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56" r:id="rId3"/>
    <p:sldId id="257" r:id="rId5"/>
    <p:sldId id="259" r:id="rId6"/>
    <p:sldId id="260" r:id="rId7"/>
    <p:sldId id="261" r:id="rId8"/>
    <p:sldId id="266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空白演示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在此输入您的封面副标题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sz="2800">
                <a:latin typeface="方正小标宋_GBK" panose="03000509000000000000" charset="-122"/>
                <a:ea typeface="方正小标宋_GBK" panose="03000509000000000000" charset="-122"/>
              </a:rPr>
              <a:t>资助体系</a:t>
            </a:r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  <a:p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80005" y="3083560"/>
            <a:ext cx="1824990" cy="58356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 sz="3200">
                <a:latin typeface="方正小标宋_GBK" panose="03000509000000000000" charset="-122"/>
                <a:ea typeface="方正小标宋_GBK" panose="03000509000000000000" charset="-122"/>
              </a:rPr>
              <a:t>国家层面</a:t>
            </a:r>
            <a:endParaRPr lang="zh-CN" altLang="en-US" sz="32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4966970" y="3194050"/>
            <a:ext cx="485775" cy="4857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40730" y="2498725"/>
            <a:ext cx="3606165" cy="175323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国家奖学金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国家励志奖学金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国家助学金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服兵役国家教育资助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基层就业学费补偿助学贷款代偿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学生生源地信用助学贷款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sz="2800">
                <a:latin typeface="方正小标宋_GBK" panose="03000509000000000000" charset="-122"/>
                <a:ea typeface="方正小标宋_GBK" panose="03000509000000000000" charset="-122"/>
              </a:rPr>
              <a:t>资助体系</a:t>
            </a:r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  <a:p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80005" y="3083560"/>
            <a:ext cx="1824990" cy="58356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 sz="3200">
                <a:latin typeface="方正小标宋_GBK" panose="03000509000000000000" charset="-122"/>
                <a:ea typeface="方正小标宋_GBK" panose="03000509000000000000" charset="-122"/>
              </a:rPr>
              <a:t>省级层面</a:t>
            </a:r>
            <a:endParaRPr lang="zh-CN" altLang="en-US" sz="32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4966970" y="3194050"/>
            <a:ext cx="485775" cy="4857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48985" y="3083560"/>
            <a:ext cx="3606165" cy="64516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省政府奖学金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省政府励志奖学金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sz="2800">
                <a:latin typeface="方正小标宋_GBK" panose="03000509000000000000" charset="-122"/>
                <a:ea typeface="方正小标宋_GBK" panose="03000509000000000000" charset="-122"/>
              </a:rPr>
              <a:t>资助体系</a:t>
            </a:r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  <a:p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80005" y="3083560"/>
            <a:ext cx="1824990" cy="58356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 sz="3200">
                <a:latin typeface="方正小标宋_GBK" panose="03000509000000000000" charset="-122"/>
                <a:ea typeface="方正小标宋_GBK" panose="03000509000000000000" charset="-122"/>
              </a:rPr>
              <a:t>校级层面</a:t>
            </a:r>
            <a:endParaRPr lang="zh-CN" altLang="en-US" sz="32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4966970" y="3194050"/>
            <a:ext cx="485775" cy="4857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32475" y="2775585"/>
            <a:ext cx="3606165" cy="119888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校级励志奖学金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校级助学金（寒衣补助）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勤工助学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临困补助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zh-CN" sz="2800">
                <a:latin typeface="方正小标宋_GBK" panose="03000509000000000000" charset="-122"/>
                <a:ea typeface="方正小标宋_GBK" panose="03000509000000000000" charset="-122"/>
              </a:rPr>
              <a:t>资助体系</a:t>
            </a:r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  <a:p>
            <a:endParaRPr altLang="zh-CN" sz="28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80005" y="3083560"/>
            <a:ext cx="1824990" cy="583565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 sz="3200">
                <a:latin typeface="方正小标宋_GBK" panose="03000509000000000000" charset="-122"/>
                <a:ea typeface="方正小标宋_GBK" panose="03000509000000000000" charset="-122"/>
              </a:rPr>
              <a:t>校级层面</a:t>
            </a:r>
            <a:endParaRPr lang="zh-CN" altLang="en-US" sz="32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4966970" y="3194050"/>
            <a:ext cx="485775" cy="48577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32475" y="2775585"/>
            <a:ext cx="3606165" cy="119888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scaled="0"/>
          </a:gradFill>
        </p:spPr>
        <p:txBody>
          <a:bodyPr wrap="square" rtlCol="0">
            <a:spAutoFit/>
          </a:bodyPr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校级励志奖学金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校级助学金（寒衣补助）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勤工助学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  <a:p>
            <a:r>
              <a:rPr lang="zh-CN" altLang="en-US">
                <a:latin typeface="方正小标宋_GBK" panose="03000509000000000000" charset="-122"/>
                <a:ea typeface="方正小标宋_GBK" panose="03000509000000000000" charset="-122"/>
              </a:rPr>
              <a:t>临困补助</a:t>
            </a:r>
            <a:endParaRPr lang="zh-CN" altLang="en-US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557487" y="846420"/>
          <a:ext cx="1085215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6075"/>
                <a:gridCol w="542607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国家奖学金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8000</a:t>
                      </a:r>
                      <a:r>
                        <a:rPr lang="zh-CN" altLang="en-US"/>
                        <a:t>元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人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国家励志奖学金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省政府奖学金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6000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省政府励志奖学金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4000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国家助学金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3800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 sz="1800"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2800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生源地信用助学贷款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最高可贷款</a:t>
                      </a:r>
                      <a:r>
                        <a:rPr lang="en-US" altLang="zh-CN" sz="1800">
                          <a:sym typeface="+mn-ea"/>
                        </a:rPr>
                        <a:t>8000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latin typeface="方正小标宋_GBK" panose="03000509000000000000" charset="-122"/>
                          <a:ea typeface="方正小标宋_GBK" panose="03000509000000000000" charset="-122"/>
                          <a:sym typeface="+mn-ea"/>
                        </a:rPr>
                        <a:t>服兵役国家教育资助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学费代偿、减免最高不超过</a:t>
                      </a:r>
                      <a:r>
                        <a:rPr lang="en-US" altLang="zh-CN" sz="1800">
                          <a:sym typeface="+mn-ea"/>
                        </a:rPr>
                        <a:t>8000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latin typeface="方正小标宋_GBK" panose="03000509000000000000" charset="-122"/>
                          <a:ea typeface="方正小标宋_GBK" panose="03000509000000000000" charset="-122"/>
                          <a:sym typeface="+mn-ea"/>
                        </a:rPr>
                        <a:t>基层就业学费补偿助学贷款代偿</a:t>
                      </a: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学费补偿或贷款代偿，最高不超过</a:t>
                      </a:r>
                      <a:r>
                        <a:rPr lang="en-US" altLang="zh-CN" sz="1800">
                          <a:sym typeface="+mn-ea"/>
                        </a:rPr>
                        <a:t>8000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校级励志奖学金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1000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校级助学金（寒衣补助）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>
                          <a:sym typeface="+mn-ea"/>
                        </a:rPr>
                        <a:t>300</a:t>
                      </a:r>
                      <a:r>
                        <a:rPr lang="zh-CN" altLang="en-US">
                          <a:sym typeface="+mn-ea"/>
                        </a:rPr>
                        <a:t>元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人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勤工助学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>
                          <a:sym typeface="+mn-ea"/>
                        </a:rPr>
                        <a:t>240-480</a:t>
                      </a:r>
                      <a:r>
                        <a:rPr lang="zh-CN" altLang="en-US">
                          <a:sym typeface="+mn-ea"/>
                        </a:rPr>
                        <a:t>元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人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月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临困补助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1000-3000</a:t>
                      </a:r>
                      <a:r>
                        <a:rPr lang="zh-CN" altLang="en-US"/>
                        <a:t>元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人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“</a:t>
                      </a:r>
                      <a:r>
                        <a:rPr lang="zh-CN" altLang="en-US"/>
                        <a:t>五年一贯制</a:t>
                      </a:r>
                      <a:r>
                        <a:rPr lang="en-US" altLang="zh-CN"/>
                        <a:t>”</a:t>
                      </a:r>
                      <a:r>
                        <a:rPr lang="zh-CN" altLang="en-US"/>
                        <a:t>国家助学金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r>
                        <a:rPr lang="zh-CN" altLang="en-US"/>
                        <a:t>000元/人/年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“</a:t>
                      </a:r>
                      <a:r>
                        <a:rPr lang="zh-CN" altLang="en-US"/>
                        <a:t>五年一贯制</a:t>
                      </a:r>
                      <a:r>
                        <a:rPr lang="en-US" altLang="zh-CN"/>
                        <a:t>”</a:t>
                      </a:r>
                      <a:r>
                        <a:rPr lang="zh-CN" altLang="en-US"/>
                        <a:t>中职阶段学费减免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r>
                        <a:rPr lang="zh-CN" altLang="en-US"/>
                        <a:t>000元/人/年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669882" y="777205"/>
          <a:ext cx="10853420" cy="765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275"/>
                <a:gridCol w="3595370"/>
                <a:gridCol w="3049905"/>
                <a:gridCol w="175387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资助项目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金额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人次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合计（万元）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国家奖学金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8000</a:t>
                      </a:r>
                      <a:r>
                        <a:rPr lang="zh-CN" altLang="en-US"/>
                        <a:t>元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人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8.8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国家励志奖学金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211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105.5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省政府奖学金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6000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省政府励志奖学金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4000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27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10.8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国家助学金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一等</a:t>
                      </a:r>
                      <a:r>
                        <a:rPr lang="en-US" altLang="zh-CN" sz="1800">
                          <a:sym typeface="+mn-ea"/>
                        </a:rPr>
                        <a:t>3800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 sz="1800"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二等</a:t>
                      </a:r>
                      <a:r>
                        <a:rPr lang="en-US" altLang="zh-CN" sz="1800">
                          <a:sym typeface="+mn-ea"/>
                        </a:rPr>
                        <a:t>2800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2742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934.</a:t>
                      </a: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生源地信用助学贷款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最高可贷款</a:t>
                      </a:r>
                      <a:r>
                        <a:rPr lang="en-US" altLang="zh-CN" sz="1800">
                          <a:sym typeface="+mn-ea"/>
                        </a:rPr>
                        <a:t>8000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1186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868.8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latin typeface="方正小标宋_GBK" panose="03000509000000000000" charset="-122"/>
                          <a:ea typeface="方正小标宋_GBK" panose="03000509000000000000" charset="-122"/>
                          <a:sym typeface="+mn-ea"/>
                        </a:rPr>
                        <a:t>服兵役国家教育资助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学费代偿、减免最高不超过</a:t>
                      </a:r>
                      <a:r>
                        <a:rPr lang="en-US" altLang="zh-CN" sz="1800">
                          <a:sym typeface="+mn-ea"/>
                        </a:rPr>
                        <a:t>8000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25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latin typeface="方正小标宋_GBK" panose="03000509000000000000" charset="-122"/>
                          <a:ea typeface="方正小标宋_GBK" panose="03000509000000000000" charset="-122"/>
                          <a:sym typeface="+mn-ea"/>
                        </a:rPr>
                        <a:t>基层就业学费补偿助学贷款代偿</a:t>
                      </a:r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学费补偿或贷款代偿，最高不超过</a:t>
                      </a:r>
                      <a:r>
                        <a:rPr lang="en-US" altLang="zh-CN" sz="1800">
                          <a:sym typeface="+mn-ea"/>
                        </a:rPr>
                        <a:t>8000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15.3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校级励志奖学金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1000</a:t>
                      </a:r>
                      <a:r>
                        <a:rPr lang="zh-CN" altLang="en-US" sz="1800">
                          <a:sym typeface="+mn-ea"/>
                        </a:rPr>
                        <a:t>元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人</a:t>
                      </a:r>
                      <a:r>
                        <a:rPr lang="en-US" altLang="zh-CN" sz="1800">
                          <a:sym typeface="+mn-ea"/>
                        </a:rPr>
                        <a:t>/</a:t>
                      </a:r>
                      <a:r>
                        <a:rPr lang="zh-CN" altLang="en-US" sz="1800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334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33.4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校级助学金（寒衣补助）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>
                          <a:sym typeface="+mn-ea"/>
                        </a:rPr>
                        <a:t>300</a:t>
                      </a:r>
                      <a:r>
                        <a:rPr lang="zh-CN" altLang="en-US">
                          <a:sym typeface="+mn-ea"/>
                        </a:rPr>
                        <a:t>元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人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657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19.7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勤工助学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>
                          <a:sym typeface="+mn-ea"/>
                        </a:rPr>
                        <a:t>240-480</a:t>
                      </a:r>
                      <a:r>
                        <a:rPr lang="zh-CN" altLang="en-US">
                          <a:sym typeface="+mn-ea"/>
                        </a:rPr>
                        <a:t>元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人</a:t>
                      </a:r>
                      <a:r>
                        <a:rPr lang="en-US" altLang="zh-CN">
                          <a:sym typeface="+mn-ea"/>
                        </a:rPr>
                        <a:t>/</a:t>
                      </a:r>
                      <a:r>
                        <a:rPr lang="zh-CN" altLang="en-US">
                          <a:sym typeface="+mn-ea"/>
                        </a:rPr>
                        <a:t>月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130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22.8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临困补助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1000-3000</a:t>
                      </a:r>
                      <a:r>
                        <a:rPr lang="zh-CN" altLang="en-US"/>
                        <a:t>元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人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2.4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“</a:t>
                      </a:r>
                      <a:r>
                        <a:rPr lang="zh-CN" altLang="en-US"/>
                        <a:t>五年一贯制</a:t>
                      </a:r>
                      <a:r>
                        <a:rPr lang="en-US" altLang="zh-CN"/>
                        <a:t>”</a:t>
                      </a:r>
                      <a:r>
                        <a:rPr lang="zh-CN" altLang="en-US"/>
                        <a:t>国家助学金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r>
                        <a:rPr lang="zh-CN" altLang="en-US"/>
                        <a:t>000元/人/年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124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24.8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“</a:t>
                      </a:r>
                      <a:r>
                        <a:rPr lang="zh-CN" altLang="en-US"/>
                        <a:t>五年一贯制</a:t>
                      </a:r>
                      <a:r>
                        <a:rPr lang="en-US" altLang="zh-CN"/>
                        <a:t>”</a:t>
                      </a:r>
                      <a:r>
                        <a:rPr lang="zh-CN" altLang="en-US"/>
                        <a:t>中职阶段学费减免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r>
                        <a:rPr lang="zh-CN" altLang="en-US"/>
                        <a:t>000元/人/年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154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30.8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合计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5627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2105.7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UNIT_TABLE_BEAUTIFY" val="smartTable{952cf030-b968-45a7-a659-47b6ce1c56ba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UNIT_TABLE_BEAUTIFY" val="smartTable{b39fef08-5753-4729-8cb9-52a08e2ae5bb}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WPS 演示</Application>
  <PresentationFormat>宽屏</PresentationFormat>
  <Paragraphs>230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Arial Unicode MS</vt:lpstr>
      <vt:lpstr>华文琥珀</vt:lpstr>
      <vt:lpstr>华文中宋</vt:lpstr>
      <vt:lpstr>仿宋</vt:lpstr>
      <vt:lpstr>华文隶书</vt:lpstr>
      <vt:lpstr>华文细黑</vt:lpstr>
      <vt:lpstr>华文彩云</vt:lpstr>
      <vt:lpstr>方正姚体</vt:lpstr>
      <vt:lpstr>方正小标宋_GBK</vt:lpstr>
      <vt:lpstr>幼圆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丽师小马</cp:lastModifiedBy>
  <cp:revision>30</cp:revision>
  <dcterms:created xsi:type="dcterms:W3CDTF">2019-06-19T02:08:00Z</dcterms:created>
  <dcterms:modified xsi:type="dcterms:W3CDTF">2020-07-15T05:47:23Z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