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1"/>
  </p:sldMasterIdLst>
  <p:notesMasterIdLst>
    <p:notesMasterId r:id="rId53"/>
  </p:notesMasterIdLst>
  <p:sldIdLst>
    <p:sldId id="256" r:id="rId2"/>
    <p:sldId id="520" r:id="rId3"/>
    <p:sldId id="372" r:id="rId4"/>
    <p:sldId id="445" r:id="rId5"/>
    <p:sldId id="540" r:id="rId6"/>
    <p:sldId id="446" r:id="rId7"/>
    <p:sldId id="477" r:id="rId8"/>
    <p:sldId id="480" r:id="rId9"/>
    <p:sldId id="478" r:id="rId10"/>
    <p:sldId id="455" r:id="rId11"/>
    <p:sldId id="456" r:id="rId12"/>
    <p:sldId id="537" r:id="rId13"/>
    <p:sldId id="458" r:id="rId14"/>
    <p:sldId id="459" r:id="rId15"/>
    <p:sldId id="444" r:id="rId16"/>
    <p:sldId id="448" r:id="rId17"/>
    <p:sldId id="385" r:id="rId18"/>
    <p:sldId id="449" r:id="rId19"/>
    <p:sldId id="468" r:id="rId20"/>
    <p:sldId id="490" r:id="rId21"/>
    <p:sldId id="489" r:id="rId22"/>
    <p:sldId id="436" r:id="rId23"/>
    <p:sldId id="437" r:id="rId24"/>
    <p:sldId id="482" r:id="rId25"/>
    <p:sldId id="438" r:id="rId26"/>
    <p:sldId id="529" r:id="rId27"/>
    <p:sldId id="530" r:id="rId28"/>
    <p:sldId id="450" r:id="rId29"/>
    <p:sldId id="465" r:id="rId30"/>
    <p:sldId id="513" r:id="rId31"/>
    <p:sldId id="514" r:id="rId32"/>
    <p:sldId id="542" r:id="rId33"/>
    <p:sldId id="493" r:id="rId34"/>
    <p:sldId id="494" r:id="rId35"/>
    <p:sldId id="495" r:id="rId36"/>
    <p:sldId id="491" r:id="rId37"/>
    <p:sldId id="497" r:id="rId38"/>
    <p:sldId id="501" r:id="rId39"/>
    <p:sldId id="499" r:id="rId40"/>
    <p:sldId id="500" r:id="rId41"/>
    <p:sldId id="498" r:id="rId42"/>
    <p:sldId id="505" r:id="rId43"/>
    <p:sldId id="531" r:id="rId44"/>
    <p:sldId id="532" r:id="rId45"/>
    <p:sldId id="533" r:id="rId46"/>
    <p:sldId id="534" r:id="rId47"/>
    <p:sldId id="535" r:id="rId48"/>
    <p:sldId id="504" r:id="rId49"/>
    <p:sldId id="507" r:id="rId50"/>
    <p:sldId id="471" r:id="rId51"/>
    <p:sldId id="464" r:id="rId52"/>
  </p:sldIdLst>
  <p:sldSz cx="12192000" cy="6858000"/>
  <p:notesSz cx="6819900" cy="9931400"/>
  <p:defaultTextStyle>
    <a:defPPr>
      <a:defRPr lang="zh-CN"/>
    </a:defPPr>
    <a:lvl1pPr algn="l" rtl="0" eaLnBrk="0" fontAlgn="base" hangingPunct="0">
      <a:spcBef>
        <a:spcPct val="0"/>
      </a:spcBef>
      <a:spcAft>
        <a:spcPct val="0"/>
      </a:spcAft>
      <a:buFont typeface="Arial" charset="0"/>
      <a:defRPr sz="1400" kern="1200">
        <a:solidFill>
          <a:schemeClr val="tx1"/>
        </a:solidFill>
        <a:latin typeface="Arial" charset="0"/>
        <a:ea typeface="宋体" charset="-122"/>
        <a:cs typeface="+mn-cs"/>
      </a:defRPr>
    </a:lvl1pPr>
    <a:lvl2pPr marL="457200" algn="l" rtl="0" eaLnBrk="0" fontAlgn="base" hangingPunct="0">
      <a:spcBef>
        <a:spcPct val="0"/>
      </a:spcBef>
      <a:spcAft>
        <a:spcPct val="0"/>
      </a:spcAft>
      <a:buFont typeface="Arial" charset="0"/>
      <a:defRPr sz="1400" kern="1200">
        <a:solidFill>
          <a:schemeClr val="tx1"/>
        </a:solidFill>
        <a:latin typeface="Arial" charset="0"/>
        <a:ea typeface="宋体" charset="-122"/>
        <a:cs typeface="+mn-cs"/>
      </a:defRPr>
    </a:lvl2pPr>
    <a:lvl3pPr marL="914400" algn="l" rtl="0" eaLnBrk="0" fontAlgn="base" hangingPunct="0">
      <a:spcBef>
        <a:spcPct val="0"/>
      </a:spcBef>
      <a:spcAft>
        <a:spcPct val="0"/>
      </a:spcAft>
      <a:buFont typeface="Arial" charset="0"/>
      <a:defRPr sz="1400" kern="1200">
        <a:solidFill>
          <a:schemeClr val="tx1"/>
        </a:solidFill>
        <a:latin typeface="Arial" charset="0"/>
        <a:ea typeface="宋体" charset="-122"/>
        <a:cs typeface="+mn-cs"/>
      </a:defRPr>
    </a:lvl3pPr>
    <a:lvl4pPr marL="1371600" algn="l" rtl="0" eaLnBrk="0" fontAlgn="base" hangingPunct="0">
      <a:spcBef>
        <a:spcPct val="0"/>
      </a:spcBef>
      <a:spcAft>
        <a:spcPct val="0"/>
      </a:spcAft>
      <a:buFont typeface="Arial" charset="0"/>
      <a:defRPr sz="1400" kern="1200">
        <a:solidFill>
          <a:schemeClr val="tx1"/>
        </a:solidFill>
        <a:latin typeface="Arial" charset="0"/>
        <a:ea typeface="宋体" charset="-122"/>
        <a:cs typeface="+mn-cs"/>
      </a:defRPr>
    </a:lvl4pPr>
    <a:lvl5pPr marL="1828800" algn="l" rtl="0" eaLnBrk="0" fontAlgn="base" hangingPunct="0">
      <a:spcBef>
        <a:spcPct val="0"/>
      </a:spcBef>
      <a:spcAft>
        <a:spcPct val="0"/>
      </a:spcAft>
      <a:buFont typeface="Arial" charset="0"/>
      <a:defRPr sz="1400" kern="1200">
        <a:solidFill>
          <a:schemeClr val="tx1"/>
        </a:solidFill>
        <a:latin typeface="Arial" charset="0"/>
        <a:ea typeface="宋体" charset="-122"/>
        <a:cs typeface="+mn-cs"/>
      </a:defRPr>
    </a:lvl5pPr>
    <a:lvl6pPr marL="2286000" algn="l" defTabSz="914400" rtl="0" eaLnBrk="1" latinLnBrk="0" hangingPunct="1">
      <a:defRPr sz="1400" kern="1200">
        <a:solidFill>
          <a:schemeClr val="tx1"/>
        </a:solidFill>
        <a:latin typeface="Arial" charset="0"/>
        <a:ea typeface="宋体" charset="-122"/>
        <a:cs typeface="+mn-cs"/>
      </a:defRPr>
    </a:lvl6pPr>
    <a:lvl7pPr marL="2743200" algn="l" defTabSz="914400" rtl="0" eaLnBrk="1" latinLnBrk="0" hangingPunct="1">
      <a:defRPr sz="1400" kern="1200">
        <a:solidFill>
          <a:schemeClr val="tx1"/>
        </a:solidFill>
        <a:latin typeface="Arial" charset="0"/>
        <a:ea typeface="宋体" charset="-122"/>
        <a:cs typeface="+mn-cs"/>
      </a:defRPr>
    </a:lvl7pPr>
    <a:lvl8pPr marL="3200400" algn="l" defTabSz="914400" rtl="0" eaLnBrk="1" latinLnBrk="0" hangingPunct="1">
      <a:defRPr sz="1400" kern="1200">
        <a:solidFill>
          <a:schemeClr val="tx1"/>
        </a:solidFill>
        <a:latin typeface="Arial" charset="0"/>
        <a:ea typeface="宋体" charset="-122"/>
        <a:cs typeface="+mn-cs"/>
      </a:defRPr>
    </a:lvl8pPr>
    <a:lvl9pPr marL="3657600" algn="l" defTabSz="914400" rtl="0" eaLnBrk="1" latinLnBrk="0" hangingPunct="1">
      <a:defRPr sz="1400"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CC99"/>
    <a:srgbClr val="F8ECF6"/>
    <a:srgbClr val="FF6699"/>
    <a:srgbClr val="006666"/>
    <a:srgbClr val="008080"/>
    <a:srgbClr val="C80000"/>
    <a:srgbClr val="916437"/>
    <a:srgbClr val="FFFFCC"/>
    <a:srgbClr val="FF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28889" autoAdjust="0"/>
  </p:normalViewPr>
  <p:slideViewPr>
    <p:cSldViewPr snapToGrid="0">
      <p:cViewPr>
        <p:scale>
          <a:sx n="70" d="100"/>
          <a:sy n="70" d="100"/>
        </p:scale>
        <p:origin x="-240" y="-498"/>
      </p:cViewPr>
      <p:guideLst>
        <p:guide orient="horz" pos="2160"/>
        <p:guide pos="38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5" cy="72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Microsoft%20PowerPoint%20&#20013;&#30340;&#22270;&#34920;"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barChart>
        <c:barDir val="col"/>
        <c:grouping val="clustered"/>
        <c:varyColors val="0"/>
        <c:ser>
          <c:idx val="1"/>
          <c:order val="1"/>
          <c:tx>
            <c:strRef>
              <c:f>Sheet1!$C$1</c:f>
              <c:strCache>
                <c:ptCount val="1"/>
                <c:pt idx="0">
                  <c:v>累计发放金额</c:v>
                </c:pt>
              </c:strCache>
            </c:strRef>
          </c:tx>
          <c:invertIfNegative val="0"/>
          <c:dLbls>
            <c:txPr>
              <a:bodyPr/>
              <a:lstStyle/>
              <a:p>
                <a:pPr>
                  <a:defRPr sz="1400"/>
                </a:pPr>
                <a:endParaRPr lang="zh-CN"/>
              </a:p>
            </c:txPr>
            <c:showLegendKey val="0"/>
            <c:showVal val="1"/>
            <c:showCatName val="0"/>
            <c:showSerName val="0"/>
            <c:showPercent val="0"/>
            <c:showBubbleSize val="0"/>
            <c:showLeaderLines val="0"/>
          </c:dLbls>
          <c:cat>
            <c:strRef>
              <c:f>Sheet1!$A$2:$A$7</c:f>
              <c:strCache>
                <c:ptCount val="6"/>
                <c:pt idx="0">
                  <c:v>2013年</c:v>
                </c:pt>
                <c:pt idx="1">
                  <c:v>2014年</c:v>
                </c:pt>
                <c:pt idx="2">
                  <c:v>2015年</c:v>
                </c:pt>
                <c:pt idx="3">
                  <c:v>2016年</c:v>
                </c:pt>
                <c:pt idx="4">
                  <c:v>2017年</c:v>
                </c:pt>
                <c:pt idx="5">
                  <c:v>2018年</c:v>
                </c:pt>
              </c:strCache>
            </c:strRef>
          </c:cat>
          <c:val>
            <c:numRef>
              <c:f>Sheet1!$C$2:$C$7</c:f>
              <c:numCache>
                <c:formatCode>General</c:formatCode>
                <c:ptCount val="6"/>
                <c:pt idx="0">
                  <c:v>545</c:v>
                </c:pt>
                <c:pt idx="1">
                  <c:v>692</c:v>
                </c:pt>
                <c:pt idx="2">
                  <c:v>879</c:v>
                </c:pt>
                <c:pt idx="3">
                  <c:v>1108</c:v>
                </c:pt>
                <c:pt idx="4">
                  <c:v>1360</c:v>
                </c:pt>
                <c:pt idx="5">
                  <c:v>1647</c:v>
                </c:pt>
              </c:numCache>
            </c:numRef>
          </c:val>
        </c:ser>
        <c:ser>
          <c:idx val="2"/>
          <c:order val="2"/>
          <c:tx>
            <c:strRef>
              <c:f>Sheet1!$D$1</c:f>
              <c:strCache>
                <c:ptCount val="1"/>
                <c:pt idx="0">
                  <c:v>累计支持人次</c:v>
                </c:pt>
              </c:strCache>
            </c:strRef>
          </c:tx>
          <c:invertIfNegative val="0"/>
          <c:dLbls>
            <c:txPr>
              <a:bodyPr/>
              <a:lstStyle/>
              <a:p>
                <a:pPr>
                  <a:defRPr sz="1400"/>
                </a:pPr>
                <a:endParaRPr lang="zh-CN"/>
              </a:p>
            </c:txPr>
            <c:showLegendKey val="0"/>
            <c:showVal val="1"/>
            <c:showCatName val="0"/>
            <c:showSerName val="0"/>
            <c:showPercent val="0"/>
            <c:showBubbleSize val="0"/>
            <c:showLeaderLines val="0"/>
          </c:dLbls>
          <c:cat>
            <c:strRef>
              <c:f>Sheet1!$A$2:$A$7</c:f>
              <c:strCache>
                <c:ptCount val="6"/>
                <c:pt idx="0">
                  <c:v>2013年</c:v>
                </c:pt>
                <c:pt idx="1">
                  <c:v>2014年</c:v>
                </c:pt>
                <c:pt idx="2">
                  <c:v>2015年</c:v>
                </c:pt>
                <c:pt idx="3">
                  <c:v>2016年</c:v>
                </c:pt>
                <c:pt idx="4">
                  <c:v>2017年</c:v>
                </c:pt>
                <c:pt idx="5">
                  <c:v>2018年</c:v>
                </c:pt>
              </c:strCache>
            </c:strRef>
          </c:cat>
          <c:val>
            <c:numRef>
              <c:f>Sheet1!$D$2:$D$7</c:f>
              <c:numCache>
                <c:formatCode>General</c:formatCode>
                <c:ptCount val="6"/>
                <c:pt idx="0">
                  <c:v>995</c:v>
                </c:pt>
                <c:pt idx="1">
                  <c:v>1239</c:v>
                </c:pt>
                <c:pt idx="2">
                  <c:v>1524</c:v>
                </c:pt>
                <c:pt idx="3">
                  <c:v>1855</c:v>
                </c:pt>
                <c:pt idx="4">
                  <c:v>2220</c:v>
                </c:pt>
                <c:pt idx="5">
                  <c:v>2622</c:v>
                </c:pt>
              </c:numCache>
            </c:numRef>
          </c:val>
        </c:ser>
        <c:dLbls>
          <c:showLegendKey val="0"/>
          <c:showVal val="1"/>
          <c:showCatName val="0"/>
          <c:showSerName val="0"/>
          <c:showPercent val="0"/>
          <c:showBubbleSize val="0"/>
        </c:dLbls>
        <c:gapWidth val="150"/>
        <c:overlap val="-25"/>
        <c:axId val="44986752"/>
        <c:axId val="44988288"/>
      </c:barChart>
      <c:lineChart>
        <c:grouping val="standard"/>
        <c:varyColors val="0"/>
        <c:ser>
          <c:idx val="0"/>
          <c:order val="0"/>
          <c:tx>
            <c:strRef>
              <c:f>Sheet1!$B$1</c:f>
              <c:strCache>
                <c:ptCount val="1"/>
                <c:pt idx="0">
                  <c:v>本年发放人次</c:v>
                </c:pt>
              </c:strCache>
            </c:strRef>
          </c:tx>
          <c:dLbls>
            <c:txPr>
              <a:bodyPr/>
              <a:lstStyle/>
              <a:p>
                <a:pPr>
                  <a:defRPr sz="1400"/>
                </a:pPr>
                <a:endParaRPr lang="zh-CN"/>
              </a:p>
            </c:txPr>
            <c:showLegendKey val="0"/>
            <c:showVal val="1"/>
            <c:showCatName val="0"/>
            <c:showSerName val="0"/>
            <c:showPercent val="0"/>
            <c:showBubbleSize val="0"/>
            <c:showLeaderLines val="0"/>
          </c:dLbls>
          <c:cat>
            <c:strRef>
              <c:f>Sheet1!$A$2:$A$7</c:f>
              <c:strCache>
                <c:ptCount val="6"/>
                <c:pt idx="0">
                  <c:v>2013年</c:v>
                </c:pt>
                <c:pt idx="1">
                  <c:v>2014年</c:v>
                </c:pt>
                <c:pt idx="2">
                  <c:v>2015年</c:v>
                </c:pt>
                <c:pt idx="3">
                  <c:v>2016年</c:v>
                </c:pt>
                <c:pt idx="4">
                  <c:v>2017年</c:v>
                </c:pt>
                <c:pt idx="5">
                  <c:v>2018年</c:v>
                </c:pt>
              </c:strCache>
            </c:strRef>
          </c:cat>
          <c:val>
            <c:numRef>
              <c:f>Sheet1!$B$2:$B$7</c:f>
              <c:numCache>
                <c:formatCode>General</c:formatCode>
                <c:ptCount val="6"/>
                <c:pt idx="0">
                  <c:v>125</c:v>
                </c:pt>
                <c:pt idx="1">
                  <c:v>147</c:v>
                </c:pt>
                <c:pt idx="2">
                  <c:v>187</c:v>
                </c:pt>
                <c:pt idx="3">
                  <c:v>229</c:v>
                </c:pt>
                <c:pt idx="4">
                  <c:v>252</c:v>
                </c:pt>
                <c:pt idx="5">
                  <c:v>287</c:v>
                </c:pt>
              </c:numCache>
            </c:numRef>
          </c:val>
          <c:smooth val="0"/>
        </c:ser>
        <c:dLbls>
          <c:showLegendKey val="0"/>
          <c:showVal val="0"/>
          <c:showCatName val="0"/>
          <c:showSerName val="0"/>
          <c:showPercent val="0"/>
          <c:showBubbleSize val="0"/>
        </c:dLbls>
        <c:marker val="1"/>
        <c:smooth val="0"/>
        <c:axId val="44986752"/>
        <c:axId val="44988288"/>
      </c:lineChart>
      <c:catAx>
        <c:axId val="44986752"/>
        <c:scaling>
          <c:orientation val="minMax"/>
        </c:scaling>
        <c:delete val="0"/>
        <c:axPos val="b"/>
        <c:majorTickMark val="none"/>
        <c:minorTickMark val="none"/>
        <c:tickLblPos val="nextTo"/>
        <c:txPr>
          <a:bodyPr/>
          <a:lstStyle/>
          <a:p>
            <a:pPr>
              <a:defRPr sz="1400"/>
            </a:pPr>
            <a:endParaRPr lang="zh-CN"/>
          </a:p>
        </c:txPr>
        <c:crossAx val="44988288"/>
        <c:crosses val="autoZero"/>
        <c:auto val="1"/>
        <c:lblAlgn val="ctr"/>
        <c:lblOffset val="100"/>
        <c:noMultiLvlLbl val="0"/>
      </c:catAx>
      <c:valAx>
        <c:axId val="44988288"/>
        <c:scaling>
          <c:orientation val="minMax"/>
        </c:scaling>
        <c:delete val="1"/>
        <c:axPos val="l"/>
        <c:numFmt formatCode="General" sourceLinked="1"/>
        <c:majorTickMark val="none"/>
        <c:minorTickMark val="none"/>
        <c:tickLblPos val="nextTo"/>
        <c:crossAx val="44986752"/>
        <c:crosses val="autoZero"/>
        <c:crossBetween val="between"/>
      </c:valAx>
    </c:plotArea>
    <c:legend>
      <c:legendPos val="t"/>
      <c:layout>
        <c:manualLayout>
          <c:xMode val="edge"/>
          <c:yMode val="edge"/>
          <c:x val="0.08"/>
          <c:y val="2.7777777777777776E-2"/>
          <c:w val="0.58719317312600505"/>
          <c:h val="0.21375481047362729"/>
        </c:manualLayout>
      </c:layout>
      <c:overlay val="0"/>
      <c:txPr>
        <a:bodyPr/>
        <a:lstStyle/>
        <a:p>
          <a:pPr>
            <a:defRPr sz="1600"/>
          </a:pPr>
          <a:endParaRPr lang="zh-CN"/>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barChart>
        <c:barDir val="col"/>
        <c:grouping val="clustered"/>
        <c:varyColors val="0"/>
        <c:ser>
          <c:idx val="1"/>
          <c:order val="1"/>
          <c:tx>
            <c:strRef>
              <c:f>'[Microsoft PowerPoint 中的图表]Sheet1 (2)'!$C$1</c:f>
              <c:strCache>
                <c:ptCount val="1"/>
                <c:pt idx="0">
                  <c:v>累计发放金额</c:v>
                </c:pt>
              </c:strCache>
            </c:strRef>
          </c:tx>
          <c:invertIfNegative val="0"/>
          <c:cat>
            <c:strRef>
              <c:f>'[Microsoft PowerPoint 中的图表]Sheet1 (2)'!$A$2:$A$12</c:f>
              <c:strCache>
                <c:ptCount val="11"/>
                <c:pt idx="0">
                  <c:v>2008年</c:v>
                </c:pt>
                <c:pt idx="1">
                  <c:v>2009年</c:v>
                </c:pt>
                <c:pt idx="2">
                  <c:v>2010年</c:v>
                </c:pt>
                <c:pt idx="3">
                  <c:v>2011年</c:v>
                </c:pt>
                <c:pt idx="4">
                  <c:v>2012年</c:v>
                </c:pt>
                <c:pt idx="5">
                  <c:v>2013年</c:v>
                </c:pt>
                <c:pt idx="6">
                  <c:v>2014年</c:v>
                </c:pt>
                <c:pt idx="7">
                  <c:v>2015年</c:v>
                </c:pt>
                <c:pt idx="8">
                  <c:v>2016年</c:v>
                </c:pt>
                <c:pt idx="9">
                  <c:v>2017年</c:v>
                </c:pt>
                <c:pt idx="10">
                  <c:v>2018年</c:v>
                </c:pt>
              </c:strCache>
            </c:strRef>
          </c:cat>
          <c:val>
            <c:numRef>
              <c:f>'[Microsoft PowerPoint 中的图表]Sheet1 (2)'!$C$2:$C$12</c:f>
              <c:numCache>
                <c:formatCode>#,##0.00_);[Red]\(#,##0.00\)</c:formatCode>
                <c:ptCount val="11"/>
                <c:pt idx="0">
                  <c:v>8.9020000000000002E-3</c:v>
                </c:pt>
                <c:pt idx="1">
                  <c:v>1.8034692999999999</c:v>
                </c:pt>
                <c:pt idx="2">
                  <c:v>5.28942098</c:v>
                </c:pt>
                <c:pt idx="3">
                  <c:v>10.387180109999999</c:v>
                </c:pt>
                <c:pt idx="4">
                  <c:v>16.329815329999999</c:v>
                </c:pt>
                <c:pt idx="5">
                  <c:v>22.55892862</c:v>
                </c:pt>
                <c:pt idx="6">
                  <c:v>29.60222491</c:v>
                </c:pt>
                <c:pt idx="7">
                  <c:v>38.438416340000003</c:v>
                </c:pt>
                <c:pt idx="8">
                  <c:v>49.475085280000002</c:v>
                </c:pt>
                <c:pt idx="9">
                  <c:v>64.028236190000001</c:v>
                </c:pt>
                <c:pt idx="10">
                  <c:v>82.763418400000006</c:v>
                </c:pt>
              </c:numCache>
            </c:numRef>
          </c:val>
        </c:ser>
        <c:ser>
          <c:idx val="2"/>
          <c:order val="2"/>
          <c:tx>
            <c:strRef>
              <c:f>'[Microsoft PowerPoint 中的图表]Sheet1 (2)'!$D$1</c:f>
              <c:strCache>
                <c:ptCount val="1"/>
                <c:pt idx="0">
                  <c:v>累计支持人次</c:v>
                </c:pt>
              </c:strCache>
            </c:strRef>
          </c:tx>
          <c:invertIfNegative val="0"/>
          <c:cat>
            <c:strRef>
              <c:f>'[Microsoft PowerPoint 中的图表]Sheet1 (2)'!$A$2:$A$12</c:f>
              <c:strCache>
                <c:ptCount val="11"/>
                <c:pt idx="0">
                  <c:v>2008年</c:v>
                </c:pt>
                <c:pt idx="1">
                  <c:v>2009年</c:v>
                </c:pt>
                <c:pt idx="2">
                  <c:v>2010年</c:v>
                </c:pt>
                <c:pt idx="3">
                  <c:v>2011年</c:v>
                </c:pt>
                <c:pt idx="4">
                  <c:v>2012年</c:v>
                </c:pt>
                <c:pt idx="5">
                  <c:v>2013年</c:v>
                </c:pt>
                <c:pt idx="6">
                  <c:v>2014年</c:v>
                </c:pt>
                <c:pt idx="7">
                  <c:v>2015年</c:v>
                </c:pt>
                <c:pt idx="8">
                  <c:v>2016年</c:v>
                </c:pt>
                <c:pt idx="9">
                  <c:v>2017年</c:v>
                </c:pt>
                <c:pt idx="10">
                  <c:v>2018年</c:v>
                </c:pt>
              </c:strCache>
            </c:strRef>
          </c:cat>
          <c:val>
            <c:numRef>
              <c:f>'[Microsoft PowerPoint 中的图表]Sheet1 (2)'!$D$2:$D$12</c:f>
              <c:numCache>
                <c:formatCode>#,##0.00_);[Red]\(#,##0.00\)</c:formatCode>
                <c:ptCount val="11"/>
                <c:pt idx="0">
                  <c:v>1.8499999999999999E-2</c:v>
                </c:pt>
                <c:pt idx="1">
                  <c:v>9.6417999999999999</c:v>
                </c:pt>
                <c:pt idx="2">
                  <c:v>9.6417999999999999</c:v>
                </c:pt>
                <c:pt idx="3">
                  <c:v>18.601500000000001</c:v>
                </c:pt>
                <c:pt idx="4">
                  <c:v>28.895299999999999</c:v>
                </c:pt>
                <c:pt idx="5">
                  <c:v>39.565199999999997</c:v>
                </c:pt>
                <c:pt idx="6">
                  <c:v>51.165700000000001</c:v>
                </c:pt>
                <c:pt idx="7">
                  <c:v>64.818200000000004</c:v>
                </c:pt>
                <c:pt idx="8">
                  <c:v>80.949399999999997</c:v>
                </c:pt>
                <c:pt idx="9">
                  <c:v>101.5164</c:v>
                </c:pt>
                <c:pt idx="10">
                  <c:v>127.05110000000001</c:v>
                </c:pt>
              </c:numCache>
            </c:numRef>
          </c:val>
        </c:ser>
        <c:dLbls>
          <c:showLegendKey val="0"/>
          <c:showVal val="1"/>
          <c:showCatName val="0"/>
          <c:showSerName val="0"/>
          <c:showPercent val="0"/>
          <c:showBubbleSize val="0"/>
        </c:dLbls>
        <c:gapWidth val="150"/>
        <c:overlap val="-25"/>
        <c:axId val="170347136"/>
        <c:axId val="182289920"/>
      </c:barChart>
      <c:lineChart>
        <c:grouping val="standard"/>
        <c:varyColors val="0"/>
        <c:ser>
          <c:idx val="0"/>
          <c:order val="0"/>
          <c:tx>
            <c:strRef>
              <c:f>'[Microsoft PowerPoint 中的图表]Sheet1 (2)'!$B$1</c:f>
              <c:strCache>
                <c:ptCount val="1"/>
                <c:pt idx="0">
                  <c:v>本年发放人次</c:v>
                </c:pt>
              </c:strCache>
            </c:strRef>
          </c:tx>
          <c:dLbls>
            <c:showLegendKey val="0"/>
            <c:showVal val="1"/>
            <c:showCatName val="0"/>
            <c:showSerName val="0"/>
            <c:showPercent val="0"/>
            <c:showBubbleSize val="0"/>
            <c:showLeaderLines val="0"/>
          </c:dLbls>
          <c:cat>
            <c:strRef>
              <c:f>'[Microsoft PowerPoint 中的图表]Sheet1 (2)'!$A$2:$A$12</c:f>
              <c:strCache>
                <c:ptCount val="11"/>
                <c:pt idx="0">
                  <c:v>2008年</c:v>
                </c:pt>
                <c:pt idx="1">
                  <c:v>2009年</c:v>
                </c:pt>
                <c:pt idx="2">
                  <c:v>2010年</c:v>
                </c:pt>
                <c:pt idx="3">
                  <c:v>2011年</c:v>
                </c:pt>
                <c:pt idx="4">
                  <c:v>2012年</c:v>
                </c:pt>
                <c:pt idx="5">
                  <c:v>2013年</c:v>
                </c:pt>
                <c:pt idx="6">
                  <c:v>2014年</c:v>
                </c:pt>
                <c:pt idx="7">
                  <c:v>2015年</c:v>
                </c:pt>
                <c:pt idx="8">
                  <c:v>2016年</c:v>
                </c:pt>
                <c:pt idx="9">
                  <c:v>2017年</c:v>
                </c:pt>
                <c:pt idx="10">
                  <c:v>2018年</c:v>
                </c:pt>
              </c:strCache>
            </c:strRef>
          </c:cat>
          <c:val>
            <c:numRef>
              <c:f>'[Microsoft PowerPoint 中的图表]Sheet1 (2)'!$B$2:$B$12</c:f>
              <c:numCache>
                <c:formatCode>#,##0.00_);[Red]\(#,##0.00\)</c:formatCode>
                <c:ptCount val="11"/>
                <c:pt idx="0">
                  <c:v>1.8499999999999999E-2</c:v>
                </c:pt>
                <c:pt idx="1">
                  <c:v>3.3393000000000002</c:v>
                </c:pt>
                <c:pt idx="2">
                  <c:v>6.2468000000000004</c:v>
                </c:pt>
                <c:pt idx="3">
                  <c:v>8.9596999999999998</c:v>
                </c:pt>
                <c:pt idx="4">
                  <c:v>10.293799999999999</c:v>
                </c:pt>
                <c:pt idx="5">
                  <c:v>10.6699</c:v>
                </c:pt>
                <c:pt idx="6">
                  <c:v>11.6005</c:v>
                </c:pt>
                <c:pt idx="7">
                  <c:v>13.6525</c:v>
                </c:pt>
                <c:pt idx="8">
                  <c:v>16.1312</c:v>
                </c:pt>
                <c:pt idx="9">
                  <c:v>20.567</c:v>
                </c:pt>
                <c:pt idx="10">
                  <c:v>25.534700000000001</c:v>
                </c:pt>
              </c:numCache>
            </c:numRef>
          </c:val>
          <c:smooth val="0"/>
        </c:ser>
        <c:dLbls>
          <c:showLegendKey val="0"/>
          <c:showVal val="0"/>
          <c:showCatName val="0"/>
          <c:showSerName val="0"/>
          <c:showPercent val="0"/>
          <c:showBubbleSize val="0"/>
        </c:dLbls>
        <c:marker val="1"/>
        <c:smooth val="0"/>
        <c:axId val="170347136"/>
        <c:axId val="182289920"/>
      </c:lineChart>
      <c:catAx>
        <c:axId val="170347136"/>
        <c:scaling>
          <c:orientation val="minMax"/>
        </c:scaling>
        <c:delete val="0"/>
        <c:axPos val="b"/>
        <c:majorTickMark val="none"/>
        <c:minorTickMark val="none"/>
        <c:tickLblPos val="nextTo"/>
        <c:crossAx val="182289920"/>
        <c:crosses val="autoZero"/>
        <c:auto val="1"/>
        <c:lblAlgn val="ctr"/>
        <c:lblOffset val="100"/>
        <c:noMultiLvlLbl val="0"/>
      </c:catAx>
      <c:valAx>
        <c:axId val="182289920"/>
        <c:scaling>
          <c:orientation val="minMax"/>
        </c:scaling>
        <c:delete val="1"/>
        <c:axPos val="l"/>
        <c:numFmt formatCode="#,##0.00_);[Red]\(#,##0.00\)" sourceLinked="1"/>
        <c:majorTickMark val="none"/>
        <c:minorTickMark val="none"/>
        <c:tickLblPos val="nextTo"/>
        <c:crossAx val="170347136"/>
        <c:crosses val="autoZero"/>
        <c:crossBetween val="between"/>
      </c:valAx>
    </c:plotArea>
    <c:legend>
      <c:legendPos val="t"/>
      <c:layout>
        <c:manualLayout>
          <c:xMode val="edge"/>
          <c:yMode val="edge"/>
          <c:x val="0.08"/>
          <c:y val="2.7777777777777776E-2"/>
          <c:w val="0.47535802240606861"/>
          <c:h val="0.23302668471971888"/>
        </c:manualLayout>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1" y="0"/>
            <a:ext cx="2956669" cy="498077"/>
          </a:xfrm>
          <a:prstGeom prst="rect">
            <a:avLst/>
          </a:prstGeom>
          <a:noFill/>
          <a:ln w="9525">
            <a:noFill/>
            <a:miter lim="800000"/>
            <a:headEnd/>
            <a:tailEnd/>
          </a:ln>
        </p:spPr>
        <p:txBody>
          <a:bodyPr vert="horz" wrap="square" lIns="91561" tIns="45780" rIns="91561" bIns="45780" numCol="1" anchor="t" anchorCtr="0" compatLnSpc="1">
            <a:prstTxWarp prst="textNoShape">
              <a:avLst/>
            </a:prstTxWarp>
          </a:bodyPr>
          <a:lstStyle>
            <a:lvl1pPr>
              <a:buFont typeface="Arial" pitchFamily="34" charset="0"/>
              <a:buNone/>
              <a:defRPr sz="1200">
                <a:latin typeface="Arial" pitchFamily="34" charset="0"/>
                <a:ea typeface="宋体" pitchFamily="2" charset="-122"/>
              </a:defRPr>
            </a:lvl1pPr>
          </a:lstStyle>
          <a:p>
            <a:pPr>
              <a:defRPr/>
            </a:pPr>
            <a:endParaRPr lang="zh-CN" altLang="zh-CN"/>
          </a:p>
        </p:txBody>
      </p:sp>
      <p:sp>
        <p:nvSpPr>
          <p:cNvPr id="2051" name="日期占位符 2"/>
          <p:cNvSpPr>
            <a:spLocks noGrp="1" noChangeArrowheads="1"/>
          </p:cNvSpPr>
          <p:nvPr>
            <p:ph type="dt" idx="1"/>
          </p:nvPr>
        </p:nvSpPr>
        <p:spPr bwMode="auto">
          <a:xfrm>
            <a:off x="3861642" y="0"/>
            <a:ext cx="2956669" cy="498077"/>
          </a:xfrm>
          <a:prstGeom prst="rect">
            <a:avLst/>
          </a:prstGeom>
          <a:noFill/>
          <a:ln w="9525">
            <a:noFill/>
            <a:miter lim="800000"/>
            <a:headEnd/>
            <a:tailEnd/>
          </a:ln>
        </p:spPr>
        <p:txBody>
          <a:bodyPr vert="horz" wrap="square" lIns="91561" tIns="45780" rIns="91561" bIns="45780" numCol="1" anchor="t" anchorCtr="0" compatLnSpc="1">
            <a:prstTxWarp prst="textNoShape">
              <a:avLst/>
            </a:prstTxWarp>
          </a:bodyPr>
          <a:lstStyle>
            <a:lvl1pPr algn="r">
              <a:buFont typeface="Arial" pitchFamily="34" charset="0"/>
              <a:buNone/>
              <a:defRPr sz="1800">
                <a:latin typeface="Arial" pitchFamily="34" charset="0"/>
                <a:ea typeface="宋体" pitchFamily="2" charset="-122"/>
              </a:defRPr>
            </a:lvl1pPr>
          </a:lstStyle>
          <a:p>
            <a:pPr>
              <a:defRPr/>
            </a:pPr>
            <a:fld id="{6BB8F06B-1A18-436F-BA42-C4C3871A9550}" type="datetime1">
              <a:rPr lang="zh-CN" altLang="en-US"/>
              <a:pPr>
                <a:defRPr/>
              </a:pPr>
              <a:t>2019/5/8</a:t>
            </a:fld>
            <a:endParaRPr lang="zh-CN" altLang="en-US" sz="1200"/>
          </a:p>
        </p:txBody>
      </p:sp>
      <p:sp>
        <p:nvSpPr>
          <p:cNvPr id="60420" name="幻灯片图像占位符 3"/>
          <p:cNvSpPr>
            <a:spLocks noGrp="1" noRot="1" noChangeAspect="1" noChangeArrowheads="1"/>
          </p:cNvSpPr>
          <p:nvPr>
            <p:ph type="sldImg" idx="2"/>
          </p:nvPr>
        </p:nvSpPr>
        <p:spPr bwMode="auto">
          <a:xfrm>
            <a:off x="431800" y="1241425"/>
            <a:ext cx="5956300" cy="335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60421" name="备注占位符 4"/>
          <p:cNvSpPr>
            <a:spLocks noGrp="1" noRot="1" noChangeAspect="1" noChangeArrowheads="1"/>
          </p:cNvSpPr>
          <p:nvPr/>
        </p:nvSpPr>
        <p:spPr bwMode="auto">
          <a:xfrm>
            <a:off x="682309" y="4779319"/>
            <a:ext cx="5455284" cy="391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61" tIns="45780" rIns="91561" bIns="45780" anchor="ctr"/>
          <a:lstStyle/>
          <a:p>
            <a:pPr defTabSz="0">
              <a:spcBef>
                <a:spcPct val="30000"/>
              </a:spcBef>
              <a:buFontTx/>
              <a:buNone/>
            </a:pPr>
            <a:r>
              <a:rPr lang="zh-CN" altLang="en-US" sz="1200"/>
              <a:t>单击此处编辑母版文本样式</a:t>
            </a:r>
          </a:p>
          <a:p>
            <a:pPr defTabSz="0">
              <a:spcBef>
                <a:spcPct val="30000"/>
              </a:spcBef>
              <a:buFontTx/>
              <a:buNone/>
            </a:pPr>
            <a:r>
              <a:rPr lang="zh-CN" altLang="en-US" sz="1200"/>
              <a:t>第二级</a:t>
            </a:r>
          </a:p>
          <a:p>
            <a:pPr defTabSz="0">
              <a:spcBef>
                <a:spcPct val="30000"/>
              </a:spcBef>
              <a:buFontTx/>
              <a:buNone/>
            </a:pPr>
            <a:r>
              <a:rPr lang="zh-CN" altLang="en-US" sz="1200"/>
              <a:t>第三级</a:t>
            </a:r>
          </a:p>
          <a:p>
            <a:pPr defTabSz="0">
              <a:spcBef>
                <a:spcPct val="30000"/>
              </a:spcBef>
              <a:buFontTx/>
              <a:buNone/>
            </a:pPr>
            <a:r>
              <a:rPr lang="zh-CN" altLang="en-US" sz="1200"/>
              <a:t>第四级</a:t>
            </a:r>
          </a:p>
          <a:p>
            <a:pPr defTabSz="0">
              <a:spcBef>
                <a:spcPct val="30000"/>
              </a:spcBef>
              <a:buFontTx/>
              <a:buNone/>
            </a:pPr>
            <a:r>
              <a:rPr lang="zh-CN" altLang="en-US" sz="1200"/>
              <a:t>第五级</a:t>
            </a:r>
          </a:p>
        </p:txBody>
      </p:sp>
      <p:sp>
        <p:nvSpPr>
          <p:cNvPr id="2054" name="页脚占位符 5"/>
          <p:cNvSpPr>
            <a:spLocks noGrp="1" noChangeArrowheads="1"/>
          </p:cNvSpPr>
          <p:nvPr>
            <p:ph type="ftr" sz="quarter" idx="4"/>
          </p:nvPr>
        </p:nvSpPr>
        <p:spPr bwMode="auto">
          <a:xfrm>
            <a:off x="1" y="9433324"/>
            <a:ext cx="2956669" cy="498077"/>
          </a:xfrm>
          <a:prstGeom prst="rect">
            <a:avLst/>
          </a:prstGeom>
          <a:noFill/>
          <a:ln w="9525">
            <a:noFill/>
            <a:miter lim="800000"/>
            <a:headEnd/>
            <a:tailEnd/>
          </a:ln>
        </p:spPr>
        <p:txBody>
          <a:bodyPr vert="horz" wrap="square" lIns="91561" tIns="45780" rIns="91561" bIns="45780" numCol="1" anchor="b" anchorCtr="0" compatLnSpc="1">
            <a:prstTxWarp prst="textNoShape">
              <a:avLst/>
            </a:prstTxWarp>
          </a:bodyPr>
          <a:lstStyle>
            <a:lvl1pPr>
              <a:buFont typeface="Arial" pitchFamily="34" charset="0"/>
              <a:buNone/>
              <a:defRPr sz="1200">
                <a:latin typeface="Arial" pitchFamily="34" charset="0"/>
                <a:ea typeface="宋体" pitchFamily="2" charset="-122"/>
              </a:defRPr>
            </a:lvl1pPr>
          </a:lstStyle>
          <a:p>
            <a:pPr>
              <a:defRPr/>
            </a:pPr>
            <a:endParaRPr lang="zh-CN" altLang="zh-CN"/>
          </a:p>
        </p:txBody>
      </p:sp>
      <p:sp>
        <p:nvSpPr>
          <p:cNvPr id="2055" name="灯片编号占位符 6"/>
          <p:cNvSpPr>
            <a:spLocks noGrp="1" noChangeArrowheads="1"/>
          </p:cNvSpPr>
          <p:nvPr>
            <p:ph type="sldNum" sz="quarter" idx="5"/>
          </p:nvPr>
        </p:nvSpPr>
        <p:spPr bwMode="auto">
          <a:xfrm>
            <a:off x="3861642" y="9433324"/>
            <a:ext cx="2956669" cy="498077"/>
          </a:xfrm>
          <a:prstGeom prst="rect">
            <a:avLst/>
          </a:prstGeom>
          <a:noFill/>
          <a:ln w="9525">
            <a:noFill/>
            <a:miter lim="800000"/>
            <a:headEnd/>
            <a:tailEnd/>
          </a:ln>
        </p:spPr>
        <p:txBody>
          <a:bodyPr vert="horz" wrap="square" lIns="91561" tIns="45780" rIns="91561" bIns="45780" numCol="1" anchor="b" anchorCtr="0" compatLnSpc="1">
            <a:prstTxWarp prst="textNoShape">
              <a:avLst/>
            </a:prstTxWarp>
          </a:bodyPr>
          <a:lstStyle>
            <a:lvl1pPr algn="r">
              <a:buFont typeface="Arial" pitchFamily="34" charset="0"/>
              <a:buNone/>
              <a:defRPr sz="1800">
                <a:latin typeface="Arial" pitchFamily="34" charset="0"/>
                <a:ea typeface="宋体" pitchFamily="2" charset="-122"/>
              </a:defRPr>
            </a:lvl1pPr>
          </a:lstStyle>
          <a:p>
            <a:pPr>
              <a:defRPr/>
            </a:pPr>
            <a:fld id="{DFA5BEC0-F7DE-4253-829D-195D9325CE78}" type="slidenum">
              <a:rPr lang="zh-CN" altLang="en-US"/>
              <a:pPr>
                <a:defRPr/>
              </a:pPr>
              <a:t>‹#›</a:t>
            </a:fld>
            <a:endParaRPr lang="zh-CN" altLang="en-US" sz="1200"/>
          </a:p>
        </p:txBody>
      </p:sp>
    </p:spTree>
    <p:extLst>
      <p:ext uri="{BB962C8B-B14F-4D97-AF65-F5344CB8AC3E}">
        <p14:creationId xmlns:p14="http://schemas.microsoft.com/office/powerpoint/2010/main" val="894329652"/>
      </p:ext>
    </p:extLst>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defTabSz="0"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defTabSz="0"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defTabSz="0"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defTabSz="0"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2625" y="4718050"/>
            <a:ext cx="5454650" cy="4468813"/>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6BB8F06B-1A18-436F-BA42-C4C3871A9550}" type="datetime1">
              <a:rPr lang="zh-CN" altLang="en-US" smtClean="0"/>
              <a:pPr>
                <a:defRPr/>
              </a:pPr>
              <a:t>2019/5/8</a:t>
            </a:fld>
            <a:endParaRPr lang="zh-CN" altLang="en-US" sz="1200"/>
          </a:p>
        </p:txBody>
      </p:sp>
      <p:sp>
        <p:nvSpPr>
          <p:cNvPr id="5" name="灯片编号占位符 4"/>
          <p:cNvSpPr>
            <a:spLocks noGrp="1"/>
          </p:cNvSpPr>
          <p:nvPr>
            <p:ph type="sldNum" sz="quarter" idx="11"/>
          </p:nvPr>
        </p:nvSpPr>
        <p:spPr/>
        <p:txBody>
          <a:bodyPr/>
          <a:lstStyle/>
          <a:p>
            <a:pPr>
              <a:defRPr/>
            </a:pPr>
            <a:fld id="{DFA5BEC0-F7DE-4253-829D-195D9325CE78}" type="slidenum">
              <a:rPr lang="zh-CN" altLang="en-US" smtClean="0"/>
              <a:pPr>
                <a:defRPr/>
              </a:pPr>
              <a:t>1</a:t>
            </a:fld>
            <a:endParaRPr lang="zh-CN" altLang="en-US" sz="1200"/>
          </a:p>
        </p:txBody>
      </p:sp>
    </p:spTree>
    <p:extLst>
      <p:ext uri="{BB962C8B-B14F-4D97-AF65-F5344CB8AC3E}">
        <p14:creationId xmlns:p14="http://schemas.microsoft.com/office/powerpoint/2010/main" val="1584722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2309" y="4717455"/>
            <a:ext cx="5455284" cy="4468417"/>
          </a:xfrm>
          <a:prstGeom prst="rect">
            <a:avLst/>
          </a:prstGeom>
        </p:spPr>
        <p:txBody>
          <a:bodyPr lIns="91451" tIns="45725" rIns="91451" bIns="45725"/>
          <a:lstStyle/>
          <a:p>
            <a:endParaRPr lang="zh-CN" altLang="en-US"/>
          </a:p>
        </p:txBody>
      </p:sp>
      <p:sp>
        <p:nvSpPr>
          <p:cNvPr id="4" name="日期占位符 3"/>
          <p:cNvSpPr>
            <a:spLocks noGrp="1"/>
          </p:cNvSpPr>
          <p:nvPr>
            <p:ph type="dt" idx="10"/>
          </p:nvPr>
        </p:nvSpPr>
        <p:spPr/>
        <p:txBody>
          <a:bodyPr/>
          <a:lstStyle/>
          <a:p>
            <a:pPr>
              <a:defRPr/>
            </a:pPr>
            <a:fld id="{6BB8F06B-1A18-436F-BA42-C4C3871A9550}" type="datetime1">
              <a:rPr lang="zh-CN" altLang="en-US" smtClean="0"/>
              <a:pPr>
                <a:defRPr/>
              </a:pPr>
              <a:t>2019/5/8</a:t>
            </a:fld>
            <a:endParaRPr lang="zh-CN" altLang="en-US" sz="1200"/>
          </a:p>
        </p:txBody>
      </p:sp>
      <p:sp>
        <p:nvSpPr>
          <p:cNvPr id="5" name="灯片编号占位符 4"/>
          <p:cNvSpPr>
            <a:spLocks noGrp="1"/>
          </p:cNvSpPr>
          <p:nvPr>
            <p:ph type="sldNum" sz="quarter" idx="11"/>
          </p:nvPr>
        </p:nvSpPr>
        <p:spPr/>
        <p:txBody>
          <a:bodyPr/>
          <a:lstStyle/>
          <a:p>
            <a:pPr>
              <a:defRPr/>
            </a:pPr>
            <a:fld id="{DFA5BEC0-F7DE-4253-829D-195D9325CE78}" type="slidenum">
              <a:rPr lang="zh-CN" altLang="en-US" smtClean="0"/>
              <a:pPr>
                <a:defRPr/>
              </a:pPr>
              <a:t>3</a:t>
            </a:fld>
            <a:endParaRPr lang="zh-CN" altLang="en-US" sz="1200"/>
          </a:p>
        </p:txBody>
      </p:sp>
    </p:spTree>
    <p:extLst>
      <p:ext uri="{BB962C8B-B14F-4D97-AF65-F5344CB8AC3E}">
        <p14:creationId xmlns:p14="http://schemas.microsoft.com/office/powerpoint/2010/main" val="22405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pPr>
              <a:defRPr/>
            </a:pPr>
            <a:fld id="{195919F7-AA84-4EE0-BCC6-E609101845B7}" type="datetime1">
              <a:rPr lang="zh-CN" altLang="en-US" smtClean="0"/>
              <a:pPr>
                <a:defRPr/>
              </a:pPr>
              <a:t>2019/5/8</a:t>
            </a:fld>
            <a:endParaRPr lang="zh-CN" altLang="en-US" sz="1800">
              <a:solidFill>
                <a:schemeClr val="tx1"/>
              </a:solidFill>
              <a:latin typeface="Arial" pitchFamily="34" charset="0"/>
              <a:ea typeface="+mn-ea"/>
            </a:endParaRPr>
          </a:p>
        </p:txBody>
      </p:sp>
      <p:sp>
        <p:nvSpPr>
          <p:cNvPr id="5" name="Footer Placeholder 4"/>
          <p:cNvSpPr>
            <a:spLocks noGrp="1"/>
          </p:cNvSpPr>
          <p:nvPr>
            <p:ph type="ftr" sz="quarter" idx="11"/>
          </p:nvPr>
        </p:nvSpPr>
        <p:spPr/>
        <p:txBody>
          <a:bodyPr/>
          <a:lstStyle/>
          <a:p>
            <a:pPr>
              <a:defRPr/>
            </a:pPr>
            <a:r>
              <a:rPr lang="en-US" altLang="zh-CN" smtClean="0">
                <a:latin typeface="微软雅黑"/>
                <a:ea typeface="微软雅黑"/>
              </a:rPr>
              <a:t>©</a:t>
            </a:r>
            <a:r>
              <a:rPr lang="zh-CN" altLang="en-US" smtClean="0">
                <a:latin typeface="微软雅黑"/>
                <a:ea typeface="微软雅黑"/>
              </a:rPr>
              <a:t>国家开发银行评审三局</a:t>
            </a:r>
            <a:endParaRPr lang="zh-CN" altLang="en-US" dirty="0">
              <a:latin typeface="Arial" pitchFamily="34" charset="0"/>
            </a:endParaRPr>
          </a:p>
        </p:txBody>
      </p:sp>
      <p:sp>
        <p:nvSpPr>
          <p:cNvPr id="6" name="Slide Number Placeholder 5"/>
          <p:cNvSpPr>
            <a:spLocks noGrp="1"/>
          </p:cNvSpPr>
          <p:nvPr>
            <p:ph type="sldNum" sz="quarter" idx="12"/>
          </p:nvPr>
        </p:nvSpPr>
        <p:spPr/>
        <p:txBody>
          <a:bodyPr/>
          <a:lstStyle/>
          <a:p>
            <a:pPr>
              <a:defRPr/>
            </a:pPr>
            <a:fld id="{50A7D6EC-BC01-493E-9D1E-6C7A7B16C25B}" type="slidenum">
              <a:rPr lang="zh-CN" altLang="en-US" smtClean="0"/>
              <a:pPr>
                <a:defRPr/>
              </a:pPr>
              <a:t>‹#›</a:t>
            </a:fld>
            <a:endParaRPr lang="zh-CN" altLang="en-US" sz="1800">
              <a:solidFill>
                <a:schemeClr val="tx1"/>
              </a:solidFill>
              <a:latin typeface="Arial" pitchFamily="34" charset="0"/>
              <a:ea typeface="+mn-ea"/>
            </a:endParaRPr>
          </a:p>
        </p:txBody>
      </p:sp>
      <p:sp>
        <p:nvSpPr>
          <p:cNvPr id="2" name="Title 1"/>
          <p:cNvSpPr>
            <a:spLocks noGrp="1"/>
          </p:cNvSpPr>
          <p:nvPr>
            <p:ph type="ctrTitle"/>
          </p:nvPr>
        </p:nvSpPr>
        <p:spPr>
          <a:xfrm>
            <a:off x="1090108" y="3132290"/>
            <a:ext cx="9567135" cy="1793167"/>
          </a:xfrm>
          <a:effectLst/>
        </p:spPr>
        <p:txBody>
          <a:bodyPr>
            <a:noAutofit/>
          </a:bodyPr>
          <a:lstStyle>
            <a:lvl1pPr marL="640080" indent="-457200" algn="l">
              <a:defRPr sz="5400"/>
            </a:lvl1pPr>
          </a:lstStyle>
          <a:p>
            <a:r>
              <a:rPr lang="zh-CN" altLang="en-US" smtClean="0"/>
              <a:t>单击此处编辑母版标题样式</a:t>
            </a:r>
            <a:endParaRPr lang="en-US" dirty="0"/>
          </a:p>
        </p:txBody>
      </p:sp>
    </p:spTree>
  </p:cSld>
  <p:clrMapOvr>
    <a:masterClrMapping/>
  </p:clrMapOvr>
  <p:transition spd="slow">
    <p:blinds dir="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pPr>
              <a:defRPr/>
            </a:pPr>
            <a:fld id="{49675ADA-8375-46BB-BC8D-A5F6BCBFD065}" type="datetime1">
              <a:rPr lang="zh-CN" altLang="en-US" smtClean="0"/>
              <a:pPr>
                <a:defRPr/>
              </a:pPr>
              <a:t>2019/5/8</a:t>
            </a:fld>
            <a:endParaRPr lang="zh-CN" altLang="en-US" sz="1800">
              <a:solidFill>
                <a:schemeClr val="tx1"/>
              </a:solidFill>
              <a:latin typeface="Arial" pitchFamily="34" charset="0"/>
              <a:ea typeface="+mn-ea"/>
            </a:endParaRPr>
          </a:p>
        </p:txBody>
      </p:sp>
      <p:sp>
        <p:nvSpPr>
          <p:cNvPr id="5" name="Footer Placeholder 4"/>
          <p:cNvSpPr>
            <a:spLocks noGrp="1"/>
          </p:cNvSpPr>
          <p:nvPr>
            <p:ph type="ftr" sz="quarter" idx="11"/>
          </p:nvPr>
        </p:nvSpPr>
        <p:spPr/>
        <p:txBody>
          <a:bodyPr/>
          <a:lstStyle/>
          <a:p>
            <a:pPr>
              <a:defRPr/>
            </a:pPr>
            <a:r>
              <a:rPr lang="en-US" altLang="zh-CN" smtClean="0"/>
              <a:t>©</a:t>
            </a:r>
            <a:r>
              <a:rPr lang="zh-CN" altLang="en-US" smtClean="0"/>
              <a:t>国家开发银行评审三局</a:t>
            </a:r>
            <a:endParaRPr lang="zh-CN" altLang="zh-CN"/>
          </a:p>
        </p:txBody>
      </p:sp>
      <p:sp>
        <p:nvSpPr>
          <p:cNvPr id="6" name="Slide Number Placeholder 5"/>
          <p:cNvSpPr>
            <a:spLocks noGrp="1"/>
          </p:cNvSpPr>
          <p:nvPr>
            <p:ph type="sldNum" sz="quarter" idx="12"/>
          </p:nvPr>
        </p:nvSpPr>
        <p:spPr/>
        <p:txBody>
          <a:bodyPr/>
          <a:lstStyle/>
          <a:p>
            <a:pPr>
              <a:defRPr/>
            </a:pPr>
            <a:fld id="{B1028778-5AE1-4D2D-8FD7-5D57084B7359}" type="slidenum">
              <a:rPr lang="zh-CN" altLang="en-US" smtClean="0"/>
              <a:pPr>
                <a:defRPr/>
              </a:pPr>
              <a:t>‹#›</a:t>
            </a:fld>
            <a:endParaRPr lang="zh-CN" altLang="en-US" sz="1800">
              <a:solidFill>
                <a:schemeClr val="tx1"/>
              </a:solidFill>
              <a:latin typeface="Arial" pitchFamily="34" charset="0"/>
              <a:ea typeface="+mn-ea"/>
            </a:endParaRPr>
          </a:p>
        </p:txBody>
      </p:sp>
    </p:spTree>
  </p:cSld>
  <p:clrMapOvr>
    <a:masterClrMapping/>
  </p:clrMapOvr>
  <p:transition spd="slow">
    <p:blinds dir="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7"/>
            <a:ext cx="2743200" cy="5238339"/>
          </a:xfrm>
          <a:effectLst/>
        </p:spPr>
        <p:txBody>
          <a:bodyPr vert="eaVert"/>
          <a:lstStyle>
            <a:lvl1pPr algn="l">
              <a:defRPr/>
            </a:lvl1pPr>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4432151" y="731519"/>
            <a:ext cx="6439049" cy="489472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a:defRPr/>
            </a:pPr>
            <a:fld id="{460C1DE7-BA3E-4087-9AD0-0C23DA765155}" type="datetime1">
              <a:rPr lang="zh-CN" altLang="en-US" smtClean="0"/>
              <a:pPr>
                <a:defRPr/>
              </a:pPr>
              <a:t>2019/5/8</a:t>
            </a:fld>
            <a:endParaRPr lang="zh-CN" altLang="en-US" sz="1800">
              <a:solidFill>
                <a:schemeClr val="tx1"/>
              </a:solidFill>
              <a:latin typeface="Arial" pitchFamily="34" charset="0"/>
              <a:ea typeface="+mn-ea"/>
            </a:endParaRPr>
          </a:p>
        </p:txBody>
      </p:sp>
      <p:sp>
        <p:nvSpPr>
          <p:cNvPr id="5" name="Footer Placeholder 4"/>
          <p:cNvSpPr>
            <a:spLocks noGrp="1"/>
          </p:cNvSpPr>
          <p:nvPr>
            <p:ph type="ftr" sz="quarter" idx="11"/>
          </p:nvPr>
        </p:nvSpPr>
        <p:spPr/>
        <p:txBody>
          <a:bodyPr/>
          <a:lstStyle/>
          <a:p>
            <a:pPr>
              <a:defRPr/>
            </a:pPr>
            <a:r>
              <a:rPr lang="en-US" altLang="zh-CN" smtClean="0"/>
              <a:t>©</a:t>
            </a:r>
            <a:r>
              <a:rPr lang="zh-CN" altLang="en-US" smtClean="0"/>
              <a:t>国家开发银行评审三局</a:t>
            </a:r>
            <a:endParaRPr lang="zh-CN" altLang="zh-CN"/>
          </a:p>
        </p:txBody>
      </p:sp>
      <p:sp>
        <p:nvSpPr>
          <p:cNvPr id="6" name="Slide Number Placeholder 5"/>
          <p:cNvSpPr>
            <a:spLocks noGrp="1"/>
          </p:cNvSpPr>
          <p:nvPr>
            <p:ph type="sldNum" sz="quarter" idx="12"/>
          </p:nvPr>
        </p:nvSpPr>
        <p:spPr/>
        <p:txBody>
          <a:bodyPr/>
          <a:lstStyle/>
          <a:p>
            <a:pPr>
              <a:defRPr/>
            </a:pPr>
            <a:fld id="{7719FDD2-84FB-4974-833F-5290B24C9FBC}" type="slidenum">
              <a:rPr lang="zh-CN" altLang="en-US" smtClean="0"/>
              <a:pPr>
                <a:defRPr/>
              </a:pPr>
              <a:t>‹#›</a:t>
            </a:fld>
            <a:endParaRPr lang="zh-CN" altLang="en-US" sz="1800">
              <a:solidFill>
                <a:schemeClr val="tx1"/>
              </a:solidFill>
              <a:latin typeface="Arial" pitchFamily="34" charset="0"/>
              <a:ea typeface="+mn-ea"/>
            </a:endParaRPr>
          </a:p>
        </p:txBody>
      </p:sp>
    </p:spTree>
  </p:cSld>
  <p:clrMapOvr>
    <a:masterClrMapping/>
  </p:clrMapOvr>
  <p:transition spd="slow">
    <p:blinds dir="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77776845-956D-43AF-B8A8-889BD95920D6}" type="datetime1">
              <a:rPr lang="zh-CN" altLang="en-US" smtClean="0"/>
              <a:pPr>
                <a:defRPr/>
              </a:pPr>
              <a:t>2019/5/8</a:t>
            </a:fld>
            <a:endParaRPr lang="zh-CN" altLang="en-US" sz="1800">
              <a:solidFill>
                <a:schemeClr val="tx1"/>
              </a:solidFill>
              <a:latin typeface="Arial" pitchFamily="34" charset="0"/>
              <a:ea typeface="+mn-ea"/>
            </a:endParaRPr>
          </a:p>
        </p:txBody>
      </p:sp>
      <p:sp>
        <p:nvSpPr>
          <p:cNvPr id="5" name="Footer Placeholder 4"/>
          <p:cNvSpPr>
            <a:spLocks noGrp="1"/>
          </p:cNvSpPr>
          <p:nvPr>
            <p:ph type="ftr" sz="quarter" idx="11"/>
          </p:nvPr>
        </p:nvSpPr>
        <p:spPr/>
        <p:txBody>
          <a:bodyPr/>
          <a:lstStyle/>
          <a:p>
            <a:pPr>
              <a:defRPr/>
            </a:pPr>
            <a:r>
              <a:rPr lang="en-US" altLang="zh-CN" smtClean="0"/>
              <a:t>©</a:t>
            </a:r>
            <a:r>
              <a:rPr lang="zh-CN" altLang="en-US" smtClean="0"/>
              <a:t>国家开发银行评审三局</a:t>
            </a:r>
            <a:endParaRPr lang="zh-CN" altLang="zh-CN"/>
          </a:p>
        </p:txBody>
      </p:sp>
      <p:sp>
        <p:nvSpPr>
          <p:cNvPr id="6" name="Slide Number Placeholder 5"/>
          <p:cNvSpPr>
            <a:spLocks noGrp="1"/>
          </p:cNvSpPr>
          <p:nvPr>
            <p:ph type="sldNum" sz="quarter" idx="12"/>
          </p:nvPr>
        </p:nvSpPr>
        <p:spPr/>
        <p:txBody>
          <a:bodyPr/>
          <a:lstStyle/>
          <a:p>
            <a:pPr>
              <a:defRPr/>
            </a:pPr>
            <a:fld id="{89B81B9C-2280-4ACF-9D94-D9448D9DEDF2}" type="slidenum">
              <a:rPr lang="zh-CN" altLang="en-US" smtClean="0"/>
              <a:pPr>
                <a:defRPr/>
              </a:pPr>
              <a:t>‹#›</a:t>
            </a:fld>
            <a:endParaRPr lang="zh-CN" altLang="en-US" sz="1800">
              <a:solidFill>
                <a:schemeClr val="tx1"/>
              </a:solidFill>
              <a:latin typeface="Arial" pitchFamily="34" charset="0"/>
              <a:ea typeface="+mn-ea"/>
            </a:endParaRPr>
          </a:p>
        </p:txBody>
      </p:sp>
      <p:sp>
        <p:nvSpPr>
          <p:cNvPr id="8" name="Title 7"/>
          <p:cNvSpPr>
            <a:spLocks noGrp="1"/>
          </p:cNvSpPr>
          <p:nvPr>
            <p:ph type="title"/>
          </p:nvPr>
        </p:nvSpPr>
        <p:spPr/>
        <p:txBody>
          <a:bodyPr/>
          <a:lstStyle/>
          <a:p>
            <a:r>
              <a:rPr lang="zh-CN" altLang="en-US" smtClean="0"/>
              <a:t>单击此处编辑母版标题样式</a:t>
            </a:r>
            <a:endParaRPr lang="en-US"/>
          </a:p>
        </p:txBody>
      </p:sp>
      <p:sp>
        <p:nvSpPr>
          <p:cNvPr id="10" name="Content Placeholder 9"/>
          <p:cNvSpPr>
            <a:spLocks noGrp="1"/>
          </p:cNvSpPr>
          <p:nvPr>
            <p:ph sz="quarter" idx="13"/>
          </p:nvPr>
        </p:nvSpPr>
        <p:spPr>
          <a:xfrm>
            <a:off x="1524000" y="731520"/>
            <a:ext cx="8534400" cy="347472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cSld>
  <p:clrMapOvr>
    <a:masterClrMapping/>
  </p:clrMapOvr>
  <p:transition spd="slow">
    <p:blinds dir="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pPr>
              <a:defRPr/>
            </a:pPr>
            <a:fld id="{96108850-CB92-4FAE-B8A4-9947D321E66C}" type="datetime1">
              <a:rPr lang="zh-CN" altLang="en-US" smtClean="0"/>
              <a:pPr>
                <a:defRPr/>
              </a:pPr>
              <a:t>2019/5/8</a:t>
            </a:fld>
            <a:endParaRPr lang="zh-CN" altLang="en-US" sz="1800">
              <a:solidFill>
                <a:schemeClr val="tx1"/>
              </a:solidFill>
              <a:latin typeface="Arial" pitchFamily="34" charset="0"/>
              <a:ea typeface="+mn-ea"/>
            </a:endParaRPr>
          </a:p>
        </p:txBody>
      </p:sp>
      <p:sp>
        <p:nvSpPr>
          <p:cNvPr id="5" name="Footer Placeholder 4"/>
          <p:cNvSpPr>
            <a:spLocks noGrp="1"/>
          </p:cNvSpPr>
          <p:nvPr>
            <p:ph type="ftr" sz="quarter" idx="11"/>
          </p:nvPr>
        </p:nvSpPr>
        <p:spPr/>
        <p:txBody>
          <a:bodyPr/>
          <a:lstStyle/>
          <a:p>
            <a:pPr>
              <a:defRPr/>
            </a:pPr>
            <a:r>
              <a:rPr lang="en-US" altLang="zh-CN" smtClean="0"/>
              <a:t>©</a:t>
            </a:r>
            <a:r>
              <a:rPr lang="zh-CN" altLang="en-US" smtClean="0"/>
              <a:t>国家开发银行评审三局</a:t>
            </a:r>
            <a:endParaRPr lang="zh-CN" altLang="zh-CN"/>
          </a:p>
        </p:txBody>
      </p:sp>
      <p:sp>
        <p:nvSpPr>
          <p:cNvPr id="6" name="Slide Number Placeholder 5"/>
          <p:cNvSpPr>
            <a:spLocks noGrp="1"/>
          </p:cNvSpPr>
          <p:nvPr>
            <p:ph type="sldNum" sz="quarter" idx="12"/>
          </p:nvPr>
        </p:nvSpPr>
        <p:spPr/>
        <p:txBody>
          <a:bodyPr/>
          <a:lstStyle/>
          <a:p>
            <a:pPr>
              <a:defRPr/>
            </a:pPr>
            <a:fld id="{BE50F8EE-A30B-4149-B622-D49E9511534E}" type="slidenum">
              <a:rPr lang="zh-CN" altLang="en-US" smtClean="0"/>
              <a:pPr>
                <a:defRPr/>
              </a:pPr>
              <a:t>‹#›</a:t>
            </a:fld>
            <a:endParaRPr lang="zh-CN" altLang="en-US" sz="1800">
              <a:solidFill>
                <a:schemeClr val="tx1"/>
              </a:solidFill>
              <a:latin typeface="Arial" pitchFamily="34" charset="0"/>
              <a:ea typeface="+mn-ea"/>
            </a:endParaRPr>
          </a:p>
        </p:txBody>
      </p:sp>
    </p:spTree>
  </p:cSld>
  <p:clrMapOvr>
    <a:masterClrMapping/>
  </p:clrMapOvr>
  <p:transition spd="slow">
    <p:blinds dir="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4A4E09A0-8E68-45A6-A96F-C879F007D33C}" type="datetime1">
              <a:rPr lang="zh-CN" altLang="en-US" smtClean="0"/>
              <a:pPr>
                <a:defRPr/>
              </a:pPr>
              <a:t>2019/5/8</a:t>
            </a:fld>
            <a:endParaRPr lang="zh-CN" altLang="en-US" sz="1800">
              <a:solidFill>
                <a:schemeClr val="tx1"/>
              </a:solidFill>
              <a:latin typeface="Arial" pitchFamily="34" charset="0"/>
              <a:ea typeface="+mn-ea"/>
            </a:endParaRPr>
          </a:p>
        </p:txBody>
      </p:sp>
      <p:sp>
        <p:nvSpPr>
          <p:cNvPr id="6" name="Footer Placeholder 5"/>
          <p:cNvSpPr>
            <a:spLocks noGrp="1"/>
          </p:cNvSpPr>
          <p:nvPr>
            <p:ph type="ftr" sz="quarter" idx="11"/>
          </p:nvPr>
        </p:nvSpPr>
        <p:spPr/>
        <p:txBody>
          <a:bodyPr/>
          <a:lstStyle/>
          <a:p>
            <a:pPr>
              <a:defRPr/>
            </a:pPr>
            <a:r>
              <a:rPr lang="en-US" altLang="zh-CN" smtClean="0"/>
              <a:t>©</a:t>
            </a:r>
            <a:r>
              <a:rPr lang="zh-CN" altLang="en-US" smtClean="0"/>
              <a:t>国家开发银行评审三局</a:t>
            </a:r>
            <a:endParaRPr lang="zh-CN" altLang="zh-CN"/>
          </a:p>
        </p:txBody>
      </p:sp>
      <p:sp>
        <p:nvSpPr>
          <p:cNvPr id="7" name="Slide Number Placeholder 6"/>
          <p:cNvSpPr>
            <a:spLocks noGrp="1"/>
          </p:cNvSpPr>
          <p:nvPr>
            <p:ph type="sldNum" sz="quarter" idx="12"/>
          </p:nvPr>
        </p:nvSpPr>
        <p:spPr/>
        <p:txBody>
          <a:bodyPr/>
          <a:lstStyle/>
          <a:p>
            <a:pPr>
              <a:defRPr/>
            </a:pPr>
            <a:fld id="{DC4D6F8A-AA12-4041-A8D1-CB721295B59F}" type="slidenum">
              <a:rPr lang="zh-CN" altLang="en-US" smtClean="0"/>
              <a:pPr>
                <a:defRPr/>
              </a:pPr>
              <a:t>‹#›</a:t>
            </a:fld>
            <a:endParaRPr lang="zh-CN" altLang="en-US" sz="1800">
              <a:solidFill>
                <a:schemeClr val="tx1"/>
              </a:solidFill>
              <a:latin typeface="Arial" pitchFamily="34" charset="0"/>
              <a:ea typeface="+mn-ea"/>
            </a:endParaRPr>
          </a:p>
        </p:txBody>
      </p:sp>
      <p:sp>
        <p:nvSpPr>
          <p:cNvPr id="8" name="Title 7"/>
          <p:cNvSpPr>
            <a:spLocks noGrp="1"/>
          </p:cNvSpPr>
          <p:nvPr>
            <p:ph type="title"/>
          </p:nvPr>
        </p:nvSpPr>
        <p:spPr/>
        <p:txBody>
          <a:bodyPr/>
          <a:lstStyle/>
          <a:p>
            <a:r>
              <a:rPr lang="zh-CN" altLang="en-US" smtClean="0"/>
              <a:t>单击此处编辑母版标题样式</a:t>
            </a:r>
            <a:endParaRPr lang="en-US"/>
          </a:p>
        </p:txBody>
      </p:sp>
      <p:sp>
        <p:nvSpPr>
          <p:cNvPr id="9" name="Content Placeholder 8"/>
          <p:cNvSpPr>
            <a:spLocks noGrp="1"/>
          </p:cNvSpPr>
          <p:nvPr>
            <p:ph sz="quarter" idx="13"/>
          </p:nvPr>
        </p:nvSpPr>
        <p:spPr>
          <a:xfrm>
            <a:off x="1523999" y="731519"/>
            <a:ext cx="4462272" cy="347472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11" name="Content Placeholder 10"/>
          <p:cNvSpPr>
            <a:spLocks noGrp="1"/>
          </p:cNvSpPr>
          <p:nvPr>
            <p:ph sz="quarter" idx="14"/>
          </p:nvPr>
        </p:nvSpPr>
        <p:spPr>
          <a:xfrm>
            <a:off x="6193536" y="731520"/>
            <a:ext cx="4462272" cy="347472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cSld>
  <p:clrMapOvr>
    <a:masterClrMapping/>
  </p:clrMapOvr>
  <p:transition spd="slow">
    <p:blinds dir="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zh-CN" altLang="en-US" smtClean="0"/>
              <a:t>单击此处编辑母版文本样式</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pPr>
              <a:defRPr/>
            </a:pPr>
            <a:fld id="{F017E25E-6221-44B8-94AA-F1DC908E1C34}" type="datetime1">
              <a:rPr lang="zh-CN" altLang="en-US" smtClean="0"/>
              <a:pPr>
                <a:defRPr/>
              </a:pPr>
              <a:t>2019/5/8</a:t>
            </a:fld>
            <a:endParaRPr lang="zh-CN" altLang="en-US" sz="1800">
              <a:solidFill>
                <a:schemeClr val="tx1"/>
              </a:solidFill>
              <a:latin typeface="Arial" pitchFamily="34" charset="0"/>
              <a:ea typeface="+mn-ea"/>
            </a:endParaRPr>
          </a:p>
        </p:txBody>
      </p:sp>
      <p:sp>
        <p:nvSpPr>
          <p:cNvPr id="8" name="Footer Placeholder 7"/>
          <p:cNvSpPr>
            <a:spLocks noGrp="1"/>
          </p:cNvSpPr>
          <p:nvPr>
            <p:ph type="ftr" sz="quarter" idx="11"/>
          </p:nvPr>
        </p:nvSpPr>
        <p:spPr/>
        <p:txBody>
          <a:bodyPr/>
          <a:lstStyle/>
          <a:p>
            <a:pPr>
              <a:defRPr/>
            </a:pPr>
            <a:r>
              <a:rPr lang="en-US" altLang="zh-CN" smtClean="0"/>
              <a:t>©</a:t>
            </a:r>
            <a:r>
              <a:rPr lang="zh-CN" altLang="en-US" smtClean="0"/>
              <a:t>国家开发银行评审三局</a:t>
            </a:r>
            <a:endParaRPr lang="zh-CN" altLang="zh-CN"/>
          </a:p>
        </p:txBody>
      </p:sp>
      <p:sp>
        <p:nvSpPr>
          <p:cNvPr id="9" name="Slide Number Placeholder 8"/>
          <p:cNvSpPr>
            <a:spLocks noGrp="1"/>
          </p:cNvSpPr>
          <p:nvPr>
            <p:ph type="sldNum" sz="quarter" idx="12"/>
          </p:nvPr>
        </p:nvSpPr>
        <p:spPr/>
        <p:txBody>
          <a:bodyPr/>
          <a:lstStyle/>
          <a:p>
            <a:pPr>
              <a:defRPr/>
            </a:pPr>
            <a:fld id="{72D09CB5-1FC2-4A47-8619-8E90D0022670}" type="slidenum">
              <a:rPr lang="zh-CN" altLang="en-US" smtClean="0"/>
              <a:pPr>
                <a:defRPr/>
              </a:pPr>
              <a:t>‹#›</a:t>
            </a:fld>
            <a:endParaRPr lang="zh-CN" altLang="en-US" sz="1800">
              <a:solidFill>
                <a:schemeClr val="tx1"/>
              </a:solidFill>
              <a:latin typeface="Arial" pitchFamily="34" charset="0"/>
              <a:ea typeface="+mn-ea"/>
            </a:endParaRPr>
          </a:p>
        </p:txBody>
      </p:sp>
      <p:sp>
        <p:nvSpPr>
          <p:cNvPr id="10" name="Title 9"/>
          <p:cNvSpPr>
            <a:spLocks noGrp="1"/>
          </p:cNvSpPr>
          <p:nvPr>
            <p:ph type="title"/>
          </p:nvPr>
        </p:nvSpPr>
        <p:spPr/>
        <p:txBody>
          <a:bodyPr/>
          <a:lstStyle/>
          <a:p>
            <a:r>
              <a:rPr lang="zh-CN" altLang="en-US" smtClean="0"/>
              <a:t>单击此处编辑母版标题样式</a:t>
            </a:r>
            <a:endParaRPr lang="en-US" dirty="0"/>
          </a:p>
        </p:txBody>
      </p:sp>
    </p:spTree>
  </p:cSld>
  <p:clrMapOvr>
    <a:masterClrMapping/>
  </p:clrMapOvr>
  <p:transition spd="slow">
    <p:blinds dir="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pPr>
              <a:defRPr/>
            </a:pPr>
            <a:fld id="{668566F6-DB52-4F6C-828D-6715F4F99717}" type="datetime1">
              <a:rPr lang="zh-CN" altLang="en-US" smtClean="0"/>
              <a:pPr>
                <a:defRPr/>
              </a:pPr>
              <a:t>2019/5/8</a:t>
            </a:fld>
            <a:endParaRPr lang="zh-CN" altLang="en-US" sz="1800">
              <a:solidFill>
                <a:schemeClr val="tx1"/>
              </a:solidFill>
              <a:latin typeface="Arial" pitchFamily="34" charset="0"/>
              <a:ea typeface="+mn-ea"/>
            </a:endParaRPr>
          </a:p>
        </p:txBody>
      </p:sp>
      <p:sp>
        <p:nvSpPr>
          <p:cNvPr id="4" name="Footer Placeholder 3"/>
          <p:cNvSpPr>
            <a:spLocks noGrp="1"/>
          </p:cNvSpPr>
          <p:nvPr>
            <p:ph type="ftr" sz="quarter" idx="11"/>
          </p:nvPr>
        </p:nvSpPr>
        <p:spPr/>
        <p:txBody>
          <a:bodyPr/>
          <a:lstStyle/>
          <a:p>
            <a:pPr>
              <a:defRPr/>
            </a:pPr>
            <a:r>
              <a:rPr lang="en-US" altLang="zh-CN" smtClean="0"/>
              <a:t>©</a:t>
            </a:r>
            <a:r>
              <a:rPr lang="zh-CN" altLang="en-US" smtClean="0"/>
              <a:t>国家开发银行评审三局</a:t>
            </a:r>
            <a:endParaRPr lang="zh-CN" altLang="zh-CN"/>
          </a:p>
        </p:txBody>
      </p:sp>
      <p:sp>
        <p:nvSpPr>
          <p:cNvPr id="5" name="Slide Number Placeholder 4"/>
          <p:cNvSpPr>
            <a:spLocks noGrp="1"/>
          </p:cNvSpPr>
          <p:nvPr>
            <p:ph type="sldNum" sz="quarter" idx="12"/>
          </p:nvPr>
        </p:nvSpPr>
        <p:spPr/>
        <p:txBody>
          <a:bodyPr/>
          <a:lstStyle/>
          <a:p>
            <a:pPr>
              <a:defRPr/>
            </a:pPr>
            <a:fld id="{43CAD708-C45D-4701-928D-9C24D08E0282}" type="slidenum">
              <a:rPr lang="zh-CN" altLang="en-US" smtClean="0"/>
              <a:pPr>
                <a:defRPr/>
              </a:pPr>
              <a:t>‹#›</a:t>
            </a:fld>
            <a:endParaRPr lang="zh-CN" altLang="en-US" sz="1800">
              <a:solidFill>
                <a:schemeClr val="tx1"/>
              </a:solidFill>
              <a:latin typeface="Arial" pitchFamily="34" charset="0"/>
              <a:ea typeface="+mn-ea"/>
            </a:endParaRPr>
          </a:p>
        </p:txBody>
      </p:sp>
    </p:spTree>
  </p:cSld>
  <p:clrMapOvr>
    <a:masterClrMapping/>
  </p:clrMapOvr>
  <p:transition spd="slow">
    <p:blinds dir="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F257080-7477-44E2-89ED-3CBF50C209BB}" type="datetime1">
              <a:rPr lang="zh-CN" altLang="en-US" smtClean="0"/>
              <a:pPr>
                <a:defRPr/>
              </a:pPr>
              <a:t>2019/5/8</a:t>
            </a:fld>
            <a:endParaRPr lang="zh-CN" altLang="en-US" sz="1800">
              <a:solidFill>
                <a:schemeClr val="tx1"/>
              </a:solidFill>
              <a:latin typeface="Arial" pitchFamily="34" charset="0"/>
              <a:ea typeface="+mn-ea"/>
            </a:endParaRPr>
          </a:p>
        </p:txBody>
      </p:sp>
      <p:sp>
        <p:nvSpPr>
          <p:cNvPr id="3" name="Footer Placeholder 2"/>
          <p:cNvSpPr>
            <a:spLocks noGrp="1"/>
          </p:cNvSpPr>
          <p:nvPr>
            <p:ph type="ftr" sz="quarter" idx="11"/>
          </p:nvPr>
        </p:nvSpPr>
        <p:spPr/>
        <p:txBody>
          <a:bodyPr/>
          <a:lstStyle/>
          <a:p>
            <a:pPr>
              <a:defRPr/>
            </a:pPr>
            <a:r>
              <a:rPr lang="en-US" altLang="zh-CN" smtClean="0"/>
              <a:t>©</a:t>
            </a:r>
            <a:r>
              <a:rPr lang="zh-CN" altLang="en-US" smtClean="0"/>
              <a:t>国家开发银行评审三局</a:t>
            </a:r>
            <a:endParaRPr lang="zh-CN" altLang="zh-CN"/>
          </a:p>
        </p:txBody>
      </p:sp>
      <p:sp>
        <p:nvSpPr>
          <p:cNvPr id="4" name="Slide Number Placeholder 3"/>
          <p:cNvSpPr>
            <a:spLocks noGrp="1"/>
          </p:cNvSpPr>
          <p:nvPr>
            <p:ph type="sldNum" sz="quarter" idx="12"/>
          </p:nvPr>
        </p:nvSpPr>
        <p:spPr/>
        <p:txBody>
          <a:bodyPr/>
          <a:lstStyle/>
          <a:p>
            <a:pPr>
              <a:defRPr/>
            </a:pPr>
            <a:fld id="{AE9963C8-DBCF-48F5-8345-9C615D1EED01}" type="slidenum">
              <a:rPr lang="zh-CN" altLang="en-US" smtClean="0"/>
              <a:pPr>
                <a:defRPr/>
              </a:pPr>
              <a:t>‹#›</a:t>
            </a:fld>
            <a:endParaRPr lang="zh-CN" altLang="en-US" sz="1800">
              <a:solidFill>
                <a:schemeClr val="tx1"/>
              </a:solidFill>
              <a:latin typeface="Arial" pitchFamily="34" charset="0"/>
              <a:ea typeface="+mn-ea"/>
            </a:endParaRPr>
          </a:p>
        </p:txBody>
      </p:sp>
    </p:spTree>
  </p:cSld>
  <p:clrMapOvr>
    <a:masterClrMapping/>
  </p:clrMapOvr>
  <p:transition spd="slow">
    <p:blinds dir="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1434353"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pPr>
              <a:defRPr/>
            </a:pPr>
            <a:fld id="{06333AF0-BB6D-4FFA-8400-C977C4D18E3E}" type="datetime1">
              <a:rPr lang="zh-CN" altLang="en-US" smtClean="0"/>
              <a:pPr>
                <a:defRPr/>
              </a:pPr>
              <a:t>2019/5/8</a:t>
            </a:fld>
            <a:endParaRPr lang="zh-CN" altLang="en-US" sz="1800">
              <a:solidFill>
                <a:schemeClr val="tx1"/>
              </a:solidFill>
              <a:latin typeface="Arial" pitchFamily="34" charset="0"/>
              <a:ea typeface="+mn-ea"/>
            </a:endParaRPr>
          </a:p>
        </p:txBody>
      </p:sp>
      <p:sp>
        <p:nvSpPr>
          <p:cNvPr id="6" name="Footer Placeholder 5"/>
          <p:cNvSpPr>
            <a:spLocks noGrp="1"/>
          </p:cNvSpPr>
          <p:nvPr>
            <p:ph type="ftr" sz="quarter" idx="11"/>
          </p:nvPr>
        </p:nvSpPr>
        <p:spPr/>
        <p:txBody>
          <a:bodyPr/>
          <a:lstStyle/>
          <a:p>
            <a:pPr>
              <a:defRPr/>
            </a:pPr>
            <a:r>
              <a:rPr lang="en-US" altLang="zh-CN" smtClean="0"/>
              <a:t>©</a:t>
            </a:r>
            <a:r>
              <a:rPr lang="zh-CN" altLang="en-US" smtClean="0"/>
              <a:t>国家开发银行评审三局</a:t>
            </a:r>
            <a:endParaRPr lang="zh-CN" altLang="zh-CN"/>
          </a:p>
        </p:txBody>
      </p:sp>
      <p:sp>
        <p:nvSpPr>
          <p:cNvPr id="7" name="Slide Number Placeholder 6"/>
          <p:cNvSpPr>
            <a:spLocks noGrp="1"/>
          </p:cNvSpPr>
          <p:nvPr>
            <p:ph type="sldNum" sz="quarter" idx="12"/>
          </p:nvPr>
        </p:nvSpPr>
        <p:spPr/>
        <p:txBody>
          <a:bodyPr/>
          <a:lstStyle/>
          <a:p>
            <a:pPr>
              <a:defRPr/>
            </a:pPr>
            <a:fld id="{0256C221-D3F6-49C6-9EE4-FBC646BA00D7}" type="slidenum">
              <a:rPr lang="zh-CN" altLang="en-US" smtClean="0"/>
              <a:pPr>
                <a:defRPr/>
              </a:pPr>
              <a:t>‹#›</a:t>
            </a:fld>
            <a:endParaRPr lang="zh-CN" altLang="en-US" sz="1800">
              <a:solidFill>
                <a:schemeClr val="tx1"/>
              </a:solidFill>
              <a:latin typeface="Arial" pitchFamily="34" charset="0"/>
              <a:ea typeface="+mn-ea"/>
            </a:endParaRPr>
          </a:p>
        </p:txBody>
      </p:sp>
    </p:spTree>
  </p:cSld>
  <p:clrMapOvr>
    <a:masterClrMapping/>
  </p:clrMapOvr>
  <p:transition spd="slow">
    <p:blinds dir="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pPr>
              <a:defRPr/>
            </a:pPr>
            <a:fld id="{4B6F9D5F-FC8C-4DEC-BCA6-8FD79873A6AA}" type="datetime1">
              <a:rPr lang="zh-CN" altLang="en-US" smtClean="0"/>
              <a:pPr>
                <a:defRPr/>
              </a:pPr>
              <a:t>2019/5/8</a:t>
            </a:fld>
            <a:endParaRPr lang="zh-CN" altLang="en-US" sz="1800">
              <a:solidFill>
                <a:schemeClr val="tx1"/>
              </a:solidFill>
              <a:latin typeface="Arial" pitchFamily="34" charset="0"/>
              <a:ea typeface="+mn-ea"/>
            </a:endParaRPr>
          </a:p>
        </p:txBody>
      </p:sp>
      <p:sp>
        <p:nvSpPr>
          <p:cNvPr id="6" name="Footer Placeholder 5"/>
          <p:cNvSpPr>
            <a:spLocks noGrp="1"/>
          </p:cNvSpPr>
          <p:nvPr>
            <p:ph type="ftr" sz="quarter" idx="11"/>
          </p:nvPr>
        </p:nvSpPr>
        <p:spPr/>
        <p:txBody>
          <a:bodyPr/>
          <a:lstStyle/>
          <a:p>
            <a:pPr>
              <a:defRPr/>
            </a:pPr>
            <a:r>
              <a:rPr lang="en-US" altLang="zh-CN" smtClean="0"/>
              <a:t>©</a:t>
            </a:r>
            <a:r>
              <a:rPr lang="zh-CN" altLang="en-US" smtClean="0"/>
              <a:t>国家开发银行评审三局</a:t>
            </a:r>
            <a:endParaRPr lang="zh-CN" altLang="zh-CN"/>
          </a:p>
        </p:txBody>
      </p:sp>
      <p:sp>
        <p:nvSpPr>
          <p:cNvPr id="7" name="Slide Number Placeholder 6"/>
          <p:cNvSpPr>
            <a:spLocks noGrp="1"/>
          </p:cNvSpPr>
          <p:nvPr>
            <p:ph type="sldNum" sz="quarter" idx="12"/>
          </p:nvPr>
        </p:nvSpPr>
        <p:spPr/>
        <p:txBody>
          <a:bodyPr/>
          <a:lstStyle/>
          <a:p>
            <a:pPr>
              <a:defRPr/>
            </a:pPr>
            <a:fld id="{7A39D0D3-CC05-4D25-9AAF-8F72377ED6BE}" type="slidenum">
              <a:rPr lang="zh-CN" altLang="en-US" smtClean="0"/>
              <a:pPr>
                <a:defRPr/>
              </a:pPr>
              <a:t>‹#›</a:t>
            </a:fld>
            <a:endParaRPr lang="zh-CN" altLang="en-US" sz="1800">
              <a:solidFill>
                <a:schemeClr val="tx1"/>
              </a:solidFill>
              <a:latin typeface="Arial" pitchFamily="34" charset="0"/>
              <a:ea typeface="+mn-ea"/>
            </a:endParaRPr>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zh-CN" altLang="en-US" smtClean="0"/>
              <a:t>单击此处编辑母版标题样式</a:t>
            </a:r>
            <a:endParaRPr lang="en-US" dirty="0"/>
          </a:p>
        </p:txBody>
      </p:sp>
    </p:spTree>
  </p:cSld>
  <p:clrMapOvr>
    <a:masterClrMapping/>
  </p:clrMapOvr>
  <p:transition spd="slow">
    <p:blinds dir="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fld id="{506A46E4-1876-4D4B-86B4-1D99677F3CF7}" type="datetime1">
              <a:rPr lang="zh-CN" altLang="en-US" smtClean="0"/>
              <a:pPr>
                <a:defRPr/>
              </a:pPr>
              <a:t>2019/5/8</a:t>
            </a:fld>
            <a:endParaRPr lang="zh-CN" altLang="en-US"/>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r>
              <a:rPr lang="en-US" altLang="zh-CN" smtClean="0"/>
              <a:t>©</a:t>
            </a:r>
            <a:r>
              <a:rPr lang="zh-CN" altLang="en-US" smtClean="0"/>
              <a:t>国家开发银行评审三局</a:t>
            </a:r>
            <a:endParaRPr lang="zh-CN" altLang="zh-CN"/>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5312BFB7-09C7-4F1E-970B-A19E6BC6DD40}" type="slidenum">
              <a:rPr lang="zh-CN" altLang="en-US" smtClean="0"/>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ransition spd="slow">
    <p:fade/>
  </p:transition>
  <p:timing>
    <p:tnLst>
      <p:par>
        <p:cTn id="1" dur="indefinite" restart="never" nodeType="tmRoot"/>
      </p:par>
    </p:tnLst>
  </p:timing>
  <p:hf hd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csls.cdb.com.cn/"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1.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17.emf"/></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文本框 9"/>
          <p:cNvSpPr>
            <a:spLocks noChangeArrowheads="1"/>
          </p:cNvSpPr>
          <p:nvPr/>
        </p:nvSpPr>
        <p:spPr bwMode="auto">
          <a:xfrm>
            <a:off x="1992573" y="1748003"/>
            <a:ext cx="8093123" cy="70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3600" b="1" dirty="0" smtClean="0">
                <a:solidFill>
                  <a:srgbClr val="0AAEEA"/>
                </a:solidFill>
                <a:latin typeface="微软雅黑" pitchFamily="34" charset="-122"/>
                <a:ea typeface="微软雅黑" pitchFamily="34" charset="-122"/>
                <a:sym typeface="微软雅黑" pitchFamily="34" charset="-122"/>
              </a:rPr>
              <a:t>国家</a:t>
            </a:r>
            <a:r>
              <a:rPr lang="zh-CN" altLang="en-US" sz="3600" b="1" dirty="0" smtClean="0">
                <a:solidFill>
                  <a:srgbClr val="00B0F0"/>
                </a:solidFill>
                <a:latin typeface="微软雅黑" pitchFamily="34" charset="-122"/>
                <a:ea typeface="微软雅黑" pitchFamily="34" charset="-122"/>
                <a:sym typeface="微软雅黑" pitchFamily="34" charset="-122"/>
              </a:rPr>
              <a:t>开发银</a:t>
            </a:r>
            <a:r>
              <a:rPr lang="zh-CN" altLang="en-US" sz="3600" b="1" dirty="0" smtClean="0">
                <a:solidFill>
                  <a:srgbClr val="0AAEEA"/>
                </a:solidFill>
                <a:latin typeface="微软雅黑" pitchFamily="34" charset="-122"/>
                <a:ea typeface="微软雅黑" pitchFamily="34" charset="-122"/>
                <a:sym typeface="微软雅黑" pitchFamily="34" charset="-122"/>
              </a:rPr>
              <a:t>行生源地信用助学贷款政策</a:t>
            </a:r>
            <a:endParaRPr lang="zh-CN" altLang="en-US" sz="3600" b="1" dirty="0">
              <a:solidFill>
                <a:srgbClr val="0AAEEA"/>
              </a:solidFill>
              <a:latin typeface="微软雅黑" pitchFamily="34" charset="-122"/>
              <a:ea typeface="微软雅黑" pitchFamily="34" charset="-122"/>
              <a:sym typeface="微软雅黑" pitchFamily="34" charset="-122"/>
            </a:endParaRPr>
          </a:p>
        </p:txBody>
      </p:sp>
      <p:sp>
        <p:nvSpPr>
          <p:cNvPr id="25607" name="文本框 11"/>
          <p:cNvSpPr>
            <a:spLocks noChangeArrowheads="1"/>
          </p:cNvSpPr>
          <p:nvPr/>
        </p:nvSpPr>
        <p:spPr bwMode="auto">
          <a:xfrm>
            <a:off x="4553945" y="4365133"/>
            <a:ext cx="38803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400" b="1" smtClean="0">
                <a:latin typeface="微软雅黑" pitchFamily="34" charset="-122"/>
                <a:ea typeface="微软雅黑" pitchFamily="34" charset="-122"/>
                <a:sym typeface="微软雅黑" pitchFamily="34" charset="-122"/>
              </a:rPr>
              <a:t>国家</a:t>
            </a:r>
            <a:r>
              <a:rPr lang="zh-CN" altLang="en-US" sz="2400" b="1" smtClean="0">
                <a:latin typeface="微软雅黑" pitchFamily="34" charset="-122"/>
                <a:ea typeface="微软雅黑" pitchFamily="34" charset="-122"/>
                <a:sym typeface="微软雅黑" pitchFamily="34" charset="-122"/>
              </a:rPr>
              <a:t>开发银行</a:t>
            </a:r>
            <a:r>
              <a:rPr lang="zh-CN" altLang="en-US" sz="2400" b="1" smtClean="0">
                <a:latin typeface="微软雅黑" pitchFamily="34" charset="-122"/>
                <a:ea typeface="微软雅黑" pitchFamily="34" charset="-122"/>
                <a:sym typeface="微软雅黑" pitchFamily="34" charset="-122"/>
              </a:rPr>
              <a:t>云南省</a:t>
            </a:r>
            <a:r>
              <a:rPr lang="zh-CN" altLang="en-US" sz="2400" b="1" smtClean="0">
                <a:latin typeface="微软雅黑" pitchFamily="34" charset="-122"/>
                <a:ea typeface="微软雅黑" pitchFamily="34" charset="-122"/>
                <a:sym typeface="微软雅黑" pitchFamily="34" charset="-122"/>
              </a:rPr>
              <a:t>分行</a:t>
            </a:r>
            <a:endParaRPr lang="zh-CN" altLang="en-US" sz="2400" b="1" dirty="0">
              <a:latin typeface="微软雅黑" pitchFamily="34" charset="-122"/>
              <a:ea typeface="微软雅黑" pitchFamily="34" charset="-122"/>
              <a:sym typeface="微软雅黑" pitchFamily="34" charset="-122"/>
            </a:endParaRPr>
          </a:p>
        </p:txBody>
      </p:sp>
      <p:sp>
        <p:nvSpPr>
          <p:cNvPr id="11" name="文本框 12"/>
          <p:cNvSpPr>
            <a:spLocks noChangeArrowheads="1"/>
          </p:cNvSpPr>
          <p:nvPr/>
        </p:nvSpPr>
        <p:spPr bwMode="auto">
          <a:xfrm>
            <a:off x="5440030" y="5365238"/>
            <a:ext cx="2108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b="1" dirty="0" smtClean="0">
                <a:latin typeface="微软雅黑" pitchFamily="34" charset="-122"/>
                <a:ea typeface="微软雅黑" pitchFamily="34" charset="-122"/>
                <a:sym typeface="微软雅黑" pitchFamily="34" charset="-122"/>
              </a:rPr>
              <a:t>2019</a:t>
            </a:r>
            <a:r>
              <a:rPr lang="zh-CN" altLang="en-US" sz="2000" b="1" dirty="0" smtClean="0">
                <a:latin typeface="微软雅黑" pitchFamily="34" charset="-122"/>
                <a:ea typeface="微软雅黑" pitchFamily="34" charset="-122"/>
                <a:sym typeface="微软雅黑" pitchFamily="34" charset="-122"/>
              </a:rPr>
              <a:t>年</a:t>
            </a:r>
            <a:r>
              <a:rPr lang="en-US" altLang="zh-CN" sz="2000" b="1" dirty="0">
                <a:latin typeface="微软雅黑" pitchFamily="34" charset="-122"/>
                <a:ea typeface="微软雅黑" pitchFamily="34" charset="-122"/>
                <a:sym typeface="微软雅黑" pitchFamily="34" charset="-122"/>
              </a:rPr>
              <a:t>5</a:t>
            </a:r>
            <a:r>
              <a:rPr lang="zh-CN" altLang="en-US" sz="2000" b="1" dirty="0" smtClean="0">
                <a:latin typeface="微软雅黑" pitchFamily="34" charset="-122"/>
                <a:ea typeface="微软雅黑" pitchFamily="34" charset="-122"/>
                <a:sym typeface="微软雅黑" pitchFamily="34" charset="-122"/>
              </a:rPr>
              <a:t>月</a:t>
            </a:r>
            <a:endParaRPr lang="en-US" altLang="zh-CN" sz="2000" b="1" dirty="0" smtClean="0">
              <a:latin typeface="微软雅黑" pitchFamily="34" charset="-122"/>
              <a:ea typeface="微软雅黑" pitchFamily="34" charset="-122"/>
              <a:sym typeface="微软雅黑" pitchFamily="34" charset="-122"/>
            </a:endParaRPr>
          </a:p>
        </p:txBody>
      </p:sp>
      <p:sp>
        <p:nvSpPr>
          <p:cNvPr id="3" name="灯片编号占位符 2"/>
          <p:cNvSpPr>
            <a:spLocks noGrp="1"/>
          </p:cNvSpPr>
          <p:nvPr>
            <p:ph type="sldNum" sz="quarter" idx="12"/>
          </p:nvPr>
        </p:nvSpPr>
        <p:spPr/>
        <p:txBody>
          <a:bodyPr/>
          <a:lstStyle/>
          <a:p>
            <a:pPr>
              <a:defRPr/>
            </a:pPr>
            <a:fld id="{50A7D6EC-BC01-493E-9D1E-6C7A7B16C25B}" type="slidenum">
              <a:rPr lang="zh-CN" altLang="en-US" smtClean="0"/>
              <a:pPr>
                <a:defRPr/>
              </a:pPr>
              <a:t>1</a:t>
            </a:fld>
            <a:endParaRPr lang="zh-CN" altLang="en-US" sz="1800">
              <a:solidFill>
                <a:schemeClr val="tx1"/>
              </a:solidFill>
              <a:latin typeface="Arial" pitchFamily="34" charset="0"/>
              <a:ea typeface="+mn-ea"/>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直接连接符 3"/>
          <p:cNvSpPr>
            <a:spLocks noChangeShapeType="1"/>
          </p:cNvSpPr>
          <p:nvPr/>
        </p:nvSpPr>
        <p:spPr bwMode="auto">
          <a:xfrm flipH="1">
            <a:off x="4001373" y="616401"/>
            <a:ext cx="22225" cy="5771047"/>
          </a:xfrm>
          <a:prstGeom prst="line">
            <a:avLst/>
          </a:prstGeom>
          <a:noFill/>
          <a:ln w="38100" cap="rnd">
            <a:solidFill>
              <a:srgbClr val="0AAEEA"/>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6627" name="椭圆 6"/>
          <p:cNvSpPr>
            <a:spLocks noChangeArrowheads="1"/>
          </p:cNvSpPr>
          <p:nvPr/>
        </p:nvSpPr>
        <p:spPr bwMode="auto">
          <a:xfrm>
            <a:off x="3906000" y="2754730"/>
            <a:ext cx="225425" cy="223837"/>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26628" name="椭圆 7"/>
          <p:cNvSpPr>
            <a:spLocks noChangeArrowheads="1"/>
          </p:cNvSpPr>
          <p:nvPr/>
        </p:nvSpPr>
        <p:spPr bwMode="auto">
          <a:xfrm>
            <a:off x="3906000" y="3288423"/>
            <a:ext cx="225425" cy="223837"/>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26629" name="椭圆 8"/>
          <p:cNvSpPr>
            <a:spLocks noChangeArrowheads="1"/>
          </p:cNvSpPr>
          <p:nvPr/>
        </p:nvSpPr>
        <p:spPr bwMode="auto">
          <a:xfrm>
            <a:off x="3906000" y="3815399"/>
            <a:ext cx="225425" cy="223837"/>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26630" name="矩形 11"/>
          <p:cNvSpPr>
            <a:spLocks noChangeArrowheads="1"/>
          </p:cNvSpPr>
          <p:nvPr/>
        </p:nvSpPr>
        <p:spPr bwMode="auto">
          <a:xfrm>
            <a:off x="4257632" y="1467526"/>
            <a:ext cx="15573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zh-CN" altLang="en-US" sz="4000" b="1" dirty="0">
                <a:solidFill>
                  <a:srgbClr val="3F3F3F"/>
                </a:solidFill>
                <a:latin typeface="Calibri" pitchFamily="34" charset="0"/>
                <a:ea typeface="微软雅黑" pitchFamily="34" charset="-122"/>
                <a:sym typeface="Calibri" pitchFamily="34" charset="0"/>
              </a:rPr>
              <a:t>目   录</a:t>
            </a:r>
            <a:endParaRPr lang="zh-CN" altLang="en-US" sz="1800" dirty="0"/>
          </a:p>
        </p:txBody>
      </p:sp>
      <p:sp>
        <p:nvSpPr>
          <p:cNvPr id="26631" name="直接连接符 13"/>
          <p:cNvSpPr>
            <a:spLocks noChangeShapeType="1"/>
          </p:cNvSpPr>
          <p:nvPr/>
        </p:nvSpPr>
        <p:spPr bwMode="auto">
          <a:xfrm>
            <a:off x="4288712" y="2287796"/>
            <a:ext cx="1495178" cy="0"/>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6635" name="椭圆 8"/>
          <p:cNvSpPr>
            <a:spLocks noChangeArrowheads="1"/>
          </p:cNvSpPr>
          <p:nvPr/>
        </p:nvSpPr>
        <p:spPr bwMode="auto">
          <a:xfrm>
            <a:off x="3909841" y="4388654"/>
            <a:ext cx="225425" cy="223838"/>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21" name="椭圆 8"/>
          <p:cNvSpPr>
            <a:spLocks noChangeArrowheads="1"/>
          </p:cNvSpPr>
          <p:nvPr/>
        </p:nvSpPr>
        <p:spPr bwMode="auto">
          <a:xfrm>
            <a:off x="3913118" y="4929433"/>
            <a:ext cx="225425" cy="223838"/>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13" name="椭圆 8"/>
          <p:cNvSpPr>
            <a:spLocks noChangeArrowheads="1"/>
          </p:cNvSpPr>
          <p:nvPr/>
        </p:nvSpPr>
        <p:spPr bwMode="auto">
          <a:xfrm>
            <a:off x="3888660" y="5453308"/>
            <a:ext cx="225425" cy="223838"/>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5" name="灯片编号占位符 4"/>
          <p:cNvSpPr>
            <a:spLocks noGrp="1"/>
          </p:cNvSpPr>
          <p:nvPr>
            <p:ph type="sldNum" sz="quarter" idx="12"/>
          </p:nvPr>
        </p:nvSpPr>
        <p:spPr/>
        <p:txBody>
          <a:bodyPr/>
          <a:lstStyle/>
          <a:p>
            <a:pPr>
              <a:defRPr/>
            </a:pPr>
            <a:fld id="{50A7D6EC-BC01-493E-9D1E-6C7A7B16C25B}" type="slidenum">
              <a:rPr lang="zh-CN" altLang="en-US" smtClean="0"/>
              <a:pPr>
                <a:defRPr/>
              </a:pPr>
              <a:t>10</a:t>
            </a:fld>
            <a:endParaRPr lang="zh-CN" altLang="en-US" sz="1800">
              <a:solidFill>
                <a:schemeClr val="tx1"/>
              </a:solidFill>
              <a:latin typeface="Arial" pitchFamily="34" charset="0"/>
              <a:ea typeface="+mn-ea"/>
            </a:endParaRPr>
          </a:p>
        </p:txBody>
      </p:sp>
      <p:sp>
        <p:nvSpPr>
          <p:cNvPr id="15" name="矩形 15"/>
          <p:cNvSpPr>
            <a:spLocks noChangeArrowheads="1"/>
          </p:cNvSpPr>
          <p:nvPr/>
        </p:nvSpPr>
        <p:spPr bwMode="auto">
          <a:xfrm>
            <a:off x="4269193" y="2466969"/>
            <a:ext cx="414091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2400" b="1">
                <a:solidFill>
                  <a:schemeClr val="bg1">
                    <a:lumMod val="75000"/>
                  </a:schemeClr>
                </a:solidFill>
                <a:latin typeface="微软雅黑" pitchFamily="34" charset="-122"/>
                <a:ea typeface="微软雅黑" pitchFamily="34" charset="-122"/>
                <a:sym typeface="微软雅黑" pitchFamily="34" charset="-122"/>
              </a:rPr>
              <a:t>一、整体情况</a:t>
            </a:r>
          </a:p>
          <a:p>
            <a:pPr>
              <a:lnSpc>
                <a:spcPct val="150000"/>
              </a:lnSpc>
            </a:pPr>
            <a:r>
              <a:rPr lang="zh-CN" altLang="en-US" sz="2400" b="1">
                <a:solidFill>
                  <a:schemeClr val="bg1">
                    <a:lumMod val="75000"/>
                  </a:schemeClr>
                </a:solidFill>
                <a:latin typeface="微软雅黑" pitchFamily="34" charset="-122"/>
                <a:ea typeface="微软雅黑" pitchFamily="34" charset="-122"/>
                <a:sym typeface="微软雅黑" pitchFamily="34" charset="-122"/>
              </a:rPr>
              <a:t>二、云南省整体情况</a:t>
            </a:r>
            <a:endParaRPr lang="en-US" altLang="zh-CN" sz="2400" b="1">
              <a:solidFill>
                <a:schemeClr val="bg1">
                  <a:lumMod val="75000"/>
                </a:schemeClr>
              </a:solidFill>
              <a:latin typeface="微软雅黑" pitchFamily="34" charset="-122"/>
              <a:ea typeface="微软雅黑" pitchFamily="34" charset="-122"/>
              <a:sym typeface="微软雅黑" pitchFamily="34" charset="-122"/>
            </a:endParaRPr>
          </a:p>
          <a:p>
            <a:pPr>
              <a:lnSpc>
                <a:spcPct val="150000"/>
              </a:lnSpc>
            </a:pPr>
            <a:r>
              <a:rPr lang="zh-CN" altLang="en-US" sz="2400" b="1">
                <a:solidFill>
                  <a:schemeClr val="accent6">
                    <a:lumMod val="75000"/>
                  </a:schemeClr>
                </a:solidFill>
                <a:latin typeface="微软雅黑" pitchFamily="34" charset="-122"/>
                <a:ea typeface="微软雅黑" pitchFamily="34" charset="-122"/>
                <a:sym typeface="微软雅黑" pitchFamily="34" charset="-122"/>
              </a:rPr>
              <a:t>三、信贷政策</a:t>
            </a:r>
            <a:endParaRPr lang="en-US" altLang="zh-CN" sz="2400" b="1">
              <a:solidFill>
                <a:schemeClr val="accent6">
                  <a:lumMod val="75000"/>
                </a:schemeClr>
              </a:solidFill>
              <a:latin typeface="微软雅黑" pitchFamily="34" charset="-122"/>
              <a:ea typeface="微软雅黑" pitchFamily="34" charset="-122"/>
              <a:sym typeface="微软雅黑" pitchFamily="34" charset="-122"/>
            </a:endParaRPr>
          </a:p>
          <a:p>
            <a:pPr>
              <a:lnSpc>
                <a:spcPct val="150000"/>
              </a:lnSpc>
            </a:pPr>
            <a:r>
              <a:rPr lang="zh-CN" altLang="en-US" sz="2400" b="1">
                <a:solidFill>
                  <a:schemeClr val="bg1">
                    <a:lumMod val="75000"/>
                  </a:schemeClr>
                </a:solidFill>
                <a:latin typeface="微软雅黑" pitchFamily="34" charset="-122"/>
                <a:ea typeface="微软雅黑" pitchFamily="34" charset="-122"/>
                <a:sym typeface="微软雅黑" pitchFamily="34" charset="-122"/>
              </a:rPr>
              <a:t>四、业务流程</a:t>
            </a:r>
            <a:endParaRPr lang="en-US" altLang="zh-CN" sz="2400" b="1">
              <a:solidFill>
                <a:schemeClr val="bg1">
                  <a:lumMod val="75000"/>
                </a:schemeClr>
              </a:solidFill>
              <a:latin typeface="微软雅黑" pitchFamily="34" charset="-122"/>
              <a:ea typeface="微软雅黑" pitchFamily="34" charset="-122"/>
              <a:sym typeface="微软雅黑" pitchFamily="34" charset="-122"/>
            </a:endParaRPr>
          </a:p>
          <a:p>
            <a:pPr>
              <a:lnSpc>
                <a:spcPct val="150000"/>
              </a:lnSpc>
            </a:pPr>
            <a:r>
              <a:rPr lang="zh-CN" altLang="en-US" sz="2400" b="1">
                <a:solidFill>
                  <a:schemeClr val="bg1">
                    <a:lumMod val="75000"/>
                  </a:schemeClr>
                </a:solidFill>
                <a:latin typeface="微软雅黑" pitchFamily="34" charset="-122"/>
                <a:ea typeface="微软雅黑" pitchFamily="34" charset="-122"/>
                <a:sym typeface="微软雅黑" pitchFamily="34" charset="-122"/>
              </a:rPr>
              <a:t>五、系统操作</a:t>
            </a:r>
            <a:endParaRPr lang="en-US" altLang="zh-CN" sz="2400" b="1">
              <a:solidFill>
                <a:schemeClr val="bg1">
                  <a:lumMod val="75000"/>
                </a:schemeClr>
              </a:solidFill>
              <a:latin typeface="微软雅黑" pitchFamily="34" charset="-122"/>
              <a:ea typeface="微软雅黑" pitchFamily="34" charset="-122"/>
              <a:sym typeface="微软雅黑" pitchFamily="34" charset="-122"/>
            </a:endParaRPr>
          </a:p>
          <a:p>
            <a:pPr>
              <a:lnSpc>
                <a:spcPct val="150000"/>
              </a:lnSpc>
            </a:pPr>
            <a:r>
              <a:rPr lang="zh-CN" altLang="en-US" sz="2400" b="1">
                <a:solidFill>
                  <a:schemeClr val="bg1">
                    <a:lumMod val="75000"/>
                  </a:schemeClr>
                </a:solidFill>
                <a:latin typeface="微软雅黑" pitchFamily="34" charset="-122"/>
                <a:ea typeface="微软雅黑" pitchFamily="34" charset="-122"/>
                <a:sym typeface="微软雅黑" pitchFamily="34" charset="-122"/>
              </a:rPr>
              <a:t>六、联系我们</a:t>
            </a:r>
            <a:endParaRPr lang="en-US" altLang="zh-CN" sz="2400" b="1" dirty="0">
              <a:solidFill>
                <a:schemeClr val="bg1">
                  <a:lumMod val="75000"/>
                </a:schemeClr>
              </a:solidFill>
              <a:latin typeface="微软雅黑" pitchFamily="34" charset="-122"/>
              <a:ea typeface="微软雅黑" pitchFamily="34" charset="-122"/>
              <a:sym typeface="微软雅黑" pitchFamily="34" charset="-122"/>
            </a:endParaRPr>
          </a:p>
        </p:txBody>
      </p:sp>
    </p:spTree>
    <p:extLst>
      <p:ext uri="{BB962C8B-B14F-4D97-AF65-F5344CB8AC3E}">
        <p14:creationId xmlns:p14="http://schemas.microsoft.com/office/powerpoint/2010/main" val="3307142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直接连接符 4"/>
          <p:cNvSpPr>
            <a:spLocks noChangeShapeType="1"/>
          </p:cNvSpPr>
          <p:nvPr/>
        </p:nvSpPr>
        <p:spPr bwMode="auto">
          <a:xfrm>
            <a:off x="363538" y="833438"/>
            <a:ext cx="11485562" cy="1587"/>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51" name="直接连接符 22"/>
          <p:cNvSpPr>
            <a:spLocks noChangeShapeType="1"/>
          </p:cNvSpPr>
          <p:nvPr/>
        </p:nvSpPr>
        <p:spPr bwMode="auto">
          <a:xfrm>
            <a:off x="1050925" y="1019175"/>
            <a:ext cx="11113" cy="5646738"/>
          </a:xfrm>
          <a:prstGeom prst="line">
            <a:avLst/>
          </a:prstGeom>
          <a:noFill/>
          <a:ln w="38100" cap="rnd">
            <a:solidFill>
              <a:srgbClr val="0AAEEA"/>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52" name="椭圆 23"/>
          <p:cNvSpPr>
            <a:spLocks noChangeArrowheads="1"/>
          </p:cNvSpPr>
          <p:nvPr/>
        </p:nvSpPr>
        <p:spPr bwMode="auto">
          <a:xfrm>
            <a:off x="927100" y="1262063"/>
            <a:ext cx="225425" cy="225425"/>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27654" name="矩形 7"/>
          <p:cNvSpPr>
            <a:spLocks noChangeArrowheads="1"/>
          </p:cNvSpPr>
          <p:nvPr/>
        </p:nvSpPr>
        <p:spPr bwMode="auto">
          <a:xfrm>
            <a:off x="452438" y="288925"/>
            <a:ext cx="54697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smtClean="0">
                <a:solidFill>
                  <a:srgbClr val="C00000"/>
                </a:solidFill>
                <a:latin typeface="微软雅黑" pitchFamily="34" charset="-122"/>
                <a:ea typeface="微软雅黑" pitchFamily="34" charset="-122"/>
                <a:sym typeface="微软雅黑" pitchFamily="34" charset="-122"/>
              </a:rPr>
              <a:t>三、</a:t>
            </a:r>
            <a:r>
              <a:rPr lang="zh-CN" altLang="en-US" sz="2800" b="1" dirty="0">
                <a:solidFill>
                  <a:srgbClr val="C00000"/>
                </a:solidFill>
                <a:latin typeface="微软雅黑" pitchFamily="34" charset="-122"/>
                <a:ea typeface="微软雅黑" pitchFamily="34" charset="-122"/>
                <a:sym typeface="微软雅黑" pitchFamily="34" charset="-122"/>
              </a:rPr>
              <a:t>信贷政策</a:t>
            </a:r>
          </a:p>
        </p:txBody>
      </p:sp>
      <p:sp>
        <p:nvSpPr>
          <p:cNvPr id="27656" name="文本框 30"/>
          <p:cNvSpPr>
            <a:spLocks noChangeArrowheads="1"/>
          </p:cNvSpPr>
          <p:nvPr/>
        </p:nvSpPr>
        <p:spPr bwMode="auto">
          <a:xfrm>
            <a:off x="1368425" y="1765516"/>
            <a:ext cx="4271799"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538163" algn="just"/>
            <a:r>
              <a:rPr lang="zh-CN" altLang="en-US" sz="2000" dirty="0">
                <a:latin typeface="微软雅黑" pitchFamily="34" charset="-122"/>
                <a:ea typeface="微软雅黑" pitchFamily="34" charset="-122"/>
                <a:sym typeface="Calibri" pitchFamily="34" charset="0"/>
              </a:rPr>
              <a:t>生源</a:t>
            </a:r>
            <a:r>
              <a:rPr lang="zh-CN" altLang="en-US" sz="2000" dirty="0" smtClean="0">
                <a:latin typeface="微软雅黑" pitchFamily="34" charset="-122"/>
                <a:ea typeface="微软雅黑" pitchFamily="34" charset="-122"/>
                <a:sym typeface="Calibri" pitchFamily="34" charset="0"/>
              </a:rPr>
              <a:t>地</a:t>
            </a:r>
            <a:r>
              <a:rPr lang="zh-CN" altLang="en-US" sz="2000" dirty="0">
                <a:latin typeface="微软雅黑" pitchFamily="34" charset="-122"/>
                <a:ea typeface="微软雅黑" pitchFamily="34" charset="-122"/>
                <a:sym typeface="Calibri" pitchFamily="34" charset="0"/>
              </a:rPr>
              <a:t>信</a:t>
            </a:r>
            <a:r>
              <a:rPr lang="zh-CN" altLang="en-US" sz="2000" dirty="0" smtClean="0">
                <a:latin typeface="微软雅黑" pitchFamily="34" charset="-122"/>
                <a:ea typeface="微软雅黑" pitchFamily="34" charset="-122"/>
                <a:sym typeface="Calibri" pitchFamily="34" charset="0"/>
              </a:rPr>
              <a:t>用助学贷</a:t>
            </a:r>
            <a:r>
              <a:rPr lang="zh-CN" altLang="en-US" sz="2000" dirty="0">
                <a:latin typeface="微软雅黑" pitchFamily="34" charset="-122"/>
                <a:ea typeface="微软雅黑" pitchFamily="34" charset="-122"/>
                <a:sym typeface="Calibri" pitchFamily="34" charset="0"/>
              </a:rPr>
              <a:t>款是指开发银行向符合条件的家庭经济困难的普通高校新生和在校生发放的、在学生入学前户籍所在县（市、区）办理的助学贷款。生源地贷款为信用贷款，学生和家长（或其他法定监护人）为共同借款人，共同承担还款责任。</a:t>
            </a:r>
            <a:endParaRPr lang="zh-CN" altLang="en-US" sz="2000" dirty="0">
              <a:latin typeface="微软雅黑" pitchFamily="34" charset="-122"/>
              <a:ea typeface="微软雅黑" pitchFamily="34" charset="-122"/>
            </a:endParaRPr>
          </a:p>
        </p:txBody>
      </p:sp>
      <p:sp>
        <p:nvSpPr>
          <p:cNvPr id="27657" name="直接连接符 20"/>
          <p:cNvSpPr>
            <a:spLocks noChangeShapeType="1"/>
          </p:cNvSpPr>
          <p:nvPr/>
        </p:nvSpPr>
        <p:spPr bwMode="auto">
          <a:xfrm>
            <a:off x="1366838" y="1592510"/>
            <a:ext cx="4100512" cy="0"/>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61" name="文本框 2"/>
          <p:cNvSpPr>
            <a:spLocks noChangeArrowheads="1"/>
          </p:cNvSpPr>
          <p:nvPr/>
        </p:nvSpPr>
        <p:spPr bwMode="auto">
          <a:xfrm>
            <a:off x="1368425" y="1161256"/>
            <a:ext cx="96678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200" b="1" dirty="0" smtClean="0">
                <a:solidFill>
                  <a:srgbClr val="0AAEEA"/>
                </a:solidFill>
                <a:latin typeface="微软雅黑" pitchFamily="34" charset="-122"/>
                <a:ea typeface="微软雅黑" pitchFamily="34" charset="-122"/>
              </a:rPr>
              <a:t>基本信贷政策</a:t>
            </a:r>
            <a:endParaRPr lang="zh-CN" altLang="en-US" sz="2200" b="1" dirty="0">
              <a:solidFill>
                <a:srgbClr val="0AAEEA"/>
              </a:solidFill>
              <a:latin typeface="微软雅黑" pitchFamily="34" charset="-122"/>
              <a:ea typeface="微软雅黑" pitchFamily="34" charset="-122"/>
            </a:endParaRPr>
          </a:p>
        </p:txBody>
      </p:sp>
      <p:graphicFrame>
        <p:nvGraphicFramePr>
          <p:cNvPr id="12" name="表格 11"/>
          <p:cNvGraphicFramePr>
            <a:graphicFrameLocks noGrp="1"/>
          </p:cNvGraphicFramePr>
          <p:nvPr>
            <p:extLst>
              <p:ext uri="{D42A27DB-BD31-4B8C-83A1-F6EECF244321}">
                <p14:modId xmlns:p14="http://schemas.microsoft.com/office/powerpoint/2010/main" val="1194717119"/>
              </p:ext>
            </p:extLst>
          </p:nvPr>
        </p:nvGraphicFramePr>
        <p:xfrm>
          <a:off x="6106319" y="1765517"/>
          <a:ext cx="5638800" cy="2333625"/>
        </p:xfrm>
        <a:graphic>
          <a:graphicData uri="http://schemas.openxmlformats.org/drawingml/2006/table">
            <a:tbl>
              <a:tblPr/>
              <a:tblGrid>
                <a:gridCol w="1002735"/>
                <a:gridCol w="4636065"/>
              </a:tblGrid>
              <a:tr h="333375">
                <a:tc>
                  <a:txBody>
                    <a:bodyPr/>
                    <a:lstStyle/>
                    <a:p>
                      <a:pPr algn="ctr" fontAlgn="ctr"/>
                      <a:r>
                        <a:rPr lang="zh-CN" altLang="en-US" sz="1400" b="1" i="0" u="none" strike="noStrike" dirty="0">
                          <a:solidFill>
                            <a:srgbClr val="000000"/>
                          </a:solidFill>
                          <a:effectLst/>
                          <a:latin typeface="微软雅黑"/>
                        </a:rPr>
                        <a:t>贷款性质</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l" fontAlgn="ctr"/>
                      <a:r>
                        <a:rPr lang="zh-CN" altLang="en-US" sz="1400" b="0" i="0" u="none" strike="noStrike" dirty="0">
                          <a:solidFill>
                            <a:srgbClr val="000000"/>
                          </a:solidFill>
                          <a:effectLst/>
                          <a:latin typeface="微软雅黑"/>
                        </a:rPr>
                        <a:t>信用贷款。无需抵押担保，但需要提供共同借款人。</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r>
              <a:tr h="333375">
                <a:tc>
                  <a:txBody>
                    <a:bodyPr/>
                    <a:lstStyle/>
                    <a:p>
                      <a:pPr algn="ctr" fontAlgn="ctr"/>
                      <a:r>
                        <a:rPr lang="zh-CN" altLang="en-US" sz="1400" b="1" i="0" u="none" strike="noStrike">
                          <a:solidFill>
                            <a:srgbClr val="000000"/>
                          </a:solidFill>
                          <a:effectLst/>
                          <a:latin typeface="微软雅黑"/>
                        </a:rPr>
                        <a:t>贷款额度</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l" fontAlgn="ctr"/>
                      <a:r>
                        <a:rPr lang="zh-CN" altLang="en-US" sz="1400" b="0" i="0" u="none" strike="noStrike">
                          <a:solidFill>
                            <a:srgbClr val="000000"/>
                          </a:solidFill>
                          <a:effectLst/>
                          <a:latin typeface="微软雅黑"/>
                        </a:rPr>
                        <a:t>本科生每年最高不超过</a:t>
                      </a:r>
                      <a:r>
                        <a:rPr lang="en-US" altLang="zh-CN" sz="1400" b="0" i="0" u="none" strike="noStrike">
                          <a:solidFill>
                            <a:srgbClr val="000000"/>
                          </a:solidFill>
                          <a:effectLst/>
                          <a:latin typeface="微软雅黑"/>
                        </a:rPr>
                        <a:t>8000</a:t>
                      </a:r>
                      <a:r>
                        <a:rPr lang="zh-CN" altLang="en-US" sz="1400" b="0" i="0" u="none" strike="noStrike">
                          <a:solidFill>
                            <a:srgbClr val="000000"/>
                          </a:solidFill>
                          <a:effectLst/>
                          <a:latin typeface="微软雅黑"/>
                        </a:rPr>
                        <a:t>元，研究生不超过</a:t>
                      </a:r>
                      <a:r>
                        <a:rPr lang="en-US" altLang="zh-CN" sz="1400" b="0" i="0" u="none" strike="noStrike">
                          <a:solidFill>
                            <a:srgbClr val="000000"/>
                          </a:solidFill>
                          <a:effectLst/>
                          <a:latin typeface="微软雅黑"/>
                        </a:rPr>
                        <a:t>12000</a:t>
                      </a:r>
                      <a:r>
                        <a:rPr lang="zh-CN" altLang="en-US" sz="1400" b="0" i="0" u="none" strike="noStrike">
                          <a:solidFill>
                            <a:srgbClr val="000000"/>
                          </a:solidFill>
                          <a:effectLst/>
                          <a:latin typeface="微软雅黑"/>
                        </a:rPr>
                        <a:t>元。</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r>
              <a:tr h="333375">
                <a:tc>
                  <a:txBody>
                    <a:bodyPr/>
                    <a:lstStyle/>
                    <a:p>
                      <a:pPr algn="ctr" fontAlgn="ctr"/>
                      <a:r>
                        <a:rPr lang="zh-CN" altLang="en-US" sz="1400" b="1" i="0" u="none" strike="noStrike">
                          <a:solidFill>
                            <a:srgbClr val="000000"/>
                          </a:solidFill>
                          <a:effectLst/>
                          <a:latin typeface="微软雅黑"/>
                        </a:rPr>
                        <a:t>贷款期限</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l" fontAlgn="ctr"/>
                      <a:r>
                        <a:rPr lang="zh-CN" altLang="en-US" sz="1400" b="0" i="0" u="none" strike="noStrike" dirty="0">
                          <a:solidFill>
                            <a:srgbClr val="000000"/>
                          </a:solidFill>
                          <a:effectLst/>
                          <a:latin typeface="微软雅黑"/>
                        </a:rPr>
                        <a:t>学制加</a:t>
                      </a:r>
                      <a:r>
                        <a:rPr lang="en-US" altLang="zh-CN" sz="1400" b="0" i="0" u="none" strike="noStrike" dirty="0" smtClean="0">
                          <a:solidFill>
                            <a:srgbClr val="000000"/>
                          </a:solidFill>
                          <a:effectLst/>
                          <a:latin typeface="微软雅黑"/>
                        </a:rPr>
                        <a:t>13</a:t>
                      </a:r>
                      <a:r>
                        <a:rPr lang="zh-CN" altLang="en-US" sz="1400" b="0" i="0" u="none" strike="noStrike" dirty="0" smtClean="0">
                          <a:solidFill>
                            <a:srgbClr val="000000"/>
                          </a:solidFill>
                          <a:effectLst/>
                          <a:latin typeface="微软雅黑"/>
                        </a:rPr>
                        <a:t>年</a:t>
                      </a:r>
                      <a:r>
                        <a:rPr lang="zh-CN" altLang="en-US" sz="1400" b="0" i="0" u="none" strike="noStrike" dirty="0">
                          <a:solidFill>
                            <a:srgbClr val="000000"/>
                          </a:solidFill>
                          <a:effectLst/>
                          <a:latin typeface="微软雅黑"/>
                        </a:rPr>
                        <a:t>，最长不超</a:t>
                      </a:r>
                      <a:r>
                        <a:rPr lang="zh-CN" altLang="en-US" sz="1400" b="0" i="0" u="none" strike="noStrike" dirty="0" smtClean="0">
                          <a:solidFill>
                            <a:srgbClr val="000000"/>
                          </a:solidFill>
                          <a:effectLst/>
                          <a:latin typeface="微软雅黑"/>
                        </a:rPr>
                        <a:t>过</a:t>
                      </a:r>
                      <a:r>
                        <a:rPr lang="en-US" altLang="zh-CN" sz="1400" b="0" i="0" u="none" strike="noStrike" dirty="0" smtClean="0">
                          <a:solidFill>
                            <a:srgbClr val="000000"/>
                          </a:solidFill>
                          <a:effectLst/>
                          <a:latin typeface="微软雅黑"/>
                        </a:rPr>
                        <a:t>20</a:t>
                      </a:r>
                      <a:r>
                        <a:rPr lang="zh-CN" altLang="en-US" sz="1400" b="0" i="0" u="none" strike="noStrike" dirty="0" smtClean="0">
                          <a:solidFill>
                            <a:srgbClr val="000000"/>
                          </a:solidFill>
                          <a:effectLst/>
                          <a:latin typeface="微软雅黑"/>
                        </a:rPr>
                        <a:t>年</a:t>
                      </a:r>
                      <a:r>
                        <a:rPr lang="zh-CN" altLang="en-US" sz="1400" b="0" i="0" u="none" strike="noStrike" dirty="0">
                          <a:solidFill>
                            <a:srgbClr val="000000"/>
                          </a:solidFill>
                          <a:effectLst/>
                          <a:latin typeface="微软雅黑"/>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r>
              <a:tr h="333375">
                <a:tc>
                  <a:txBody>
                    <a:bodyPr/>
                    <a:lstStyle/>
                    <a:p>
                      <a:pPr algn="ctr" fontAlgn="ctr"/>
                      <a:r>
                        <a:rPr lang="zh-CN" altLang="en-US" sz="1400" b="1" i="0" u="none" strike="noStrike">
                          <a:solidFill>
                            <a:srgbClr val="000000"/>
                          </a:solidFill>
                          <a:effectLst/>
                          <a:latin typeface="微软雅黑"/>
                        </a:rPr>
                        <a:t>贷款用途</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l" fontAlgn="ctr"/>
                      <a:r>
                        <a:rPr lang="zh-CN" altLang="en-US" sz="1400" b="0" i="0" u="none" strike="noStrike">
                          <a:solidFill>
                            <a:srgbClr val="000000"/>
                          </a:solidFill>
                          <a:effectLst/>
                          <a:latin typeface="微软雅黑"/>
                        </a:rPr>
                        <a:t>学费和住宿费。</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r>
              <a:tr h="333375">
                <a:tc>
                  <a:txBody>
                    <a:bodyPr/>
                    <a:lstStyle/>
                    <a:p>
                      <a:pPr algn="ctr" fontAlgn="ctr"/>
                      <a:r>
                        <a:rPr lang="zh-CN" altLang="en-US" sz="1400" b="1" i="0" u="none" strike="noStrike">
                          <a:solidFill>
                            <a:srgbClr val="000000"/>
                          </a:solidFill>
                          <a:effectLst/>
                          <a:latin typeface="微软雅黑"/>
                        </a:rPr>
                        <a:t>贷款利率</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l" fontAlgn="ctr"/>
                      <a:r>
                        <a:rPr lang="zh-CN" altLang="en-US" sz="1400" b="0" i="0" u="none" strike="noStrike">
                          <a:solidFill>
                            <a:srgbClr val="000000"/>
                          </a:solidFill>
                          <a:effectLst/>
                          <a:latin typeface="微软雅黑"/>
                        </a:rPr>
                        <a:t>执行中国人民银行基准利率，每年</a:t>
                      </a:r>
                      <a:r>
                        <a:rPr lang="en-US" altLang="zh-CN" sz="1400" b="0" i="0" u="none" strike="noStrike">
                          <a:solidFill>
                            <a:srgbClr val="000000"/>
                          </a:solidFill>
                          <a:effectLst/>
                          <a:latin typeface="微软雅黑"/>
                        </a:rPr>
                        <a:t>12</a:t>
                      </a:r>
                      <a:r>
                        <a:rPr lang="zh-CN" altLang="en-US" sz="1400" b="0" i="0" u="none" strike="noStrike">
                          <a:solidFill>
                            <a:srgbClr val="000000"/>
                          </a:solidFill>
                          <a:effectLst/>
                          <a:latin typeface="微软雅黑"/>
                        </a:rPr>
                        <a:t>月</a:t>
                      </a:r>
                      <a:r>
                        <a:rPr lang="en-US" altLang="zh-CN" sz="1400" b="0" i="0" u="none" strike="noStrike">
                          <a:solidFill>
                            <a:srgbClr val="000000"/>
                          </a:solidFill>
                          <a:effectLst/>
                          <a:latin typeface="微软雅黑"/>
                        </a:rPr>
                        <a:t>21</a:t>
                      </a:r>
                      <a:r>
                        <a:rPr lang="zh-CN" altLang="en-US" sz="1400" b="0" i="0" u="none" strike="noStrike">
                          <a:solidFill>
                            <a:srgbClr val="000000"/>
                          </a:solidFill>
                          <a:effectLst/>
                          <a:latin typeface="微软雅黑"/>
                        </a:rPr>
                        <a:t>日调整一次。</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r>
              <a:tr h="333375">
                <a:tc>
                  <a:txBody>
                    <a:bodyPr/>
                    <a:lstStyle/>
                    <a:p>
                      <a:pPr algn="ctr" fontAlgn="ctr"/>
                      <a:r>
                        <a:rPr lang="zh-CN" altLang="en-US" sz="1400" b="1" i="0" u="none" strike="noStrike">
                          <a:solidFill>
                            <a:srgbClr val="000000"/>
                          </a:solidFill>
                          <a:effectLst/>
                          <a:latin typeface="微软雅黑"/>
                        </a:rPr>
                        <a:t>贴息</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l" fontAlgn="ctr"/>
                      <a:r>
                        <a:rPr lang="zh-CN" altLang="en-US" sz="1400" b="0" i="0" u="none" strike="noStrike" dirty="0">
                          <a:solidFill>
                            <a:srgbClr val="000000"/>
                          </a:solidFill>
                          <a:effectLst/>
                          <a:latin typeface="微软雅黑"/>
                        </a:rPr>
                        <a:t>在校期间全额财政贴息，毕业后自行承担全额利息。</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r>
              <a:tr h="333375">
                <a:tc>
                  <a:txBody>
                    <a:bodyPr/>
                    <a:lstStyle/>
                    <a:p>
                      <a:pPr algn="ctr" fontAlgn="ctr"/>
                      <a:r>
                        <a:rPr lang="zh-CN" altLang="en-US" sz="1400" b="1" i="0" u="none" strike="noStrike">
                          <a:solidFill>
                            <a:srgbClr val="000000"/>
                          </a:solidFill>
                          <a:effectLst/>
                          <a:latin typeface="微软雅黑"/>
                        </a:rPr>
                        <a:t>宽限期</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tc>
                  <a:txBody>
                    <a:bodyPr/>
                    <a:lstStyle/>
                    <a:p>
                      <a:pPr algn="l" fontAlgn="ctr"/>
                      <a:r>
                        <a:rPr lang="zh-CN" altLang="en-US" sz="1400" b="0" i="0" u="none" strike="noStrike" dirty="0">
                          <a:solidFill>
                            <a:srgbClr val="000000"/>
                          </a:solidFill>
                          <a:effectLst/>
                          <a:latin typeface="微软雅黑"/>
                        </a:rPr>
                        <a:t>毕业</a:t>
                      </a:r>
                      <a:r>
                        <a:rPr lang="zh-CN" altLang="en-US" sz="1400" b="0" i="0" u="none" strike="noStrike" dirty="0" smtClean="0">
                          <a:solidFill>
                            <a:srgbClr val="000000"/>
                          </a:solidFill>
                          <a:effectLst/>
                          <a:latin typeface="微软雅黑"/>
                        </a:rPr>
                        <a:t>后三年</a:t>
                      </a:r>
                      <a:r>
                        <a:rPr lang="zh-CN" altLang="en-US" sz="1400" b="0" i="0" u="none" strike="noStrike" dirty="0">
                          <a:solidFill>
                            <a:srgbClr val="000000"/>
                          </a:solidFill>
                          <a:effectLst/>
                          <a:latin typeface="微软雅黑"/>
                        </a:rPr>
                        <a:t>，只还利息不还本金</a:t>
                      </a:r>
                      <a:r>
                        <a:rPr lang="zh-CN" altLang="en-US" sz="1400" b="0" i="0" u="none" strike="noStrike" dirty="0" smtClean="0">
                          <a:solidFill>
                            <a:srgbClr val="000000"/>
                          </a:solidFill>
                          <a:effectLst/>
                          <a:latin typeface="微软雅黑"/>
                        </a:rPr>
                        <a:t>。</a:t>
                      </a:r>
                      <a:endParaRPr lang="en-US" altLang="zh-CN" sz="1400" b="0" i="0" u="none" strike="noStrike" dirty="0" smtClean="0">
                        <a:solidFill>
                          <a:srgbClr val="000000"/>
                        </a:solidFill>
                        <a:effectLst/>
                        <a:latin typeface="微软雅黑"/>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r>
            </a:tbl>
          </a:graphicData>
        </a:graphic>
      </p:graphicFrame>
      <p:sp>
        <p:nvSpPr>
          <p:cNvPr id="5" name="灯片编号占位符 4"/>
          <p:cNvSpPr>
            <a:spLocks noGrp="1"/>
          </p:cNvSpPr>
          <p:nvPr>
            <p:ph type="sldNum" sz="quarter" idx="12"/>
          </p:nvPr>
        </p:nvSpPr>
        <p:spPr/>
        <p:txBody>
          <a:bodyPr/>
          <a:lstStyle/>
          <a:p>
            <a:pPr>
              <a:defRPr/>
            </a:pPr>
            <a:fld id="{50A7D6EC-BC01-493E-9D1E-6C7A7B16C25B}" type="slidenum">
              <a:rPr lang="zh-CN" altLang="en-US" smtClean="0"/>
              <a:pPr>
                <a:defRPr/>
              </a:pPr>
              <a:t>11</a:t>
            </a:fld>
            <a:endParaRPr lang="zh-CN" altLang="en-US" sz="1800">
              <a:solidFill>
                <a:schemeClr val="tx1"/>
              </a:solidFill>
              <a:latin typeface="Arial" pitchFamily="34" charset="0"/>
              <a:ea typeface="+mn-ea"/>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5080" y="4141177"/>
            <a:ext cx="10350235" cy="2310979"/>
          </a:xfrm>
          <a:prstGeom prst="rect">
            <a:avLst/>
          </a:prstGeom>
        </p:spPr>
      </p:pic>
    </p:spTree>
    <p:extLst>
      <p:ext uri="{BB962C8B-B14F-4D97-AF65-F5344CB8AC3E}">
        <p14:creationId xmlns:p14="http://schemas.microsoft.com/office/powerpoint/2010/main" val="2339011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直接连接符 4"/>
          <p:cNvSpPr>
            <a:spLocks noChangeShapeType="1"/>
          </p:cNvSpPr>
          <p:nvPr/>
        </p:nvSpPr>
        <p:spPr bwMode="auto">
          <a:xfrm>
            <a:off x="363538" y="833438"/>
            <a:ext cx="11485562" cy="1587"/>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51" name="直接连接符 22"/>
          <p:cNvSpPr>
            <a:spLocks noChangeShapeType="1"/>
          </p:cNvSpPr>
          <p:nvPr/>
        </p:nvSpPr>
        <p:spPr bwMode="auto">
          <a:xfrm>
            <a:off x="1050925" y="1019175"/>
            <a:ext cx="11113" cy="5646738"/>
          </a:xfrm>
          <a:prstGeom prst="line">
            <a:avLst/>
          </a:prstGeom>
          <a:noFill/>
          <a:ln w="38100" cap="rnd">
            <a:solidFill>
              <a:srgbClr val="0AAEEA"/>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52" name="椭圆 23"/>
          <p:cNvSpPr>
            <a:spLocks noChangeArrowheads="1"/>
          </p:cNvSpPr>
          <p:nvPr/>
        </p:nvSpPr>
        <p:spPr bwMode="auto">
          <a:xfrm>
            <a:off x="927100" y="1262063"/>
            <a:ext cx="225425" cy="225425"/>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27654" name="矩形 7"/>
          <p:cNvSpPr>
            <a:spLocks noChangeArrowheads="1"/>
          </p:cNvSpPr>
          <p:nvPr/>
        </p:nvSpPr>
        <p:spPr bwMode="auto">
          <a:xfrm>
            <a:off x="452438" y="288925"/>
            <a:ext cx="54697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smtClean="0">
                <a:solidFill>
                  <a:srgbClr val="C00000"/>
                </a:solidFill>
                <a:latin typeface="微软雅黑" pitchFamily="34" charset="-122"/>
                <a:ea typeface="微软雅黑" pitchFamily="34" charset="-122"/>
                <a:sym typeface="微软雅黑" pitchFamily="34" charset="-122"/>
              </a:rPr>
              <a:t>三、</a:t>
            </a:r>
            <a:r>
              <a:rPr lang="zh-CN" altLang="en-US" sz="2800" b="1" dirty="0">
                <a:solidFill>
                  <a:srgbClr val="C00000"/>
                </a:solidFill>
                <a:latin typeface="微软雅黑" pitchFamily="34" charset="-122"/>
                <a:ea typeface="微软雅黑" pitchFamily="34" charset="-122"/>
                <a:sym typeface="微软雅黑" pitchFamily="34" charset="-122"/>
              </a:rPr>
              <a:t>信贷政策</a:t>
            </a:r>
          </a:p>
        </p:txBody>
      </p:sp>
      <p:sp>
        <p:nvSpPr>
          <p:cNvPr id="27656" name="文本框 30"/>
          <p:cNvSpPr>
            <a:spLocks noChangeArrowheads="1"/>
          </p:cNvSpPr>
          <p:nvPr/>
        </p:nvSpPr>
        <p:spPr bwMode="auto">
          <a:xfrm>
            <a:off x="1368425" y="1844644"/>
            <a:ext cx="10023475"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CN" altLang="zh-CN" sz="2000" dirty="0">
                <a:solidFill>
                  <a:srgbClr val="000000"/>
                </a:solidFill>
                <a:latin typeface="微软雅黑" pitchFamily="34" charset="-122"/>
                <a:ea typeface="微软雅黑" pitchFamily="34" charset="-122"/>
              </a:rPr>
              <a:t>审查内容包括</a:t>
            </a:r>
            <a:r>
              <a:rPr lang="zh-CN" altLang="zh-CN" sz="2000" dirty="0" smtClean="0">
                <a:solidFill>
                  <a:srgbClr val="000000"/>
                </a:solidFill>
                <a:latin typeface="微软雅黑" pitchFamily="34" charset="-122"/>
                <a:ea typeface="微软雅黑" pitchFamily="34" charset="-122"/>
              </a:rPr>
              <a:t>：</a:t>
            </a:r>
            <a:r>
              <a:rPr lang="zh-CN" altLang="en-US" sz="2000" dirty="0" smtClean="0">
                <a:solidFill>
                  <a:srgbClr val="000000"/>
                </a:solidFill>
                <a:latin typeface="微软雅黑" pitchFamily="34" charset="-122"/>
                <a:ea typeface="微软雅黑" pitchFamily="34" charset="-122"/>
              </a:rPr>
              <a:t>是否具备</a:t>
            </a:r>
            <a:r>
              <a:rPr lang="zh-CN" altLang="zh-CN" sz="2000" dirty="0" smtClean="0">
                <a:solidFill>
                  <a:srgbClr val="000000"/>
                </a:solidFill>
                <a:latin typeface="微软雅黑" pitchFamily="34" charset="-122"/>
                <a:ea typeface="微软雅黑" pitchFamily="34" charset="-122"/>
              </a:rPr>
              <a:t>家</a:t>
            </a:r>
            <a:r>
              <a:rPr lang="zh-CN" altLang="zh-CN" sz="2000" dirty="0">
                <a:solidFill>
                  <a:srgbClr val="000000"/>
                </a:solidFill>
                <a:latin typeface="微软雅黑" pitchFamily="34" charset="-122"/>
                <a:ea typeface="微软雅黑" pitchFamily="34" charset="-122"/>
              </a:rPr>
              <a:t>庭经济困难资</a:t>
            </a:r>
            <a:r>
              <a:rPr lang="zh-CN" altLang="zh-CN" sz="2000" dirty="0" smtClean="0">
                <a:solidFill>
                  <a:srgbClr val="000000"/>
                </a:solidFill>
                <a:latin typeface="微软雅黑" pitchFamily="34" charset="-122"/>
                <a:ea typeface="微软雅黑" pitchFamily="34" charset="-122"/>
              </a:rPr>
              <a:t>格、</a:t>
            </a:r>
            <a:r>
              <a:rPr lang="zh-CN" altLang="zh-CN" sz="2000" dirty="0">
                <a:solidFill>
                  <a:srgbClr val="000000"/>
                </a:solidFill>
                <a:latin typeface="微软雅黑" pitchFamily="34" charset="-122"/>
                <a:ea typeface="微软雅黑" pitchFamily="34" charset="-122"/>
              </a:rPr>
              <a:t>申请表的填写是否符合要求，申请材料及复印件是否齐全、共同借款人是否满足条件等</a:t>
            </a:r>
            <a:r>
              <a:rPr lang="zh-CN" altLang="zh-CN" sz="2000" dirty="0" smtClean="0">
                <a:solidFill>
                  <a:srgbClr val="000000"/>
                </a:solidFill>
                <a:latin typeface="微软雅黑" pitchFamily="34" charset="-122"/>
                <a:ea typeface="微软雅黑" pitchFamily="34" charset="-122"/>
              </a:rPr>
              <a:t>。</a:t>
            </a:r>
            <a:endParaRPr lang="en-US" altLang="zh-CN" sz="2000" dirty="0">
              <a:solidFill>
                <a:srgbClr val="000000"/>
              </a:solidFill>
              <a:latin typeface="微软雅黑" pitchFamily="34" charset="-122"/>
              <a:ea typeface="微软雅黑" pitchFamily="34" charset="-122"/>
            </a:endParaRPr>
          </a:p>
          <a:p>
            <a:pPr eaLnBrk="1" hangingPunct="1"/>
            <a:r>
              <a:rPr lang="zh-CN" altLang="en-US" sz="1800" dirty="0">
                <a:solidFill>
                  <a:srgbClr val="FF0000"/>
                </a:solidFill>
                <a:latin typeface="微软雅黑" pitchFamily="34" charset="-122"/>
                <a:ea typeface="微软雅黑" pitchFamily="34" charset="-122"/>
              </a:rPr>
              <a:t>根据教育</a:t>
            </a:r>
            <a:r>
              <a:rPr lang="zh-CN" altLang="en-US" sz="1800" dirty="0" smtClean="0">
                <a:solidFill>
                  <a:srgbClr val="FF0000"/>
                </a:solidFill>
                <a:latin typeface="微软雅黑" pitchFamily="34" charset="-122"/>
                <a:ea typeface="微软雅黑" pitchFamily="34" charset="-122"/>
              </a:rPr>
              <a:t>部</a:t>
            </a:r>
            <a:r>
              <a:rPr lang="en-US" altLang="zh-CN" sz="1800" dirty="0" smtClean="0">
                <a:solidFill>
                  <a:srgbClr val="FF0000"/>
                </a:solidFill>
                <a:latin typeface="微软雅黑" pitchFamily="34" charset="-122"/>
                <a:ea typeface="微软雅黑" pitchFamily="34" charset="-122"/>
              </a:rPr>
              <a:t>2019</a:t>
            </a:r>
            <a:r>
              <a:rPr lang="zh-CN" altLang="en-US" sz="1800" dirty="0" smtClean="0">
                <a:solidFill>
                  <a:srgbClr val="FF0000"/>
                </a:solidFill>
                <a:latin typeface="微软雅黑" pitchFamily="34" charset="-122"/>
                <a:ea typeface="微软雅黑" pitchFamily="34" charset="-122"/>
              </a:rPr>
              <a:t>年</a:t>
            </a:r>
            <a:r>
              <a:rPr lang="en-US" altLang="zh-CN" sz="1800" dirty="0" smtClean="0">
                <a:solidFill>
                  <a:srgbClr val="FF0000"/>
                </a:solidFill>
                <a:latin typeface="微软雅黑" pitchFamily="34" charset="-122"/>
                <a:ea typeface="微软雅黑" pitchFamily="34" charset="-122"/>
              </a:rPr>
              <a:t>3</a:t>
            </a:r>
            <a:r>
              <a:rPr lang="zh-CN" altLang="en-US" sz="1800" dirty="0" smtClean="0">
                <a:solidFill>
                  <a:srgbClr val="FF0000"/>
                </a:solidFill>
                <a:latin typeface="微软雅黑" pitchFamily="34" charset="-122"/>
                <a:ea typeface="微软雅黑" pitchFamily="34" charset="-122"/>
              </a:rPr>
              <a:t>月</a:t>
            </a:r>
            <a:r>
              <a:rPr lang="en-US" altLang="zh-CN" sz="1800" dirty="0" smtClean="0">
                <a:solidFill>
                  <a:srgbClr val="FF0000"/>
                </a:solidFill>
                <a:latin typeface="微软雅黑" pitchFamily="34" charset="-122"/>
                <a:ea typeface="微软雅黑" pitchFamily="34" charset="-122"/>
              </a:rPr>
              <a:t>29</a:t>
            </a:r>
            <a:r>
              <a:rPr lang="zh-CN" altLang="en-US" sz="1800" dirty="0" smtClean="0">
                <a:solidFill>
                  <a:srgbClr val="FF0000"/>
                </a:solidFill>
                <a:latin typeface="微软雅黑" pitchFamily="34" charset="-122"/>
                <a:ea typeface="微软雅黑" pitchFamily="34" charset="-122"/>
              </a:rPr>
              <a:t>日发</a:t>
            </a:r>
            <a:r>
              <a:rPr lang="zh-CN" altLang="en-US" sz="1800" dirty="0">
                <a:solidFill>
                  <a:srgbClr val="FF0000"/>
                </a:solidFill>
                <a:latin typeface="微软雅黑" pitchFamily="34" charset="-122"/>
                <a:ea typeface="微软雅黑" pitchFamily="34" charset="-122"/>
              </a:rPr>
              <a:t>布的</a:t>
            </a:r>
            <a:r>
              <a:rPr lang="en-US" altLang="zh-CN" sz="1800" dirty="0">
                <a:solidFill>
                  <a:srgbClr val="FF0000"/>
                </a:solidFill>
                <a:latin typeface="微软雅黑" pitchFamily="34" charset="-122"/>
                <a:ea typeface="微软雅黑" pitchFamily="34" charset="-122"/>
              </a:rPr>
              <a:t>《</a:t>
            </a:r>
            <a:r>
              <a:rPr lang="zh-CN" altLang="en-US" sz="1800" dirty="0">
                <a:solidFill>
                  <a:srgbClr val="FF0000"/>
                </a:solidFill>
                <a:latin typeface="微软雅黑" pitchFamily="34" charset="-122"/>
                <a:ea typeface="微软雅黑" pitchFamily="34" charset="-122"/>
              </a:rPr>
              <a:t>关于取消一批证明事项的通知</a:t>
            </a:r>
            <a:r>
              <a:rPr lang="en-US" altLang="zh-CN" sz="1800" dirty="0">
                <a:solidFill>
                  <a:srgbClr val="FF0000"/>
                </a:solidFill>
                <a:latin typeface="微软雅黑" pitchFamily="34" charset="-122"/>
                <a:ea typeface="微软雅黑" pitchFamily="34" charset="-122"/>
              </a:rPr>
              <a:t>》</a:t>
            </a:r>
            <a:r>
              <a:rPr lang="zh-CN" altLang="en-US" sz="1800" dirty="0">
                <a:solidFill>
                  <a:srgbClr val="FF0000"/>
                </a:solidFill>
                <a:latin typeface="微软雅黑" pitchFamily="34" charset="-122"/>
                <a:ea typeface="微软雅黑" pitchFamily="34" charset="-122"/>
              </a:rPr>
              <a:t>（教政法函</a:t>
            </a:r>
            <a:r>
              <a:rPr lang="en-US" altLang="zh-CN" sz="1800" dirty="0">
                <a:solidFill>
                  <a:srgbClr val="FF0000"/>
                </a:solidFill>
                <a:latin typeface="微软雅黑" pitchFamily="34" charset="-122"/>
                <a:ea typeface="微软雅黑" pitchFamily="34" charset="-122"/>
              </a:rPr>
              <a:t>[2019]12</a:t>
            </a:r>
            <a:r>
              <a:rPr lang="zh-CN" altLang="en-US" sz="1800" dirty="0">
                <a:solidFill>
                  <a:srgbClr val="FF0000"/>
                </a:solidFill>
                <a:latin typeface="微软雅黑" pitchFamily="34" charset="-122"/>
                <a:ea typeface="微软雅黑" pitchFamily="34" charset="-122"/>
              </a:rPr>
              <a:t>号）要求</a:t>
            </a:r>
            <a:r>
              <a:rPr lang="zh-CN" altLang="en-US" sz="1800" dirty="0" smtClean="0">
                <a:solidFill>
                  <a:srgbClr val="FF0000"/>
                </a:solidFill>
                <a:latin typeface="微软雅黑" pitchFamily="34" charset="-122"/>
                <a:ea typeface="微软雅黑" pitchFamily="34" charset="-122"/>
              </a:rPr>
              <a:t>，取消高</a:t>
            </a:r>
            <a:r>
              <a:rPr lang="zh-CN" altLang="en-US" sz="1800" dirty="0">
                <a:solidFill>
                  <a:srgbClr val="FF0000"/>
                </a:solidFill>
                <a:latin typeface="微软雅黑" pitchFamily="34" charset="-122"/>
                <a:ea typeface="微软雅黑" pitchFamily="34" charset="-122"/>
              </a:rPr>
              <a:t>校学生申请资助时需由家庭所在地乡、镇或街道民政部门对学生家庭经济情况予以证明的环节，改为申请人书面承诺。</a:t>
            </a:r>
            <a:endParaRPr lang="en-US" altLang="zh-CN" sz="1800" dirty="0" smtClean="0">
              <a:solidFill>
                <a:srgbClr val="FF0000"/>
              </a:solidFill>
              <a:latin typeface="微软雅黑" pitchFamily="34" charset="-122"/>
              <a:ea typeface="微软雅黑" pitchFamily="34" charset="-122"/>
            </a:endParaRPr>
          </a:p>
        </p:txBody>
      </p:sp>
      <p:sp>
        <p:nvSpPr>
          <p:cNvPr id="27657" name="直接连接符 20"/>
          <p:cNvSpPr>
            <a:spLocks noChangeShapeType="1"/>
          </p:cNvSpPr>
          <p:nvPr/>
        </p:nvSpPr>
        <p:spPr bwMode="auto">
          <a:xfrm>
            <a:off x="1366838" y="1671638"/>
            <a:ext cx="4100512" cy="0"/>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61" name="文本框 2"/>
          <p:cNvSpPr>
            <a:spLocks noChangeArrowheads="1"/>
          </p:cNvSpPr>
          <p:nvPr/>
        </p:nvSpPr>
        <p:spPr bwMode="auto">
          <a:xfrm>
            <a:off x="1368425" y="1161256"/>
            <a:ext cx="96678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200" b="1" dirty="0" smtClean="0">
                <a:solidFill>
                  <a:srgbClr val="0AAEEA"/>
                </a:solidFill>
                <a:latin typeface="微软雅黑" pitchFamily="34" charset="-122"/>
                <a:ea typeface="微软雅黑" pitchFamily="34" charset="-122"/>
              </a:rPr>
              <a:t>资格审查</a:t>
            </a:r>
            <a:endParaRPr lang="zh-CN" altLang="en-US" sz="2200" b="1" dirty="0">
              <a:solidFill>
                <a:srgbClr val="0AAEEA"/>
              </a:solidFill>
              <a:latin typeface="微软雅黑" pitchFamily="34" charset="-122"/>
              <a:ea typeface="微软雅黑" pitchFamily="34" charset="-122"/>
            </a:endParaRPr>
          </a:p>
        </p:txBody>
      </p:sp>
      <p:sp>
        <p:nvSpPr>
          <p:cNvPr id="9" name="矩形 8"/>
          <p:cNvSpPr/>
          <p:nvPr/>
        </p:nvSpPr>
        <p:spPr>
          <a:xfrm>
            <a:off x="1366838" y="3449722"/>
            <a:ext cx="9824326" cy="2554545"/>
          </a:xfrm>
          <a:prstGeom prst="rect">
            <a:avLst/>
          </a:prstGeom>
        </p:spPr>
        <p:txBody>
          <a:bodyPr wrap="square">
            <a:spAutoFit/>
          </a:bodyPr>
          <a:lstStyle/>
          <a:p>
            <a:pPr eaLnBrk="1" hangingPunct="1"/>
            <a:r>
              <a:rPr lang="zh-CN" altLang="en-US" sz="2000" dirty="0">
                <a:solidFill>
                  <a:srgbClr val="000000"/>
                </a:solidFill>
                <a:latin typeface="微软雅黑" pitchFamily="34" charset="-122"/>
                <a:ea typeface="微软雅黑" pitchFamily="34" charset="-122"/>
              </a:rPr>
              <a:t>借款学生需要同时满足以下条件：</a:t>
            </a:r>
            <a:endParaRPr lang="en-US" altLang="zh-CN" sz="2000" dirty="0">
              <a:solidFill>
                <a:srgbClr val="000000"/>
              </a:solidFill>
              <a:latin typeface="微软雅黑" pitchFamily="34" charset="-122"/>
              <a:ea typeface="微软雅黑" pitchFamily="34" charset="-122"/>
            </a:endParaRPr>
          </a:p>
          <a:p>
            <a:pPr marL="457200" indent="-457200">
              <a:buFont typeface="+mj-lt"/>
              <a:buAutoNum type="arabicPeriod"/>
            </a:pPr>
            <a:r>
              <a:rPr lang="zh-CN" altLang="zh-CN" sz="2000" dirty="0" smtClean="0">
                <a:solidFill>
                  <a:srgbClr val="000000"/>
                </a:solidFill>
                <a:latin typeface="微软雅黑" pitchFamily="34" charset="-122"/>
                <a:ea typeface="微软雅黑" pitchFamily="34" charset="-122"/>
              </a:rPr>
              <a:t>具</a:t>
            </a:r>
            <a:r>
              <a:rPr lang="zh-CN" altLang="zh-CN" sz="2000" dirty="0">
                <a:solidFill>
                  <a:srgbClr val="000000"/>
                </a:solidFill>
                <a:latin typeface="微软雅黑" pitchFamily="34" charset="-122"/>
                <a:ea typeface="微软雅黑" pitchFamily="34" charset="-122"/>
              </a:rPr>
              <a:t>有中华人民共和国国籍</a:t>
            </a:r>
            <a:r>
              <a:rPr lang="zh-CN" altLang="zh-CN" sz="2000" dirty="0" smtClean="0">
                <a:solidFill>
                  <a:srgbClr val="000000"/>
                </a:solidFill>
                <a:latin typeface="微软雅黑" pitchFamily="34" charset="-122"/>
                <a:ea typeface="微软雅黑" pitchFamily="34" charset="-122"/>
              </a:rPr>
              <a:t>；</a:t>
            </a:r>
            <a:endParaRPr lang="en-US" altLang="zh-CN" sz="2000" dirty="0" smtClean="0">
              <a:solidFill>
                <a:srgbClr val="000000"/>
              </a:solidFill>
              <a:latin typeface="微软雅黑" pitchFamily="34" charset="-122"/>
              <a:ea typeface="微软雅黑" pitchFamily="34" charset="-122"/>
            </a:endParaRPr>
          </a:p>
          <a:p>
            <a:pPr marL="457200" indent="-457200">
              <a:buFont typeface="+mj-lt"/>
              <a:buAutoNum type="arabicPeriod"/>
            </a:pPr>
            <a:r>
              <a:rPr lang="zh-CN" altLang="zh-CN" sz="2000" dirty="0" smtClean="0">
                <a:solidFill>
                  <a:srgbClr val="000000"/>
                </a:solidFill>
                <a:latin typeface="微软雅黑" pitchFamily="34" charset="-122"/>
                <a:ea typeface="微软雅黑" pitchFamily="34" charset="-122"/>
              </a:rPr>
              <a:t>诚</a:t>
            </a:r>
            <a:r>
              <a:rPr lang="zh-CN" altLang="zh-CN" sz="2000" dirty="0">
                <a:solidFill>
                  <a:srgbClr val="000000"/>
                </a:solidFill>
                <a:latin typeface="微软雅黑" pitchFamily="34" charset="-122"/>
                <a:ea typeface="微软雅黑" pitchFamily="34" charset="-122"/>
              </a:rPr>
              <a:t>实守信，遵纪守法</a:t>
            </a:r>
            <a:r>
              <a:rPr lang="zh-CN" altLang="zh-CN" sz="2000" dirty="0" smtClean="0">
                <a:solidFill>
                  <a:srgbClr val="000000"/>
                </a:solidFill>
                <a:latin typeface="微软雅黑" pitchFamily="34" charset="-122"/>
                <a:ea typeface="微软雅黑" pitchFamily="34" charset="-122"/>
              </a:rPr>
              <a:t>；</a:t>
            </a:r>
            <a:endParaRPr lang="en-US" altLang="zh-CN" sz="2000" dirty="0" smtClean="0">
              <a:solidFill>
                <a:srgbClr val="000000"/>
              </a:solidFill>
              <a:latin typeface="微软雅黑" pitchFamily="34" charset="-122"/>
              <a:ea typeface="微软雅黑" pitchFamily="34" charset="-122"/>
            </a:endParaRPr>
          </a:p>
          <a:p>
            <a:pPr marL="457200" indent="-457200">
              <a:buFont typeface="+mj-lt"/>
              <a:buAutoNum type="arabicPeriod"/>
            </a:pPr>
            <a:r>
              <a:rPr lang="zh-CN" altLang="en-US" sz="2000" dirty="0" smtClean="0">
                <a:solidFill>
                  <a:srgbClr val="000000"/>
                </a:solidFill>
                <a:latin typeface="微软雅黑" pitchFamily="34" charset="-122"/>
                <a:ea typeface="微软雅黑" pitchFamily="34" charset="-122"/>
              </a:rPr>
              <a:t>被</a:t>
            </a:r>
            <a:r>
              <a:rPr lang="zh-CN" altLang="zh-CN" sz="2000" dirty="0">
                <a:solidFill>
                  <a:srgbClr val="000000"/>
                </a:solidFill>
                <a:latin typeface="微软雅黑" pitchFamily="34" charset="-122"/>
                <a:ea typeface="微软雅黑" pitchFamily="34" charset="-122"/>
              </a:rPr>
              <a:t>全日制普通本科高校、高等职业学校和高等专科学校正式录取的本专科学生、研究生和第二学士学生</a:t>
            </a:r>
            <a:r>
              <a:rPr lang="zh-CN" altLang="zh-CN" sz="2000" dirty="0" smtClean="0">
                <a:solidFill>
                  <a:srgbClr val="000000"/>
                </a:solidFill>
                <a:latin typeface="微软雅黑" pitchFamily="34" charset="-122"/>
                <a:ea typeface="微软雅黑" pitchFamily="34" charset="-122"/>
              </a:rPr>
              <a:t>；</a:t>
            </a:r>
            <a:endParaRPr lang="en-US" altLang="zh-CN" sz="2000" dirty="0" smtClean="0">
              <a:solidFill>
                <a:srgbClr val="000000"/>
              </a:solidFill>
              <a:latin typeface="微软雅黑" pitchFamily="34" charset="-122"/>
              <a:ea typeface="微软雅黑" pitchFamily="34" charset="-122"/>
            </a:endParaRPr>
          </a:p>
          <a:p>
            <a:pPr marL="457200" indent="-457200">
              <a:buFont typeface="+mj-lt"/>
              <a:buAutoNum type="arabicPeriod"/>
            </a:pPr>
            <a:r>
              <a:rPr lang="zh-CN" altLang="zh-CN" sz="2000" dirty="0" smtClean="0">
                <a:solidFill>
                  <a:srgbClr val="000000"/>
                </a:solidFill>
                <a:latin typeface="微软雅黑" pitchFamily="34" charset="-122"/>
                <a:ea typeface="微软雅黑" pitchFamily="34" charset="-122"/>
              </a:rPr>
              <a:t>学</a:t>
            </a:r>
            <a:r>
              <a:rPr lang="zh-CN" altLang="zh-CN" sz="2000" dirty="0">
                <a:solidFill>
                  <a:srgbClr val="000000"/>
                </a:solidFill>
                <a:latin typeface="微软雅黑" pitchFamily="34" charset="-122"/>
                <a:ea typeface="微软雅黑" pitchFamily="34" charset="-122"/>
              </a:rPr>
              <a:t>生入学前户籍</a:t>
            </a:r>
            <a:r>
              <a:rPr lang="zh-CN" altLang="en-US" sz="2000" dirty="0">
                <a:solidFill>
                  <a:srgbClr val="000000"/>
                </a:solidFill>
                <a:latin typeface="微软雅黑" pitchFamily="34" charset="-122"/>
                <a:ea typeface="微软雅黑" pitchFamily="34" charset="-122"/>
              </a:rPr>
              <a:t>与</a:t>
            </a:r>
            <a:r>
              <a:rPr lang="zh-CN" altLang="zh-CN" sz="2000" dirty="0">
                <a:solidFill>
                  <a:srgbClr val="000000"/>
                </a:solidFill>
                <a:latin typeface="微软雅黑" pitchFamily="34" charset="-122"/>
                <a:ea typeface="微软雅黑" pitchFamily="34" charset="-122"/>
              </a:rPr>
              <a:t>其共同借款人户籍均在本县（市、区</a:t>
            </a:r>
            <a:r>
              <a:rPr lang="zh-CN" altLang="zh-CN" sz="2000" dirty="0" smtClean="0">
                <a:solidFill>
                  <a:srgbClr val="000000"/>
                </a:solidFill>
                <a:latin typeface="微软雅黑" pitchFamily="34" charset="-122"/>
                <a:ea typeface="微软雅黑" pitchFamily="34" charset="-122"/>
              </a:rPr>
              <a:t>）；</a:t>
            </a:r>
            <a:endParaRPr lang="en-US" altLang="zh-CN" sz="2000" dirty="0" smtClean="0">
              <a:solidFill>
                <a:srgbClr val="000000"/>
              </a:solidFill>
              <a:latin typeface="微软雅黑" pitchFamily="34" charset="-122"/>
              <a:ea typeface="微软雅黑" pitchFamily="34" charset="-122"/>
            </a:endParaRPr>
          </a:p>
          <a:p>
            <a:pPr marL="457200" indent="-457200">
              <a:buFont typeface="+mj-lt"/>
              <a:buAutoNum type="arabicPeriod"/>
            </a:pPr>
            <a:r>
              <a:rPr lang="zh-CN" altLang="zh-CN" sz="2000" smtClean="0">
                <a:solidFill>
                  <a:srgbClr val="000000"/>
                </a:solidFill>
                <a:latin typeface="微软雅黑" pitchFamily="34" charset="-122"/>
                <a:ea typeface="微软雅黑" pitchFamily="34" charset="-122"/>
              </a:rPr>
              <a:t>家庭</a:t>
            </a:r>
            <a:r>
              <a:rPr lang="zh-CN" altLang="zh-CN" sz="2000" dirty="0">
                <a:solidFill>
                  <a:srgbClr val="000000"/>
                </a:solidFill>
                <a:latin typeface="微软雅黑" pitchFamily="34" charset="-122"/>
                <a:ea typeface="微软雅黑" pitchFamily="34" charset="-122"/>
              </a:rPr>
              <a:t>经济困难，家庭经济收入不足以支付学生在校期间完成学业所需的基本费用</a:t>
            </a:r>
            <a:r>
              <a:rPr lang="zh-CN" altLang="zh-CN" sz="2000" dirty="0" smtClean="0">
                <a:solidFill>
                  <a:srgbClr val="000000"/>
                </a:solidFill>
                <a:latin typeface="微软雅黑" pitchFamily="34" charset="-122"/>
                <a:ea typeface="微软雅黑" pitchFamily="34" charset="-122"/>
              </a:rPr>
              <a:t>；</a:t>
            </a:r>
            <a:endParaRPr lang="en-US" altLang="zh-CN" sz="2000" dirty="0">
              <a:solidFill>
                <a:srgbClr val="000000"/>
              </a:solidFill>
              <a:latin typeface="微软雅黑" pitchFamily="34" charset="-122"/>
              <a:ea typeface="微软雅黑" pitchFamily="34" charset="-122"/>
            </a:endParaRPr>
          </a:p>
          <a:p>
            <a:pPr marL="457200" indent="-457200">
              <a:buFont typeface="+mj-lt"/>
              <a:buAutoNum type="arabicPeriod"/>
            </a:pPr>
            <a:r>
              <a:rPr lang="zh-CN" altLang="zh-CN" sz="2000" dirty="0" smtClean="0">
                <a:solidFill>
                  <a:srgbClr val="000000"/>
                </a:solidFill>
                <a:latin typeface="微软雅黑" pitchFamily="34" charset="-122"/>
                <a:ea typeface="微软雅黑" pitchFamily="34" charset="-122"/>
              </a:rPr>
              <a:t>当</a:t>
            </a:r>
            <a:r>
              <a:rPr lang="zh-CN" altLang="zh-CN" sz="2000" dirty="0">
                <a:solidFill>
                  <a:srgbClr val="000000"/>
                </a:solidFill>
                <a:latin typeface="微软雅黑" pitchFamily="34" charset="-122"/>
                <a:ea typeface="微软雅黑" pitchFamily="34" charset="-122"/>
              </a:rPr>
              <a:t>年没有获得其他助学贷款。</a:t>
            </a:r>
            <a:endParaRPr lang="zh-CN" altLang="en-US" sz="2000" dirty="0">
              <a:solidFill>
                <a:srgbClr val="000000"/>
              </a:solidFill>
              <a:latin typeface="微软雅黑" pitchFamily="34" charset="-122"/>
              <a:ea typeface="微软雅黑" pitchFamily="34" charset="-122"/>
            </a:endParaRPr>
          </a:p>
        </p:txBody>
      </p:sp>
      <p:sp>
        <p:nvSpPr>
          <p:cNvPr id="3" name="灯片编号占位符 2"/>
          <p:cNvSpPr>
            <a:spLocks noGrp="1"/>
          </p:cNvSpPr>
          <p:nvPr>
            <p:ph type="sldNum" sz="quarter" idx="12"/>
          </p:nvPr>
        </p:nvSpPr>
        <p:spPr/>
        <p:txBody>
          <a:bodyPr/>
          <a:lstStyle/>
          <a:p>
            <a:pPr>
              <a:defRPr/>
            </a:pPr>
            <a:fld id="{50A7D6EC-BC01-493E-9D1E-6C7A7B16C25B}" type="slidenum">
              <a:rPr lang="zh-CN" altLang="en-US" smtClean="0"/>
              <a:pPr>
                <a:defRPr/>
              </a:pPr>
              <a:t>12</a:t>
            </a:fld>
            <a:endParaRPr lang="zh-CN" altLang="en-US" sz="1800" dirty="0">
              <a:solidFill>
                <a:schemeClr val="tx1"/>
              </a:solidFill>
              <a:latin typeface="Arial" pitchFamily="34" charset="0"/>
              <a:ea typeface="+mn-ea"/>
            </a:endParaRPr>
          </a:p>
        </p:txBody>
      </p:sp>
    </p:spTree>
    <p:extLst>
      <p:ext uri="{BB962C8B-B14F-4D97-AF65-F5344CB8AC3E}">
        <p14:creationId xmlns:p14="http://schemas.microsoft.com/office/powerpoint/2010/main" val="19556104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直接连接符 4"/>
          <p:cNvSpPr>
            <a:spLocks noChangeShapeType="1"/>
          </p:cNvSpPr>
          <p:nvPr/>
        </p:nvSpPr>
        <p:spPr bwMode="auto">
          <a:xfrm>
            <a:off x="363538" y="833438"/>
            <a:ext cx="11485562" cy="1587"/>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51" name="直接连接符 22"/>
          <p:cNvSpPr>
            <a:spLocks noChangeShapeType="1"/>
          </p:cNvSpPr>
          <p:nvPr/>
        </p:nvSpPr>
        <p:spPr bwMode="auto">
          <a:xfrm>
            <a:off x="1050925" y="1019175"/>
            <a:ext cx="11113" cy="5646738"/>
          </a:xfrm>
          <a:prstGeom prst="line">
            <a:avLst/>
          </a:prstGeom>
          <a:noFill/>
          <a:ln w="38100" cap="rnd">
            <a:solidFill>
              <a:srgbClr val="0AAEEA"/>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52" name="椭圆 23"/>
          <p:cNvSpPr>
            <a:spLocks noChangeArrowheads="1"/>
          </p:cNvSpPr>
          <p:nvPr/>
        </p:nvSpPr>
        <p:spPr bwMode="auto">
          <a:xfrm>
            <a:off x="927100" y="1262063"/>
            <a:ext cx="225425" cy="225425"/>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27657" name="直接连接符 20"/>
          <p:cNvSpPr>
            <a:spLocks noChangeShapeType="1"/>
          </p:cNvSpPr>
          <p:nvPr/>
        </p:nvSpPr>
        <p:spPr bwMode="auto">
          <a:xfrm>
            <a:off x="1366838" y="1671638"/>
            <a:ext cx="4100512" cy="0"/>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61" name="文本框 2"/>
          <p:cNvSpPr>
            <a:spLocks noChangeArrowheads="1"/>
          </p:cNvSpPr>
          <p:nvPr/>
        </p:nvSpPr>
        <p:spPr bwMode="auto">
          <a:xfrm>
            <a:off x="1368425" y="1161256"/>
            <a:ext cx="96678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200" b="1" dirty="0">
                <a:solidFill>
                  <a:srgbClr val="0AAEEA"/>
                </a:solidFill>
                <a:latin typeface="微软雅黑" pitchFamily="34" charset="-122"/>
                <a:ea typeface="微软雅黑" pitchFamily="34" charset="-122"/>
              </a:rPr>
              <a:t>还款规则</a:t>
            </a:r>
          </a:p>
        </p:txBody>
      </p:sp>
      <p:sp>
        <p:nvSpPr>
          <p:cNvPr id="12" name="文本框 30"/>
          <p:cNvSpPr>
            <a:spLocks noChangeArrowheads="1"/>
          </p:cNvSpPr>
          <p:nvPr/>
        </p:nvSpPr>
        <p:spPr bwMode="auto">
          <a:xfrm>
            <a:off x="1506767" y="1861901"/>
            <a:ext cx="8906475" cy="448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indent="538163" algn="just">
              <a:lnSpc>
                <a:spcPct val="200000"/>
              </a:lnSpc>
            </a:pPr>
            <a:r>
              <a:rPr lang="zh-CN" altLang="en-US" sz="2000" dirty="0" smtClean="0">
                <a:latin typeface="微软雅黑" pitchFamily="34" charset="-122"/>
                <a:ea typeface="微软雅黑" pitchFamily="34" charset="-122"/>
              </a:rPr>
              <a:t>上学期间，不承担利息，不偿还本金。</a:t>
            </a:r>
            <a:endParaRPr lang="en-US" altLang="zh-CN" sz="2000" dirty="0" smtClean="0">
              <a:latin typeface="微软雅黑" pitchFamily="34" charset="-122"/>
              <a:ea typeface="微软雅黑" pitchFamily="34" charset="-122"/>
            </a:endParaRPr>
          </a:p>
          <a:p>
            <a:pPr indent="538163" algn="just">
              <a:lnSpc>
                <a:spcPct val="200000"/>
              </a:lnSpc>
            </a:pPr>
            <a:r>
              <a:rPr lang="zh-CN" altLang="en-US" sz="2000" dirty="0" smtClean="0">
                <a:latin typeface="微软雅黑" pitchFamily="34" charset="-122"/>
                <a:ea typeface="微软雅黑" pitchFamily="34" charset="-122"/>
              </a:rPr>
              <a:t>毕</a:t>
            </a:r>
            <a:r>
              <a:rPr lang="zh-CN" altLang="en-US" sz="2000" dirty="0">
                <a:latin typeface="微软雅黑" pitchFamily="34" charset="-122"/>
                <a:ea typeface="微软雅黑" pitchFamily="34" charset="-122"/>
              </a:rPr>
              <a:t>业当年</a:t>
            </a:r>
            <a:r>
              <a:rPr lang="en-US" altLang="zh-CN" sz="2000" dirty="0">
                <a:latin typeface="微软雅黑" pitchFamily="34" charset="-122"/>
                <a:ea typeface="微软雅黑" pitchFamily="34" charset="-122"/>
              </a:rPr>
              <a:t>9</a:t>
            </a:r>
            <a:r>
              <a:rPr lang="zh-CN" altLang="en-US" sz="2000" dirty="0">
                <a:latin typeface="微软雅黑" pitchFamily="34" charset="-122"/>
                <a:ea typeface="微软雅黑" pitchFamily="34" charset="-122"/>
              </a:rPr>
              <a:t>月</a:t>
            </a:r>
            <a:r>
              <a:rPr lang="en-US" altLang="zh-CN" sz="2000" dirty="0">
                <a:latin typeface="微软雅黑" pitchFamily="34" charset="-122"/>
                <a:ea typeface="微软雅黑" pitchFamily="34" charset="-122"/>
              </a:rPr>
              <a:t>1</a:t>
            </a:r>
            <a:r>
              <a:rPr lang="zh-CN" altLang="en-US" sz="2000" dirty="0">
                <a:latin typeface="微软雅黑" pitchFamily="34" charset="-122"/>
                <a:ea typeface="微软雅黑" pitchFamily="34" charset="-122"/>
              </a:rPr>
              <a:t>日起开始自己负担支付利息</a:t>
            </a:r>
            <a:r>
              <a:rPr lang="zh-CN" altLang="en-US" sz="2000" dirty="0" smtClean="0">
                <a:latin typeface="微软雅黑" pitchFamily="34" charset="-122"/>
                <a:ea typeface="微软雅黑" pitchFamily="34" charset="-122"/>
              </a:rPr>
              <a:t>。</a:t>
            </a:r>
            <a:endParaRPr lang="en-US" altLang="zh-CN" sz="2000" dirty="0" smtClean="0">
              <a:latin typeface="微软雅黑" pitchFamily="34" charset="-122"/>
              <a:ea typeface="微软雅黑" pitchFamily="34" charset="-122"/>
            </a:endParaRPr>
          </a:p>
          <a:p>
            <a:pPr indent="538163" algn="just">
              <a:lnSpc>
                <a:spcPct val="200000"/>
              </a:lnSpc>
            </a:pPr>
            <a:r>
              <a:rPr lang="zh-CN" altLang="en-US" sz="2000" dirty="0" smtClean="0">
                <a:latin typeface="微软雅黑" pitchFamily="34" charset="-122"/>
                <a:ea typeface="微软雅黑" pitchFamily="34" charset="-122"/>
              </a:rPr>
              <a:t>每</a:t>
            </a:r>
            <a:r>
              <a:rPr lang="zh-CN" altLang="en-US" sz="2000" dirty="0">
                <a:latin typeface="微软雅黑" pitchFamily="34" charset="-122"/>
                <a:ea typeface="微软雅黑" pitchFamily="34" charset="-122"/>
              </a:rPr>
              <a:t>年的</a:t>
            </a:r>
            <a:r>
              <a:rPr lang="en-US" altLang="zh-CN" sz="2000" dirty="0">
                <a:latin typeface="微软雅黑" pitchFamily="34" charset="-122"/>
                <a:ea typeface="微软雅黑" pitchFamily="34" charset="-122"/>
              </a:rPr>
              <a:t>12</a:t>
            </a:r>
            <a:r>
              <a:rPr lang="zh-CN" altLang="en-US" sz="2000" dirty="0">
                <a:latin typeface="微软雅黑" pitchFamily="34" charset="-122"/>
                <a:ea typeface="微软雅黑" pitchFamily="34" charset="-122"/>
              </a:rPr>
              <a:t>月</a:t>
            </a:r>
            <a:r>
              <a:rPr lang="en-US" altLang="zh-CN" sz="2000" dirty="0">
                <a:latin typeface="微软雅黑" pitchFamily="34" charset="-122"/>
                <a:ea typeface="微软雅黑" pitchFamily="34" charset="-122"/>
              </a:rPr>
              <a:t>20</a:t>
            </a:r>
            <a:r>
              <a:rPr lang="zh-CN" altLang="en-US" sz="2000" dirty="0">
                <a:latin typeface="微软雅黑" pitchFamily="34" charset="-122"/>
                <a:ea typeface="微软雅黑" pitchFamily="34" charset="-122"/>
              </a:rPr>
              <a:t>日为正常还息日</a:t>
            </a:r>
            <a:r>
              <a:rPr lang="zh-CN" altLang="en-US" sz="2000" dirty="0" smtClean="0">
                <a:latin typeface="微软雅黑" pitchFamily="34" charset="-122"/>
                <a:ea typeface="微软雅黑" pitchFamily="34" charset="-122"/>
              </a:rPr>
              <a:t>。</a:t>
            </a:r>
            <a:endParaRPr lang="en-US" altLang="zh-CN" sz="2000" dirty="0" smtClean="0">
              <a:latin typeface="微软雅黑" pitchFamily="34" charset="-122"/>
              <a:ea typeface="微软雅黑" pitchFamily="34" charset="-122"/>
            </a:endParaRPr>
          </a:p>
          <a:p>
            <a:pPr indent="538163" algn="just">
              <a:lnSpc>
                <a:spcPct val="200000"/>
              </a:lnSpc>
            </a:pPr>
            <a:r>
              <a:rPr lang="zh-CN" altLang="en-US" sz="2000" dirty="0" smtClean="0">
                <a:latin typeface="微软雅黑" pitchFamily="34" charset="-122"/>
                <a:ea typeface="微软雅黑" pitchFamily="34" charset="-122"/>
              </a:rPr>
              <a:t>宽</a:t>
            </a:r>
            <a:r>
              <a:rPr lang="zh-CN" altLang="en-US" sz="2000" dirty="0">
                <a:latin typeface="微软雅黑" pitchFamily="34" charset="-122"/>
                <a:ea typeface="微软雅黑" pitchFamily="34" charset="-122"/>
              </a:rPr>
              <a:t>限期内只需自付利息，不需偿还本金</a:t>
            </a:r>
            <a:r>
              <a:rPr lang="zh-CN" altLang="en-US" sz="2000" dirty="0" smtClean="0">
                <a:latin typeface="微软雅黑" pitchFamily="34" charset="-122"/>
                <a:ea typeface="微软雅黑" pitchFamily="34" charset="-122"/>
              </a:rPr>
              <a:t>。</a:t>
            </a:r>
            <a:endParaRPr lang="en-US" altLang="zh-CN" sz="2000" dirty="0" smtClean="0">
              <a:latin typeface="微软雅黑" pitchFamily="34" charset="-122"/>
              <a:ea typeface="微软雅黑" pitchFamily="34" charset="-122"/>
            </a:endParaRPr>
          </a:p>
          <a:p>
            <a:pPr indent="538163" algn="just">
              <a:lnSpc>
                <a:spcPct val="200000"/>
              </a:lnSpc>
            </a:pPr>
            <a:r>
              <a:rPr lang="zh-CN" altLang="en-US" sz="2000" dirty="0" smtClean="0">
                <a:latin typeface="微软雅黑" pitchFamily="34" charset="-122"/>
                <a:ea typeface="微软雅黑" pitchFamily="34" charset="-122"/>
              </a:rPr>
              <a:t>毕</a:t>
            </a:r>
            <a:r>
              <a:rPr lang="zh-CN" altLang="en-US" sz="2000" dirty="0">
                <a:latin typeface="微软雅黑" pitchFamily="34" charset="-122"/>
                <a:ea typeface="微软雅黑" pitchFamily="34" charset="-122"/>
              </a:rPr>
              <a:t>业</a:t>
            </a:r>
            <a:r>
              <a:rPr lang="zh-CN" altLang="en-US" sz="2000" dirty="0" smtClean="0">
                <a:latin typeface="微软雅黑" pitchFamily="34" charset="-122"/>
                <a:ea typeface="微软雅黑" pitchFamily="34" charset="-122"/>
              </a:rPr>
              <a:t>后有三年的宽</a:t>
            </a:r>
            <a:r>
              <a:rPr lang="zh-CN" altLang="en-US" sz="2000" dirty="0">
                <a:latin typeface="微软雅黑" pitchFamily="34" charset="-122"/>
                <a:ea typeface="微软雅黑" pitchFamily="34" charset="-122"/>
              </a:rPr>
              <a:t>限</a:t>
            </a:r>
            <a:r>
              <a:rPr lang="zh-CN" altLang="en-US" sz="2000" dirty="0" smtClean="0">
                <a:latin typeface="微软雅黑" pitchFamily="34" charset="-122"/>
                <a:ea typeface="微软雅黑" pitchFamily="34" charset="-122"/>
              </a:rPr>
              <a:t>期，</a:t>
            </a:r>
            <a:r>
              <a:rPr lang="zh-CN" altLang="en-US" sz="2000" dirty="0">
                <a:latin typeface="微软雅黑" pitchFamily="34" charset="-122"/>
                <a:ea typeface="微软雅黑" pitchFamily="34" charset="-122"/>
              </a:rPr>
              <a:t>宽限期到毕业</a:t>
            </a:r>
            <a:r>
              <a:rPr lang="zh-CN" altLang="en-US" sz="2000" dirty="0" smtClean="0">
                <a:latin typeface="微软雅黑" pitchFamily="34" charset="-122"/>
                <a:ea typeface="微软雅黑" pitchFamily="34" charset="-122"/>
              </a:rPr>
              <a:t>第四年</a:t>
            </a:r>
            <a:r>
              <a:rPr lang="en-US" altLang="zh-CN" sz="2000" dirty="0" smtClean="0">
                <a:latin typeface="微软雅黑" pitchFamily="34" charset="-122"/>
                <a:ea typeface="微软雅黑" pitchFamily="34" charset="-122"/>
              </a:rPr>
              <a:t>8</a:t>
            </a:r>
            <a:r>
              <a:rPr lang="zh-CN" altLang="en-US" sz="2000" dirty="0" smtClean="0">
                <a:latin typeface="微软雅黑" pitchFamily="34" charset="-122"/>
                <a:ea typeface="微软雅黑" pitchFamily="34" charset="-122"/>
              </a:rPr>
              <a:t>月</a:t>
            </a:r>
            <a:r>
              <a:rPr lang="en-US" altLang="zh-CN" sz="2000" dirty="0" smtClean="0">
                <a:latin typeface="微软雅黑" pitchFamily="34" charset="-122"/>
                <a:ea typeface="微软雅黑" pitchFamily="34" charset="-122"/>
              </a:rPr>
              <a:t>31</a:t>
            </a:r>
            <a:r>
              <a:rPr lang="zh-CN" altLang="en-US" sz="2000" dirty="0" smtClean="0">
                <a:latin typeface="微软雅黑" pitchFamily="34" charset="-122"/>
                <a:ea typeface="微软雅黑" pitchFamily="34" charset="-122"/>
              </a:rPr>
              <a:t>日</a:t>
            </a:r>
            <a:r>
              <a:rPr lang="zh-CN" altLang="en-US" sz="2000" dirty="0">
                <a:latin typeface="微软雅黑" pitchFamily="34" charset="-122"/>
                <a:ea typeface="微软雅黑" pitchFamily="34" charset="-122"/>
              </a:rPr>
              <a:t>为止</a:t>
            </a:r>
            <a:r>
              <a:rPr lang="zh-CN" altLang="en-US" sz="2000" dirty="0" smtClean="0">
                <a:latin typeface="微软雅黑" pitchFamily="34" charset="-122"/>
                <a:ea typeface="微软雅黑" pitchFamily="34" charset="-122"/>
              </a:rPr>
              <a:t>。</a:t>
            </a:r>
            <a:endParaRPr lang="en-US" altLang="zh-CN" sz="2000" dirty="0" smtClean="0">
              <a:latin typeface="微软雅黑" pitchFamily="34" charset="-122"/>
              <a:ea typeface="微软雅黑" pitchFamily="34" charset="-122"/>
            </a:endParaRPr>
          </a:p>
          <a:p>
            <a:pPr indent="538163" algn="just">
              <a:lnSpc>
                <a:spcPct val="200000"/>
              </a:lnSpc>
            </a:pPr>
            <a:r>
              <a:rPr lang="zh-CN" altLang="en-US" sz="2000" dirty="0" smtClean="0">
                <a:latin typeface="微软雅黑" pitchFamily="34" charset="-122"/>
                <a:ea typeface="微软雅黑" pitchFamily="34" charset="-122"/>
              </a:rPr>
              <a:t>宽</a:t>
            </a:r>
            <a:r>
              <a:rPr lang="zh-CN" altLang="en-US" sz="2000" dirty="0">
                <a:latin typeface="微软雅黑" pitchFamily="34" charset="-122"/>
                <a:ea typeface="微软雅黑" pitchFamily="34" charset="-122"/>
              </a:rPr>
              <a:t>限期结</a:t>
            </a:r>
            <a:r>
              <a:rPr lang="zh-CN" altLang="en-US" sz="2000" dirty="0" smtClean="0">
                <a:latin typeface="微软雅黑" pitchFamily="34" charset="-122"/>
                <a:ea typeface="微软雅黑" pitchFamily="34" charset="-122"/>
              </a:rPr>
              <a:t>束当年</a:t>
            </a:r>
            <a:r>
              <a:rPr lang="zh-CN" altLang="en-US" sz="2000" dirty="0">
                <a:latin typeface="微软雅黑" pitchFamily="34" charset="-122"/>
                <a:ea typeface="微软雅黑" pitchFamily="34" charset="-122"/>
              </a:rPr>
              <a:t>的</a:t>
            </a:r>
            <a:r>
              <a:rPr lang="en-US" altLang="zh-CN" sz="2000" dirty="0">
                <a:latin typeface="微软雅黑" pitchFamily="34" charset="-122"/>
                <a:ea typeface="微软雅黑" pitchFamily="34" charset="-122"/>
              </a:rPr>
              <a:t>12</a:t>
            </a:r>
            <a:r>
              <a:rPr lang="zh-CN" altLang="en-US" sz="2000" dirty="0">
                <a:latin typeface="微软雅黑" pitchFamily="34" charset="-122"/>
                <a:ea typeface="微软雅黑" pitchFamily="34" charset="-122"/>
              </a:rPr>
              <a:t>月</a:t>
            </a:r>
            <a:r>
              <a:rPr lang="en-US" altLang="zh-CN" sz="2000" dirty="0">
                <a:latin typeface="微软雅黑" pitchFamily="34" charset="-122"/>
                <a:ea typeface="微软雅黑" pitchFamily="34" charset="-122"/>
              </a:rPr>
              <a:t>20</a:t>
            </a:r>
            <a:r>
              <a:rPr lang="zh-CN" altLang="en-US" sz="2000" dirty="0">
                <a:latin typeface="微软雅黑" pitchFamily="34" charset="-122"/>
                <a:ea typeface="微软雅黑" pitchFamily="34" charset="-122"/>
              </a:rPr>
              <a:t>日除自付利息外开始等额还</a:t>
            </a:r>
            <a:r>
              <a:rPr lang="zh-CN" altLang="en-US" sz="2000" dirty="0" smtClean="0">
                <a:latin typeface="微软雅黑" pitchFamily="34" charset="-122"/>
                <a:ea typeface="微软雅黑" pitchFamily="34" charset="-122"/>
              </a:rPr>
              <a:t>本。</a:t>
            </a:r>
            <a:endParaRPr lang="en-US" altLang="zh-CN" sz="2000" dirty="0" smtClean="0">
              <a:latin typeface="微软雅黑" pitchFamily="34" charset="-122"/>
              <a:ea typeface="微软雅黑" pitchFamily="34" charset="-122"/>
            </a:endParaRPr>
          </a:p>
          <a:p>
            <a:pPr indent="538163" algn="just">
              <a:lnSpc>
                <a:spcPct val="200000"/>
              </a:lnSpc>
            </a:pPr>
            <a:r>
              <a:rPr lang="zh-CN" altLang="en-US" sz="2000" dirty="0" smtClean="0">
                <a:latin typeface="微软雅黑" pitchFamily="34" charset="-122"/>
                <a:ea typeface="微软雅黑" pitchFamily="34" charset="-122"/>
              </a:rPr>
              <a:t>贷</a:t>
            </a:r>
            <a:r>
              <a:rPr lang="zh-CN" altLang="en-US" sz="2000" dirty="0">
                <a:latin typeface="微软雅黑" pitchFamily="34" charset="-122"/>
                <a:ea typeface="微软雅黑" pitchFamily="34" charset="-122"/>
              </a:rPr>
              <a:t>款期限最后一年的</a:t>
            </a:r>
            <a:r>
              <a:rPr lang="en-US" altLang="zh-CN" sz="2000" dirty="0">
                <a:latin typeface="微软雅黑" pitchFamily="34" charset="-122"/>
                <a:ea typeface="微软雅黑" pitchFamily="34" charset="-122"/>
              </a:rPr>
              <a:t>9</a:t>
            </a:r>
            <a:r>
              <a:rPr lang="zh-CN" altLang="en-US" sz="2000" dirty="0">
                <a:latin typeface="微软雅黑" pitchFamily="34" charset="-122"/>
                <a:ea typeface="微软雅黑" pitchFamily="34" charset="-122"/>
              </a:rPr>
              <a:t>月</a:t>
            </a:r>
            <a:r>
              <a:rPr lang="en-US" altLang="zh-CN" sz="2000" dirty="0">
                <a:latin typeface="微软雅黑" pitchFamily="34" charset="-122"/>
                <a:ea typeface="微软雅黑" pitchFamily="34" charset="-122"/>
              </a:rPr>
              <a:t>20</a:t>
            </a:r>
            <a:r>
              <a:rPr lang="zh-CN" altLang="en-US" sz="2000" dirty="0">
                <a:latin typeface="微软雅黑" pitchFamily="34" charset="-122"/>
                <a:ea typeface="微软雅黑" pitchFamily="34" charset="-122"/>
              </a:rPr>
              <a:t>日要求全部还清。</a:t>
            </a:r>
          </a:p>
        </p:txBody>
      </p:sp>
      <p:sp>
        <p:nvSpPr>
          <p:cNvPr id="13" name="矩形 7"/>
          <p:cNvSpPr>
            <a:spLocks noChangeArrowheads="1"/>
          </p:cNvSpPr>
          <p:nvPr/>
        </p:nvSpPr>
        <p:spPr bwMode="auto">
          <a:xfrm>
            <a:off x="452438" y="288925"/>
            <a:ext cx="54697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smtClean="0">
                <a:solidFill>
                  <a:srgbClr val="C00000"/>
                </a:solidFill>
                <a:latin typeface="微软雅黑" pitchFamily="34" charset="-122"/>
                <a:ea typeface="微软雅黑" pitchFamily="34" charset="-122"/>
                <a:sym typeface="微软雅黑" pitchFamily="34" charset="-122"/>
              </a:rPr>
              <a:t>三、</a:t>
            </a:r>
            <a:r>
              <a:rPr lang="zh-CN" altLang="en-US" sz="2800" b="1" dirty="0">
                <a:solidFill>
                  <a:srgbClr val="C00000"/>
                </a:solidFill>
                <a:latin typeface="微软雅黑" pitchFamily="34" charset="-122"/>
                <a:ea typeface="微软雅黑" pitchFamily="34" charset="-122"/>
                <a:sym typeface="微软雅黑" pitchFamily="34" charset="-122"/>
              </a:rPr>
              <a:t>信贷政策</a:t>
            </a:r>
          </a:p>
        </p:txBody>
      </p:sp>
      <p:sp>
        <p:nvSpPr>
          <p:cNvPr id="3" name="灯片编号占位符 2"/>
          <p:cNvSpPr>
            <a:spLocks noGrp="1"/>
          </p:cNvSpPr>
          <p:nvPr>
            <p:ph type="sldNum" sz="quarter" idx="12"/>
          </p:nvPr>
        </p:nvSpPr>
        <p:spPr/>
        <p:txBody>
          <a:bodyPr/>
          <a:lstStyle/>
          <a:p>
            <a:pPr>
              <a:defRPr/>
            </a:pPr>
            <a:fld id="{50A7D6EC-BC01-493E-9D1E-6C7A7B16C25B}" type="slidenum">
              <a:rPr lang="zh-CN" altLang="en-US" smtClean="0"/>
              <a:pPr>
                <a:defRPr/>
              </a:pPr>
              <a:t>13</a:t>
            </a:fld>
            <a:endParaRPr lang="zh-CN" altLang="en-US" sz="1800">
              <a:solidFill>
                <a:schemeClr val="tx1"/>
              </a:solidFill>
              <a:latin typeface="Arial" pitchFamily="34" charset="0"/>
              <a:ea typeface="+mn-ea"/>
            </a:endParaRPr>
          </a:p>
        </p:txBody>
      </p:sp>
    </p:spTree>
    <p:extLst>
      <p:ext uri="{BB962C8B-B14F-4D97-AF65-F5344CB8AC3E}">
        <p14:creationId xmlns:p14="http://schemas.microsoft.com/office/powerpoint/2010/main" val="866296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直接连接符 4"/>
          <p:cNvSpPr>
            <a:spLocks noChangeShapeType="1"/>
          </p:cNvSpPr>
          <p:nvPr/>
        </p:nvSpPr>
        <p:spPr bwMode="auto">
          <a:xfrm>
            <a:off x="363538" y="833438"/>
            <a:ext cx="11485562" cy="1587"/>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51" name="直接连接符 22"/>
          <p:cNvSpPr>
            <a:spLocks noChangeShapeType="1"/>
          </p:cNvSpPr>
          <p:nvPr/>
        </p:nvSpPr>
        <p:spPr bwMode="auto">
          <a:xfrm>
            <a:off x="1050925" y="1019175"/>
            <a:ext cx="11113" cy="5646738"/>
          </a:xfrm>
          <a:prstGeom prst="line">
            <a:avLst/>
          </a:prstGeom>
          <a:noFill/>
          <a:ln w="38100" cap="rnd">
            <a:solidFill>
              <a:srgbClr val="0AAEEA"/>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52" name="椭圆 23"/>
          <p:cNvSpPr>
            <a:spLocks noChangeArrowheads="1"/>
          </p:cNvSpPr>
          <p:nvPr/>
        </p:nvSpPr>
        <p:spPr bwMode="auto">
          <a:xfrm>
            <a:off x="927100" y="1262063"/>
            <a:ext cx="225425" cy="225425"/>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27657" name="直接连接符 20"/>
          <p:cNvSpPr>
            <a:spLocks noChangeShapeType="1"/>
          </p:cNvSpPr>
          <p:nvPr/>
        </p:nvSpPr>
        <p:spPr bwMode="auto">
          <a:xfrm>
            <a:off x="1366838" y="1671638"/>
            <a:ext cx="4100512" cy="0"/>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61" name="文本框 2"/>
          <p:cNvSpPr>
            <a:spLocks noChangeArrowheads="1"/>
          </p:cNvSpPr>
          <p:nvPr/>
        </p:nvSpPr>
        <p:spPr bwMode="auto">
          <a:xfrm>
            <a:off x="1368425" y="1161256"/>
            <a:ext cx="96678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200" b="1" dirty="0" smtClean="0">
                <a:solidFill>
                  <a:srgbClr val="0AAEEA"/>
                </a:solidFill>
                <a:latin typeface="微软雅黑" pitchFamily="34" charset="-122"/>
                <a:ea typeface="微软雅黑" pitchFamily="34" charset="-122"/>
              </a:rPr>
              <a:t>举一个小明的例子</a:t>
            </a:r>
            <a:endParaRPr lang="zh-CN" altLang="en-US" sz="2200" b="1" dirty="0">
              <a:solidFill>
                <a:srgbClr val="0AAEEA"/>
              </a:solidFill>
              <a:latin typeface="微软雅黑" pitchFamily="34" charset="-122"/>
              <a:ea typeface="微软雅黑" pitchFamily="34" charset="-122"/>
            </a:endParaRPr>
          </a:p>
        </p:txBody>
      </p:sp>
      <p:sp>
        <p:nvSpPr>
          <p:cNvPr id="10" name="文本框 30"/>
          <p:cNvSpPr>
            <a:spLocks noChangeArrowheads="1"/>
          </p:cNvSpPr>
          <p:nvPr/>
        </p:nvSpPr>
        <p:spPr bwMode="auto">
          <a:xfrm>
            <a:off x="1506766" y="1782747"/>
            <a:ext cx="10077406"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538163" algn="just"/>
            <a:r>
              <a:rPr lang="zh-CN" altLang="en-US" sz="2000" dirty="0" smtClean="0">
                <a:latin typeface="微软雅黑" pitchFamily="34" charset="-122"/>
                <a:ea typeface="微软雅黑" pitchFamily="34" charset="-122"/>
              </a:rPr>
              <a:t>凤县的小明同学于</a:t>
            </a:r>
            <a:r>
              <a:rPr lang="en-US" altLang="zh-CN" sz="2000" dirty="0" smtClean="0">
                <a:latin typeface="微软雅黑" pitchFamily="34" charset="-122"/>
                <a:ea typeface="微软雅黑" pitchFamily="34" charset="-122"/>
              </a:rPr>
              <a:t>2013</a:t>
            </a:r>
            <a:r>
              <a:rPr lang="zh-CN" altLang="en-US" sz="2000" dirty="0" smtClean="0">
                <a:latin typeface="微软雅黑" pitchFamily="34" charset="-122"/>
                <a:ea typeface="微软雅黑" pitchFamily="34" charset="-122"/>
              </a:rPr>
              <a:t>年</a:t>
            </a:r>
            <a:r>
              <a:rPr lang="zh-CN" altLang="en-US" sz="2000" dirty="0">
                <a:latin typeface="微软雅黑" pitchFamily="34" charset="-122"/>
                <a:ea typeface="微软雅黑" pitchFamily="34" charset="-122"/>
              </a:rPr>
              <a:t>考取</a:t>
            </a:r>
            <a:r>
              <a:rPr lang="zh-CN" altLang="en-US" sz="2000" dirty="0" smtClean="0">
                <a:latin typeface="微软雅黑" pitchFamily="34" charset="-122"/>
                <a:ea typeface="微软雅黑" pitchFamily="34" charset="-122"/>
              </a:rPr>
              <a:t>了大学本科，成为一名光荣的大学生。但是，小明同学父亲下岗，母亲体弱多病，为了不给家里增加经济负担，小明同学申请了国家开发银行生源地助学贷款。通过申请、审批和高校确认，成功获得了生源地助学贷款</a:t>
            </a:r>
            <a:r>
              <a:rPr lang="en-US" altLang="zh-CN" sz="2000" dirty="0">
                <a:latin typeface="微软雅黑" pitchFamily="34" charset="-122"/>
                <a:ea typeface="微软雅黑" pitchFamily="34" charset="-122"/>
              </a:rPr>
              <a:t>6</a:t>
            </a:r>
            <a:r>
              <a:rPr lang="en-US" altLang="zh-CN" sz="2000" dirty="0" smtClean="0">
                <a:latin typeface="微软雅黑" pitchFamily="34" charset="-122"/>
                <a:ea typeface="微软雅黑" pitchFamily="34" charset="-122"/>
              </a:rPr>
              <a:t>000</a:t>
            </a:r>
            <a:r>
              <a:rPr lang="zh-CN" altLang="en-US" sz="2000" dirty="0" smtClean="0">
                <a:latin typeface="微软雅黑" pitchFamily="34" charset="-122"/>
                <a:ea typeface="微软雅黑" pitchFamily="34" charset="-122"/>
              </a:rPr>
              <a:t>元，贷款期限</a:t>
            </a:r>
            <a:r>
              <a:rPr lang="en-US" altLang="zh-CN" sz="2000" dirty="0" smtClean="0">
                <a:latin typeface="微软雅黑" pitchFamily="34" charset="-122"/>
                <a:ea typeface="微软雅黑" pitchFamily="34" charset="-122"/>
              </a:rPr>
              <a:t>11</a:t>
            </a:r>
            <a:r>
              <a:rPr lang="zh-CN" altLang="en-US" sz="2000" dirty="0" smtClean="0">
                <a:latin typeface="微软雅黑" pitchFamily="34" charset="-122"/>
                <a:ea typeface="微软雅黑" pitchFamily="34" charset="-122"/>
              </a:rPr>
              <a:t>年。小明</a:t>
            </a:r>
            <a:r>
              <a:rPr lang="en-US" altLang="zh-CN" sz="2000" dirty="0" smtClean="0">
                <a:latin typeface="微软雅黑" pitchFamily="34" charset="-122"/>
                <a:ea typeface="微软雅黑" pitchFamily="34" charset="-122"/>
              </a:rPr>
              <a:t>2013</a:t>
            </a:r>
            <a:r>
              <a:rPr lang="zh-CN" altLang="en-US" sz="2000" dirty="0" smtClean="0">
                <a:latin typeface="微软雅黑" pitchFamily="34" charset="-122"/>
                <a:ea typeface="微软雅黑" pitchFamily="34" charset="-122"/>
              </a:rPr>
              <a:t>年</a:t>
            </a:r>
            <a:r>
              <a:rPr lang="en-US" altLang="zh-CN" sz="2000" dirty="0" smtClean="0">
                <a:latin typeface="微软雅黑" pitchFamily="34" charset="-122"/>
                <a:ea typeface="微软雅黑" pitchFamily="34" charset="-122"/>
              </a:rPr>
              <a:t>9</a:t>
            </a:r>
            <a:r>
              <a:rPr lang="zh-CN" altLang="en-US" sz="2000" dirty="0" smtClean="0">
                <a:latin typeface="微软雅黑" pitchFamily="34" charset="-122"/>
                <a:ea typeface="微软雅黑" pitchFamily="34" charset="-122"/>
              </a:rPr>
              <a:t>月</a:t>
            </a:r>
            <a:r>
              <a:rPr lang="en-US" altLang="zh-CN" sz="2000" dirty="0" smtClean="0">
                <a:latin typeface="微软雅黑" pitchFamily="34" charset="-122"/>
                <a:ea typeface="微软雅黑" pitchFamily="34" charset="-122"/>
              </a:rPr>
              <a:t>1</a:t>
            </a:r>
            <a:r>
              <a:rPr lang="zh-CN" altLang="en-US" sz="2000" dirty="0" smtClean="0">
                <a:latin typeface="微软雅黑" pitchFamily="34" charset="-122"/>
                <a:ea typeface="微软雅黑" pitchFamily="34" charset="-122"/>
              </a:rPr>
              <a:t>日入学，</a:t>
            </a:r>
            <a:r>
              <a:rPr lang="en-US" altLang="zh-CN" sz="2000" dirty="0" smtClean="0">
                <a:latin typeface="微软雅黑" pitchFamily="34" charset="-122"/>
                <a:ea typeface="微软雅黑" pitchFamily="34" charset="-122"/>
              </a:rPr>
              <a:t>2017</a:t>
            </a:r>
            <a:r>
              <a:rPr lang="zh-CN" altLang="en-US" sz="2000" dirty="0" smtClean="0">
                <a:latin typeface="微软雅黑" pitchFamily="34" charset="-122"/>
                <a:ea typeface="微软雅黑" pitchFamily="34" charset="-122"/>
              </a:rPr>
              <a:t>年</a:t>
            </a:r>
            <a:r>
              <a:rPr lang="en-US" altLang="zh-CN" sz="2000" dirty="0" smtClean="0">
                <a:latin typeface="微软雅黑" pitchFamily="34" charset="-122"/>
                <a:ea typeface="微软雅黑" pitchFamily="34" charset="-122"/>
              </a:rPr>
              <a:t>6</a:t>
            </a:r>
            <a:r>
              <a:rPr lang="zh-CN" altLang="en-US" sz="2000" dirty="0" smtClean="0">
                <a:latin typeface="微软雅黑" pitchFamily="34" charset="-122"/>
                <a:ea typeface="微软雅黑" pitchFamily="34" charset="-122"/>
              </a:rPr>
              <a:t>月</a:t>
            </a:r>
            <a:r>
              <a:rPr lang="en-US" altLang="zh-CN" sz="2000" dirty="0" smtClean="0">
                <a:latin typeface="微软雅黑" pitchFamily="34" charset="-122"/>
                <a:ea typeface="微软雅黑" pitchFamily="34" charset="-122"/>
              </a:rPr>
              <a:t>30</a:t>
            </a:r>
            <a:r>
              <a:rPr lang="zh-CN" altLang="en-US" sz="2000" dirty="0" smtClean="0">
                <a:latin typeface="微软雅黑" pitchFamily="34" charset="-122"/>
                <a:ea typeface="微软雅黑" pitchFamily="34" charset="-122"/>
              </a:rPr>
              <a:t>日毕业。假设利率</a:t>
            </a:r>
            <a:r>
              <a:rPr lang="en-US" altLang="zh-CN" sz="2000" dirty="0" smtClean="0">
                <a:latin typeface="微软雅黑" pitchFamily="34" charset="-122"/>
                <a:ea typeface="微软雅黑" pitchFamily="34" charset="-122"/>
              </a:rPr>
              <a:t>5%</a:t>
            </a:r>
            <a:r>
              <a:rPr lang="zh-CN" altLang="en-US" sz="2000" dirty="0" smtClean="0">
                <a:latin typeface="微软雅黑" pitchFamily="34" charset="-122"/>
                <a:ea typeface="微软雅黑" pitchFamily="34" charset="-122"/>
              </a:rPr>
              <a:t>不变。他的正常还款情况如下：</a:t>
            </a:r>
            <a:endParaRPr lang="zh-CN" altLang="en-US" sz="2000" dirty="0">
              <a:latin typeface="微软雅黑" pitchFamily="34" charset="-122"/>
              <a:ea typeface="微软雅黑" pitchFamily="34" charset="-122"/>
            </a:endParaRPr>
          </a:p>
        </p:txBody>
      </p:sp>
      <p:sp>
        <p:nvSpPr>
          <p:cNvPr id="13" name="任意多边形 12"/>
          <p:cNvSpPr/>
          <p:nvPr/>
        </p:nvSpPr>
        <p:spPr>
          <a:xfrm>
            <a:off x="1119985" y="4080038"/>
            <a:ext cx="986409" cy="397376"/>
          </a:xfrm>
          <a:custGeom>
            <a:avLst/>
            <a:gdLst>
              <a:gd name="connsiteX0" fmla="*/ 0 w 993441"/>
              <a:gd name="connsiteY0" fmla="*/ 0 h 397376"/>
              <a:gd name="connsiteX1" fmla="*/ 794753 w 993441"/>
              <a:gd name="connsiteY1" fmla="*/ 0 h 397376"/>
              <a:gd name="connsiteX2" fmla="*/ 993441 w 993441"/>
              <a:gd name="connsiteY2" fmla="*/ 198688 h 397376"/>
              <a:gd name="connsiteX3" fmla="*/ 794753 w 993441"/>
              <a:gd name="connsiteY3" fmla="*/ 397376 h 397376"/>
              <a:gd name="connsiteX4" fmla="*/ 0 w 993441"/>
              <a:gd name="connsiteY4" fmla="*/ 397376 h 397376"/>
              <a:gd name="connsiteX5" fmla="*/ 198688 w 993441"/>
              <a:gd name="connsiteY5" fmla="*/ 198688 h 397376"/>
              <a:gd name="connsiteX6" fmla="*/ 0 w 993441"/>
              <a:gd name="connsiteY6" fmla="*/ 0 h 397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3441" h="397376">
                <a:moveTo>
                  <a:pt x="0" y="0"/>
                </a:moveTo>
                <a:lnTo>
                  <a:pt x="794753" y="0"/>
                </a:lnTo>
                <a:lnTo>
                  <a:pt x="993441" y="198688"/>
                </a:lnTo>
                <a:lnTo>
                  <a:pt x="794753" y="397376"/>
                </a:lnTo>
                <a:lnTo>
                  <a:pt x="0" y="397376"/>
                </a:lnTo>
                <a:lnTo>
                  <a:pt x="198688" y="198688"/>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66697" tIns="22670" rIns="221358" bIns="22670" numCol="1" spcCol="1270" anchor="ctr" anchorCtr="0">
            <a:noAutofit/>
          </a:bodyPr>
          <a:lstStyle/>
          <a:p>
            <a:pPr lvl="0" algn="ctr" defTabSz="755650">
              <a:lnSpc>
                <a:spcPct val="90000"/>
              </a:lnSpc>
              <a:spcBef>
                <a:spcPct val="0"/>
              </a:spcBef>
              <a:spcAft>
                <a:spcPct val="35000"/>
              </a:spcAft>
            </a:pPr>
            <a:endParaRPr lang="zh-CN" altLang="en-US" sz="1700" b="1" kern="1200"/>
          </a:p>
        </p:txBody>
      </p:sp>
      <p:sp>
        <p:nvSpPr>
          <p:cNvPr id="14" name="任意多边形 13"/>
          <p:cNvSpPr/>
          <p:nvPr/>
        </p:nvSpPr>
        <p:spPr>
          <a:xfrm>
            <a:off x="2007754" y="4080038"/>
            <a:ext cx="986409" cy="397376"/>
          </a:xfrm>
          <a:custGeom>
            <a:avLst/>
            <a:gdLst>
              <a:gd name="connsiteX0" fmla="*/ 0 w 993441"/>
              <a:gd name="connsiteY0" fmla="*/ 0 h 397376"/>
              <a:gd name="connsiteX1" fmla="*/ 794753 w 993441"/>
              <a:gd name="connsiteY1" fmla="*/ 0 h 397376"/>
              <a:gd name="connsiteX2" fmla="*/ 993441 w 993441"/>
              <a:gd name="connsiteY2" fmla="*/ 198688 h 397376"/>
              <a:gd name="connsiteX3" fmla="*/ 794753 w 993441"/>
              <a:gd name="connsiteY3" fmla="*/ 397376 h 397376"/>
              <a:gd name="connsiteX4" fmla="*/ 0 w 993441"/>
              <a:gd name="connsiteY4" fmla="*/ 397376 h 397376"/>
              <a:gd name="connsiteX5" fmla="*/ 198688 w 993441"/>
              <a:gd name="connsiteY5" fmla="*/ 198688 h 397376"/>
              <a:gd name="connsiteX6" fmla="*/ 0 w 993441"/>
              <a:gd name="connsiteY6" fmla="*/ 0 h 397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3441" h="397376">
                <a:moveTo>
                  <a:pt x="0" y="0"/>
                </a:moveTo>
                <a:lnTo>
                  <a:pt x="794753" y="0"/>
                </a:lnTo>
                <a:lnTo>
                  <a:pt x="993441" y="198688"/>
                </a:lnTo>
                <a:lnTo>
                  <a:pt x="794753" y="397376"/>
                </a:lnTo>
                <a:lnTo>
                  <a:pt x="0" y="397376"/>
                </a:lnTo>
                <a:lnTo>
                  <a:pt x="198688" y="198688"/>
                </a:lnTo>
                <a:lnTo>
                  <a:pt x="0" y="0"/>
                </a:lnTo>
                <a:close/>
              </a:path>
            </a:pathLst>
          </a:custGeom>
        </p:spPr>
        <p:style>
          <a:lnRef idx="2">
            <a:schemeClr val="lt1">
              <a:hueOff val="0"/>
              <a:satOff val="0"/>
              <a:lumOff val="0"/>
              <a:alphaOff val="0"/>
            </a:schemeClr>
          </a:lnRef>
          <a:fillRef idx="1">
            <a:schemeClr val="accent5">
              <a:hueOff val="-1180006"/>
              <a:satOff val="630"/>
              <a:lumOff val="-2745"/>
              <a:alphaOff val="0"/>
            </a:schemeClr>
          </a:fillRef>
          <a:effectRef idx="0">
            <a:schemeClr val="accent5">
              <a:hueOff val="-1180006"/>
              <a:satOff val="630"/>
              <a:lumOff val="-2745"/>
              <a:alphaOff val="0"/>
            </a:schemeClr>
          </a:effectRef>
          <a:fontRef idx="minor">
            <a:schemeClr val="lt1"/>
          </a:fontRef>
        </p:style>
        <p:txBody>
          <a:bodyPr spcFirstLastPara="0" vert="horz" wrap="square" lIns="266697" tIns="22670" rIns="221358" bIns="22670" numCol="1" spcCol="1270" anchor="ctr" anchorCtr="0">
            <a:noAutofit/>
          </a:bodyPr>
          <a:lstStyle/>
          <a:p>
            <a:pPr lvl="0" algn="ctr" defTabSz="755650">
              <a:lnSpc>
                <a:spcPct val="90000"/>
              </a:lnSpc>
              <a:spcBef>
                <a:spcPct val="0"/>
              </a:spcBef>
              <a:spcAft>
                <a:spcPct val="35000"/>
              </a:spcAft>
            </a:pPr>
            <a:endParaRPr lang="zh-CN" altLang="en-US" sz="1700" b="1" kern="1200"/>
          </a:p>
        </p:txBody>
      </p:sp>
      <p:sp>
        <p:nvSpPr>
          <p:cNvPr id="15" name="任意多边形 14"/>
          <p:cNvSpPr/>
          <p:nvPr/>
        </p:nvSpPr>
        <p:spPr>
          <a:xfrm>
            <a:off x="2895524" y="4080038"/>
            <a:ext cx="986409" cy="397376"/>
          </a:xfrm>
          <a:custGeom>
            <a:avLst/>
            <a:gdLst>
              <a:gd name="connsiteX0" fmla="*/ 0 w 993441"/>
              <a:gd name="connsiteY0" fmla="*/ 0 h 397376"/>
              <a:gd name="connsiteX1" fmla="*/ 794753 w 993441"/>
              <a:gd name="connsiteY1" fmla="*/ 0 h 397376"/>
              <a:gd name="connsiteX2" fmla="*/ 993441 w 993441"/>
              <a:gd name="connsiteY2" fmla="*/ 198688 h 397376"/>
              <a:gd name="connsiteX3" fmla="*/ 794753 w 993441"/>
              <a:gd name="connsiteY3" fmla="*/ 397376 h 397376"/>
              <a:gd name="connsiteX4" fmla="*/ 0 w 993441"/>
              <a:gd name="connsiteY4" fmla="*/ 397376 h 397376"/>
              <a:gd name="connsiteX5" fmla="*/ 198688 w 993441"/>
              <a:gd name="connsiteY5" fmla="*/ 198688 h 397376"/>
              <a:gd name="connsiteX6" fmla="*/ 0 w 993441"/>
              <a:gd name="connsiteY6" fmla="*/ 0 h 397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3441" h="397376">
                <a:moveTo>
                  <a:pt x="0" y="0"/>
                </a:moveTo>
                <a:lnTo>
                  <a:pt x="794753" y="0"/>
                </a:lnTo>
                <a:lnTo>
                  <a:pt x="993441" y="198688"/>
                </a:lnTo>
                <a:lnTo>
                  <a:pt x="794753" y="397376"/>
                </a:lnTo>
                <a:lnTo>
                  <a:pt x="0" y="397376"/>
                </a:lnTo>
                <a:lnTo>
                  <a:pt x="198688" y="198688"/>
                </a:lnTo>
                <a:lnTo>
                  <a:pt x="0" y="0"/>
                </a:lnTo>
                <a:close/>
              </a:path>
            </a:pathLst>
          </a:custGeom>
        </p:spPr>
        <p:style>
          <a:lnRef idx="2">
            <a:schemeClr val="lt1">
              <a:hueOff val="0"/>
              <a:satOff val="0"/>
              <a:lumOff val="0"/>
              <a:alphaOff val="0"/>
            </a:schemeClr>
          </a:lnRef>
          <a:fillRef idx="1">
            <a:schemeClr val="accent5">
              <a:hueOff val="-2360012"/>
              <a:satOff val="1259"/>
              <a:lumOff val="-5490"/>
              <a:alphaOff val="0"/>
            </a:schemeClr>
          </a:fillRef>
          <a:effectRef idx="0">
            <a:schemeClr val="accent5">
              <a:hueOff val="-2360012"/>
              <a:satOff val="1259"/>
              <a:lumOff val="-5490"/>
              <a:alphaOff val="0"/>
            </a:schemeClr>
          </a:effectRef>
          <a:fontRef idx="minor">
            <a:schemeClr val="lt1"/>
          </a:fontRef>
        </p:style>
        <p:txBody>
          <a:bodyPr spcFirstLastPara="0" vert="horz" wrap="square" lIns="266697" tIns="22670" rIns="221358" bIns="22670" numCol="1" spcCol="1270" anchor="ctr" anchorCtr="0">
            <a:noAutofit/>
          </a:bodyPr>
          <a:lstStyle/>
          <a:p>
            <a:pPr lvl="0" algn="ctr" defTabSz="755650">
              <a:lnSpc>
                <a:spcPct val="90000"/>
              </a:lnSpc>
              <a:spcBef>
                <a:spcPct val="0"/>
              </a:spcBef>
              <a:spcAft>
                <a:spcPct val="35000"/>
              </a:spcAft>
            </a:pPr>
            <a:endParaRPr lang="zh-CN" altLang="en-US" sz="1700" b="1" kern="1200"/>
          </a:p>
        </p:txBody>
      </p:sp>
      <p:sp>
        <p:nvSpPr>
          <p:cNvPr id="16" name="任意多边形 15"/>
          <p:cNvSpPr/>
          <p:nvPr/>
        </p:nvSpPr>
        <p:spPr>
          <a:xfrm>
            <a:off x="3783293" y="4080038"/>
            <a:ext cx="986409" cy="397376"/>
          </a:xfrm>
          <a:custGeom>
            <a:avLst/>
            <a:gdLst>
              <a:gd name="connsiteX0" fmla="*/ 0 w 993441"/>
              <a:gd name="connsiteY0" fmla="*/ 0 h 397376"/>
              <a:gd name="connsiteX1" fmla="*/ 794753 w 993441"/>
              <a:gd name="connsiteY1" fmla="*/ 0 h 397376"/>
              <a:gd name="connsiteX2" fmla="*/ 993441 w 993441"/>
              <a:gd name="connsiteY2" fmla="*/ 198688 h 397376"/>
              <a:gd name="connsiteX3" fmla="*/ 794753 w 993441"/>
              <a:gd name="connsiteY3" fmla="*/ 397376 h 397376"/>
              <a:gd name="connsiteX4" fmla="*/ 0 w 993441"/>
              <a:gd name="connsiteY4" fmla="*/ 397376 h 397376"/>
              <a:gd name="connsiteX5" fmla="*/ 198688 w 993441"/>
              <a:gd name="connsiteY5" fmla="*/ 198688 h 397376"/>
              <a:gd name="connsiteX6" fmla="*/ 0 w 993441"/>
              <a:gd name="connsiteY6" fmla="*/ 0 h 397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3441" h="397376">
                <a:moveTo>
                  <a:pt x="0" y="0"/>
                </a:moveTo>
                <a:lnTo>
                  <a:pt x="794753" y="0"/>
                </a:lnTo>
                <a:lnTo>
                  <a:pt x="993441" y="198688"/>
                </a:lnTo>
                <a:lnTo>
                  <a:pt x="794753" y="397376"/>
                </a:lnTo>
                <a:lnTo>
                  <a:pt x="0" y="397376"/>
                </a:lnTo>
                <a:lnTo>
                  <a:pt x="198688" y="198688"/>
                </a:lnTo>
                <a:lnTo>
                  <a:pt x="0" y="0"/>
                </a:lnTo>
                <a:close/>
              </a:path>
            </a:pathLst>
          </a:custGeom>
        </p:spPr>
        <p:style>
          <a:lnRef idx="2">
            <a:schemeClr val="lt1">
              <a:hueOff val="0"/>
              <a:satOff val="0"/>
              <a:lumOff val="0"/>
              <a:alphaOff val="0"/>
            </a:schemeClr>
          </a:lnRef>
          <a:fillRef idx="1">
            <a:schemeClr val="accent5">
              <a:hueOff val="-3540018"/>
              <a:satOff val="1889"/>
              <a:lumOff val="-8235"/>
              <a:alphaOff val="0"/>
            </a:schemeClr>
          </a:fillRef>
          <a:effectRef idx="0">
            <a:schemeClr val="accent5">
              <a:hueOff val="-3540018"/>
              <a:satOff val="1889"/>
              <a:lumOff val="-8235"/>
              <a:alphaOff val="0"/>
            </a:schemeClr>
          </a:effectRef>
          <a:fontRef idx="minor">
            <a:schemeClr val="lt1"/>
          </a:fontRef>
        </p:style>
        <p:txBody>
          <a:bodyPr spcFirstLastPara="0" vert="horz" wrap="square" lIns="290700" tIns="30671" rIns="229359" bIns="30671" numCol="1" spcCol="1270" anchor="ctr" anchorCtr="0">
            <a:noAutofit/>
          </a:bodyPr>
          <a:lstStyle/>
          <a:p>
            <a:pPr lvl="0" algn="ctr" defTabSz="1022350">
              <a:lnSpc>
                <a:spcPct val="90000"/>
              </a:lnSpc>
              <a:spcBef>
                <a:spcPct val="0"/>
              </a:spcBef>
              <a:spcAft>
                <a:spcPct val="35000"/>
              </a:spcAft>
            </a:pPr>
            <a:endParaRPr lang="zh-CN" altLang="en-US" sz="2300" b="1" kern="1200"/>
          </a:p>
        </p:txBody>
      </p:sp>
      <p:sp>
        <p:nvSpPr>
          <p:cNvPr id="17" name="任意多边形 16"/>
          <p:cNvSpPr/>
          <p:nvPr/>
        </p:nvSpPr>
        <p:spPr>
          <a:xfrm>
            <a:off x="4671062" y="4080038"/>
            <a:ext cx="986409" cy="397376"/>
          </a:xfrm>
          <a:custGeom>
            <a:avLst/>
            <a:gdLst>
              <a:gd name="connsiteX0" fmla="*/ 0 w 993441"/>
              <a:gd name="connsiteY0" fmla="*/ 0 h 397376"/>
              <a:gd name="connsiteX1" fmla="*/ 794753 w 993441"/>
              <a:gd name="connsiteY1" fmla="*/ 0 h 397376"/>
              <a:gd name="connsiteX2" fmla="*/ 993441 w 993441"/>
              <a:gd name="connsiteY2" fmla="*/ 198688 h 397376"/>
              <a:gd name="connsiteX3" fmla="*/ 794753 w 993441"/>
              <a:gd name="connsiteY3" fmla="*/ 397376 h 397376"/>
              <a:gd name="connsiteX4" fmla="*/ 0 w 993441"/>
              <a:gd name="connsiteY4" fmla="*/ 397376 h 397376"/>
              <a:gd name="connsiteX5" fmla="*/ 198688 w 993441"/>
              <a:gd name="connsiteY5" fmla="*/ 198688 h 397376"/>
              <a:gd name="connsiteX6" fmla="*/ 0 w 993441"/>
              <a:gd name="connsiteY6" fmla="*/ 0 h 397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3441" h="397376">
                <a:moveTo>
                  <a:pt x="0" y="0"/>
                </a:moveTo>
                <a:lnTo>
                  <a:pt x="794753" y="0"/>
                </a:lnTo>
                <a:lnTo>
                  <a:pt x="993441" y="198688"/>
                </a:lnTo>
                <a:lnTo>
                  <a:pt x="794753" y="397376"/>
                </a:lnTo>
                <a:lnTo>
                  <a:pt x="0" y="397376"/>
                </a:lnTo>
                <a:lnTo>
                  <a:pt x="198688" y="198688"/>
                </a:lnTo>
                <a:lnTo>
                  <a:pt x="0" y="0"/>
                </a:lnTo>
                <a:close/>
              </a:path>
            </a:pathLst>
          </a:custGeom>
        </p:spPr>
        <p:style>
          <a:lnRef idx="2">
            <a:schemeClr val="lt1">
              <a:hueOff val="0"/>
              <a:satOff val="0"/>
              <a:lumOff val="0"/>
              <a:alphaOff val="0"/>
            </a:schemeClr>
          </a:lnRef>
          <a:fillRef idx="1">
            <a:schemeClr val="accent5">
              <a:hueOff val="-4720024"/>
              <a:satOff val="2519"/>
              <a:lumOff val="-10980"/>
              <a:alphaOff val="0"/>
            </a:schemeClr>
          </a:fillRef>
          <a:effectRef idx="0">
            <a:schemeClr val="accent5">
              <a:hueOff val="-4720024"/>
              <a:satOff val="2519"/>
              <a:lumOff val="-10980"/>
              <a:alphaOff val="0"/>
            </a:schemeClr>
          </a:effectRef>
          <a:fontRef idx="minor">
            <a:schemeClr val="lt1"/>
          </a:fontRef>
        </p:style>
        <p:txBody>
          <a:bodyPr spcFirstLastPara="0" vert="horz" wrap="square" lIns="290700" tIns="30671" rIns="229359" bIns="30671" numCol="1" spcCol="1270" anchor="ctr" anchorCtr="0">
            <a:noAutofit/>
          </a:bodyPr>
          <a:lstStyle/>
          <a:p>
            <a:pPr lvl="0" algn="ctr" defTabSz="1022350">
              <a:lnSpc>
                <a:spcPct val="90000"/>
              </a:lnSpc>
              <a:spcBef>
                <a:spcPct val="0"/>
              </a:spcBef>
              <a:spcAft>
                <a:spcPct val="35000"/>
              </a:spcAft>
            </a:pPr>
            <a:endParaRPr lang="zh-CN" altLang="en-US" sz="2300" b="1" kern="1200"/>
          </a:p>
        </p:txBody>
      </p:sp>
      <p:sp>
        <p:nvSpPr>
          <p:cNvPr id="18" name="任意多边形 17"/>
          <p:cNvSpPr/>
          <p:nvPr/>
        </p:nvSpPr>
        <p:spPr>
          <a:xfrm>
            <a:off x="5558831" y="4080038"/>
            <a:ext cx="986409" cy="397376"/>
          </a:xfrm>
          <a:custGeom>
            <a:avLst/>
            <a:gdLst>
              <a:gd name="connsiteX0" fmla="*/ 0 w 993441"/>
              <a:gd name="connsiteY0" fmla="*/ 0 h 397376"/>
              <a:gd name="connsiteX1" fmla="*/ 794753 w 993441"/>
              <a:gd name="connsiteY1" fmla="*/ 0 h 397376"/>
              <a:gd name="connsiteX2" fmla="*/ 993441 w 993441"/>
              <a:gd name="connsiteY2" fmla="*/ 198688 h 397376"/>
              <a:gd name="connsiteX3" fmla="*/ 794753 w 993441"/>
              <a:gd name="connsiteY3" fmla="*/ 397376 h 397376"/>
              <a:gd name="connsiteX4" fmla="*/ 0 w 993441"/>
              <a:gd name="connsiteY4" fmla="*/ 397376 h 397376"/>
              <a:gd name="connsiteX5" fmla="*/ 198688 w 993441"/>
              <a:gd name="connsiteY5" fmla="*/ 198688 h 397376"/>
              <a:gd name="connsiteX6" fmla="*/ 0 w 993441"/>
              <a:gd name="connsiteY6" fmla="*/ 0 h 397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3441" h="397376">
                <a:moveTo>
                  <a:pt x="0" y="0"/>
                </a:moveTo>
                <a:lnTo>
                  <a:pt x="794753" y="0"/>
                </a:lnTo>
                <a:lnTo>
                  <a:pt x="993441" y="198688"/>
                </a:lnTo>
                <a:lnTo>
                  <a:pt x="794753" y="397376"/>
                </a:lnTo>
                <a:lnTo>
                  <a:pt x="0" y="397376"/>
                </a:lnTo>
                <a:lnTo>
                  <a:pt x="198688" y="198688"/>
                </a:lnTo>
                <a:lnTo>
                  <a:pt x="0" y="0"/>
                </a:lnTo>
                <a:close/>
              </a:path>
            </a:pathLst>
          </a:custGeom>
        </p:spPr>
        <p:style>
          <a:lnRef idx="2">
            <a:schemeClr val="lt1">
              <a:hueOff val="0"/>
              <a:satOff val="0"/>
              <a:lumOff val="0"/>
              <a:alphaOff val="0"/>
            </a:schemeClr>
          </a:lnRef>
          <a:fillRef idx="1">
            <a:schemeClr val="accent5">
              <a:hueOff val="-5900029"/>
              <a:satOff val="3148"/>
              <a:lumOff val="-13725"/>
              <a:alphaOff val="0"/>
            </a:schemeClr>
          </a:fillRef>
          <a:effectRef idx="0">
            <a:schemeClr val="accent5">
              <a:hueOff val="-5900029"/>
              <a:satOff val="3148"/>
              <a:lumOff val="-13725"/>
              <a:alphaOff val="0"/>
            </a:schemeClr>
          </a:effectRef>
          <a:fontRef idx="minor">
            <a:schemeClr val="lt1"/>
          </a:fontRef>
        </p:style>
        <p:txBody>
          <a:bodyPr spcFirstLastPara="0" vert="horz" wrap="square" lIns="290700" tIns="30671" rIns="229359" bIns="30671" numCol="1" spcCol="1270" anchor="ctr" anchorCtr="0">
            <a:noAutofit/>
          </a:bodyPr>
          <a:lstStyle/>
          <a:p>
            <a:pPr lvl="0" algn="ctr" defTabSz="1022350">
              <a:lnSpc>
                <a:spcPct val="90000"/>
              </a:lnSpc>
              <a:spcBef>
                <a:spcPct val="0"/>
              </a:spcBef>
              <a:spcAft>
                <a:spcPct val="35000"/>
              </a:spcAft>
            </a:pPr>
            <a:endParaRPr lang="zh-CN" altLang="en-US" sz="2300" b="1" kern="1200"/>
          </a:p>
        </p:txBody>
      </p:sp>
      <p:sp>
        <p:nvSpPr>
          <p:cNvPr id="19" name="任意多边形 18"/>
          <p:cNvSpPr/>
          <p:nvPr/>
        </p:nvSpPr>
        <p:spPr>
          <a:xfrm>
            <a:off x="6446601" y="4080038"/>
            <a:ext cx="986409" cy="397376"/>
          </a:xfrm>
          <a:custGeom>
            <a:avLst/>
            <a:gdLst>
              <a:gd name="connsiteX0" fmla="*/ 0 w 993441"/>
              <a:gd name="connsiteY0" fmla="*/ 0 h 397376"/>
              <a:gd name="connsiteX1" fmla="*/ 794753 w 993441"/>
              <a:gd name="connsiteY1" fmla="*/ 0 h 397376"/>
              <a:gd name="connsiteX2" fmla="*/ 993441 w 993441"/>
              <a:gd name="connsiteY2" fmla="*/ 198688 h 397376"/>
              <a:gd name="connsiteX3" fmla="*/ 794753 w 993441"/>
              <a:gd name="connsiteY3" fmla="*/ 397376 h 397376"/>
              <a:gd name="connsiteX4" fmla="*/ 0 w 993441"/>
              <a:gd name="connsiteY4" fmla="*/ 397376 h 397376"/>
              <a:gd name="connsiteX5" fmla="*/ 198688 w 993441"/>
              <a:gd name="connsiteY5" fmla="*/ 198688 h 397376"/>
              <a:gd name="connsiteX6" fmla="*/ 0 w 993441"/>
              <a:gd name="connsiteY6" fmla="*/ 0 h 397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3441" h="397376">
                <a:moveTo>
                  <a:pt x="0" y="0"/>
                </a:moveTo>
                <a:lnTo>
                  <a:pt x="794753" y="0"/>
                </a:lnTo>
                <a:lnTo>
                  <a:pt x="993441" y="198688"/>
                </a:lnTo>
                <a:lnTo>
                  <a:pt x="794753" y="397376"/>
                </a:lnTo>
                <a:lnTo>
                  <a:pt x="0" y="397376"/>
                </a:lnTo>
                <a:lnTo>
                  <a:pt x="198688" y="198688"/>
                </a:lnTo>
                <a:lnTo>
                  <a:pt x="0" y="0"/>
                </a:lnTo>
                <a:close/>
              </a:path>
            </a:pathLst>
          </a:custGeom>
        </p:spPr>
        <p:style>
          <a:lnRef idx="2">
            <a:schemeClr val="lt1">
              <a:hueOff val="0"/>
              <a:satOff val="0"/>
              <a:lumOff val="0"/>
              <a:alphaOff val="0"/>
            </a:schemeClr>
          </a:lnRef>
          <a:fillRef idx="1">
            <a:schemeClr val="accent5">
              <a:hueOff val="-7080036"/>
              <a:satOff val="3778"/>
              <a:lumOff val="-16471"/>
              <a:alphaOff val="0"/>
            </a:schemeClr>
          </a:fillRef>
          <a:effectRef idx="0">
            <a:schemeClr val="accent5">
              <a:hueOff val="-7080036"/>
              <a:satOff val="3778"/>
              <a:lumOff val="-16471"/>
              <a:alphaOff val="0"/>
            </a:schemeClr>
          </a:effectRef>
          <a:fontRef idx="minor">
            <a:schemeClr val="lt1"/>
          </a:fontRef>
        </p:style>
        <p:txBody>
          <a:bodyPr spcFirstLastPara="0" vert="horz" wrap="square" lIns="290700" tIns="30671" rIns="229359" bIns="30671" numCol="1" spcCol="1270" anchor="ctr" anchorCtr="0">
            <a:noAutofit/>
          </a:bodyPr>
          <a:lstStyle/>
          <a:p>
            <a:pPr lvl="0" algn="ctr" defTabSz="1022350">
              <a:lnSpc>
                <a:spcPct val="90000"/>
              </a:lnSpc>
              <a:spcBef>
                <a:spcPct val="0"/>
              </a:spcBef>
              <a:spcAft>
                <a:spcPct val="35000"/>
              </a:spcAft>
            </a:pPr>
            <a:endParaRPr lang="zh-CN" altLang="en-US" sz="2300" b="1" kern="1200"/>
          </a:p>
        </p:txBody>
      </p:sp>
      <p:sp>
        <p:nvSpPr>
          <p:cNvPr id="20" name="任意多边形 19"/>
          <p:cNvSpPr/>
          <p:nvPr/>
        </p:nvSpPr>
        <p:spPr>
          <a:xfrm>
            <a:off x="7334370" y="4080038"/>
            <a:ext cx="986409" cy="397376"/>
          </a:xfrm>
          <a:custGeom>
            <a:avLst/>
            <a:gdLst>
              <a:gd name="connsiteX0" fmla="*/ 0 w 993441"/>
              <a:gd name="connsiteY0" fmla="*/ 0 h 397376"/>
              <a:gd name="connsiteX1" fmla="*/ 794753 w 993441"/>
              <a:gd name="connsiteY1" fmla="*/ 0 h 397376"/>
              <a:gd name="connsiteX2" fmla="*/ 993441 w 993441"/>
              <a:gd name="connsiteY2" fmla="*/ 198688 h 397376"/>
              <a:gd name="connsiteX3" fmla="*/ 794753 w 993441"/>
              <a:gd name="connsiteY3" fmla="*/ 397376 h 397376"/>
              <a:gd name="connsiteX4" fmla="*/ 0 w 993441"/>
              <a:gd name="connsiteY4" fmla="*/ 397376 h 397376"/>
              <a:gd name="connsiteX5" fmla="*/ 198688 w 993441"/>
              <a:gd name="connsiteY5" fmla="*/ 198688 h 397376"/>
              <a:gd name="connsiteX6" fmla="*/ 0 w 993441"/>
              <a:gd name="connsiteY6" fmla="*/ 0 h 397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3441" h="397376">
                <a:moveTo>
                  <a:pt x="0" y="0"/>
                </a:moveTo>
                <a:lnTo>
                  <a:pt x="794753" y="0"/>
                </a:lnTo>
                <a:lnTo>
                  <a:pt x="993441" y="198688"/>
                </a:lnTo>
                <a:lnTo>
                  <a:pt x="794753" y="397376"/>
                </a:lnTo>
                <a:lnTo>
                  <a:pt x="0" y="397376"/>
                </a:lnTo>
                <a:lnTo>
                  <a:pt x="198688" y="198688"/>
                </a:lnTo>
                <a:lnTo>
                  <a:pt x="0" y="0"/>
                </a:lnTo>
                <a:close/>
              </a:path>
            </a:pathLst>
          </a:custGeom>
        </p:spPr>
        <p:style>
          <a:lnRef idx="2">
            <a:schemeClr val="lt1">
              <a:hueOff val="0"/>
              <a:satOff val="0"/>
              <a:lumOff val="0"/>
              <a:alphaOff val="0"/>
            </a:schemeClr>
          </a:lnRef>
          <a:fillRef idx="1">
            <a:schemeClr val="accent5">
              <a:hueOff val="-8260041"/>
              <a:satOff val="4407"/>
              <a:lumOff val="-19216"/>
              <a:alphaOff val="0"/>
            </a:schemeClr>
          </a:fillRef>
          <a:effectRef idx="0">
            <a:schemeClr val="accent5">
              <a:hueOff val="-8260041"/>
              <a:satOff val="4407"/>
              <a:lumOff val="-19216"/>
              <a:alphaOff val="0"/>
            </a:schemeClr>
          </a:effectRef>
          <a:fontRef idx="minor">
            <a:schemeClr val="lt1"/>
          </a:fontRef>
        </p:style>
        <p:txBody>
          <a:bodyPr spcFirstLastPara="0" vert="horz" wrap="square" lIns="290700" tIns="30671" rIns="229359" bIns="30671" numCol="1" spcCol="1270" anchor="ctr" anchorCtr="0">
            <a:noAutofit/>
          </a:bodyPr>
          <a:lstStyle/>
          <a:p>
            <a:pPr lvl="0" algn="ctr" defTabSz="1022350">
              <a:lnSpc>
                <a:spcPct val="90000"/>
              </a:lnSpc>
              <a:spcBef>
                <a:spcPct val="0"/>
              </a:spcBef>
              <a:spcAft>
                <a:spcPct val="35000"/>
              </a:spcAft>
            </a:pPr>
            <a:endParaRPr lang="zh-CN" altLang="en-US" sz="2300" b="1" kern="1200"/>
          </a:p>
        </p:txBody>
      </p:sp>
      <p:sp>
        <p:nvSpPr>
          <p:cNvPr id="21" name="任意多边形 20"/>
          <p:cNvSpPr/>
          <p:nvPr/>
        </p:nvSpPr>
        <p:spPr>
          <a:xfrm>
            <a:off x="8222138" y="4080038"/>
            <a:ext cx="986409" cy="397376"/>
          </a:xfrm>
          <a:custGeom>
            <a:avLst/>
            <a:gdLst>
              <a:gd name="connsiteX0" fmla="*/ 0 w 993441"/>
              <a:gd name="connsiteY0" fmla="*/ 0 h 397376"/>
              <a:gd name="connsiteX1" fmla="*/ 794753 w 993441"/>
              <a:gd name="connsiteY1" fmla="*/ 0 h 397376"/>
              <a:gd name="connsiteX2" fmla="*/ 993441 w 993441"/>
              <a:gd name="connsiteY2" fmla="*/ 198688 h 397376"/>
              <a:gd name="connsiteX3" fmla="*/ 794753 w 993441"/>
              <a:gd name="connsiteY3" fmla="*/ 397376 h 397376"/>
              <a:gd name="connsiteX4" fmla="*/ 0 w 993441"/>
              <a:gd name="connsiteY4" fmla="*/ 397376 h 397376"/>
              <a:gd name="connsiteX5" fmla="*/ 198688 w 993441"/>
              <a:gd name="connsiteY5" fmla="*/ 198688 h 397376"/>
              <a:gd name="connsiteX6" fmla="*/ 0 w 993441"/>
              <a:gd name="connsiteY6" fmla="*/ 0 h 397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3441" h="397376">
                <a:moveTo>
                  <a:pt x="0" y="0"/>
                </a:moveTo>
                <a:lnTo>
                  <a:pt x="794753" y="0"/>
                </a:lnTo>
                <a:lnTo>
                  <a:pt x="993441" y="198688"/>
                </a:lnTo>
                <a:lnTo>
                  <a:pt x="794753" y="397376"/>
                </a:lnTo>
                <a:lnTo>
                  <a:pt x="0" y="397376"/>
                </a:lnTo>
                <a:lnTo>
                  <a:pt x="198688" y="198688"/>
                </a:lnTo>
                <a:lnTo>
                  <a:pt x="0" y="0"/>
                </a:lnTo>
                <a:close/>
              </a:path>
            </a:pathLst>
          </a:custGeom>
        </p:spPr>
        <p:style>
          <a:lnRef idx="2">
            <a:schemeClr val="lt1">
              <a:hueOff val="0"/>
              <a:satOff val="0"/>
              <a:lumOff val="0"/>
              <a:alphaOff val="0"/>
            </a:schemeClr>
          </a:lnRef>
          <a:fillRef idx="1">
            <a:schemeClr val="accent5">
              <a:hueOff val="-9440047"/>
              <a:satOff val="5037"/>
              <a:lumOff val="-21961"/>
              <a:alphaOff val="0"/>
            </a:schemeClr>
          </a:fillRef>
          <a:effectRef idx="0">
            <a:schemeClr val="accent5">
              <a:hueOff val="-9440047"/>
              <a:satOff val="5037"/>
              <a:lumOff val="-21961"/>
              <a:alphaOff val="0"/>
            </a:schemeClr>
          </a:effectRef>
          <a:fontRef idx="minor">
            <a:schemeClr val="lt1"/>
          </a:fontRef>
        </p:style>
        <p:txBody>
          <a:bodyPr spcFirstLastPara="0" vert="horz" wrap="square" lIns="290700" tIns="30671" rIns="229359" bIns="30671" numCol="1" spcCol="1270" anchor="ctr" anchorCtr="0">
            <a:noAutofit/>
          </a:bodyPr>
          <a:lstStyle/>
          <a:p>
            <a:pPr lvl="0" algn="ctr" defTabSz="1022350">
              <a:lnSpc>
                <a:spcPct val="90000"/>
              </a:lnSpc>
              <a:spcBef>
                <a:spcPct val="0"/>
              </a:spcBef>
              <a:spcAft>
                <a:spcPct val="35000"/>
              </a:spcAft>
            </a:pPr>
            <a:endParaRPr lang="zh-CN" altLang="en-US" sz="2300" b="1" kern="1200"/>
          </a:p>
        </p:txBody>
      </p:sp>
      <p:sp>
        <p:nvSpPr>
          <p:cNvPr id="22" name="任意多边形 21"/>
          <p:cNvSpPr/>
          <p:nvPr/>
        </p:nvSpPr>
        <p:spPr>
          <a:xfrm>
            <a:off x="9109908" y="4080038"/>
            <a:ext cx="986409" cy="397376"/>
          </a:xfrm>
          <a:custGeom>
            <a:avLst/>
            <a:gdLst>
              <a:gd name="connsiteX0" fmla="*/ 0 w 993441"/>
              <a:gd name="connsiteY0" fmla="*/ 0 h 397376"/>
              <a:gd name="connsiteX1" fmla="*/ 794753 w 993441"/>
              <a:gd name="connsiteY1" fmla="*/ 0 h 397376"/>
              <a:gd name="connsiteX2" fmla="*/ 993441 w 993441"/>
              <a:gd name="connsiteY2" fmla="*/ 198688 h 397376"/>
              <a:gd name="connsiteX3" fmla="*/ 794753 w 993441"/>
              <a:gd name="connsiteY3" fmla="*/ 397376 h 397376"/>
              <a:gd name="connsiteX4" fmla="*/ 0 w 993441"/>
              <a:gd name="connsiteY4" fmla="*/ 397376 h 397376"/>
              <a:gd name="connsiteX5" fmla="*/ 198688 w 993441"/>
              <a:gd name="connsiteY5" fmla="*/ 198688 h 397376"/>
              <a:gd name="connsiteX6" fmla="*/ 0 w 993441"/>
              <a:gd name="connsiteY6" fmla="*/ 0 h 397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3441" h="397376">
                <a:moveTo>
                  <a:pt x="0" y="0"/>
                </a:moveTo>
                <a:lnTo>
                  <a:pt x="794753" y="0"/>
                </a:lnTo>
                <a:lnTo>
                  <a:pt x="993441" y="198688"/>
                </a:lnTo>
                <a:lnTo>
                  <a:pt x="794753" y="397376"/>
                </a:lnTo>
                <a:lnTo>
                  <a:pt x="0" y="397376"/>
                </a:lnTo>
                <a:lnTo>
                  <a:pt x="198688" y="198688"/>
                </a:lnTo>
                <a:lnTo>
                  <a:pt x="0" y="0"/>
                </a:lnTo>
                <a:close/>
              </a:path>
            </a:pathLst>
          </a:custGeom>
        </p:spPr>
        <p:style>
          <a:lnRef idx="2">
            <a:schemeClr val="lt1">
              <a:hueOff val="0"/>
              <a:satOff val="0"/>
              <a:lumOff val="0"/>
              <a:alphaOff val="0"/>
            </a:schemeClr>
          </a:lnRef>
          <a:fillRef idx="1">
            <a:schemeClr val="accent5">
              <a:hueOff val="-10620053"/>
              <a:satOff val="5667"/>
              <a:lumOff val="-24706"/>
              <a:alphaOff val="0"/>
            </a:schemeClr>
          </a:fillRef>
          <a:effectRef idx="0">
            <a:schemeClr val="accent5">
              <a:hueOff val="-10620053"/>
              <a:satOff val="5667"/>
              <a:lumOff val="-24706"/>
              <a:alphaOff val="0"/>
            </a:schemeClr>
          </a:effectRef>
          <a:fontRef idx="minor">
            <a:schemeClr val="lt1"/>
          </a:fontRef>
        </p:style>
        <p:txBody>
          <a:bodyPr spcFirstLastPara="0" vert="horz" wrap="square" lIns="290700" tIns="30671" rIns="229359" bIns="30671" numCol="1" spcCol="1270" anchor="ctr" anchorCtr="0">
            <a:noAutofit/>
          </a:bodyPr>
          <a:lstStyle/>
          <a:p>
            <a:pPr lvl="0" algn="ctr" defTabSz="1022350">
              <a:lnSpc>
                <a:spcPct val="90000"/>
              </a:lnSpc>
              <a:spcBef>
                <a:spcPct val="0"/>
              </a:spcBef>
              <a:spcAft>
                <a:spcPct val="35000"/>
              </a:spcAft>
            </a:pPr>
            <a:endParaRPr lang="zh-CN" altLang="en-US" sz="2300" b="1" kern="1200"/>
          </a:p>
        </p:txBody>
      </p:sp>
      <p:sp>
        <p:nvSpPr>
          <p:cNvPr id="23" name="任意多边形 22"/>
          <p:cNvSpPr/>
          <p:nvPr/>
        </p:nvSpPr>
        <p:spPr>
          <a:xfrm>
            <a:off x="9997677" y="4080038"/>
            <a:ext cx="986409" cy="397376"/>
          </a:xfrm>
          <a:custGeom>
            <a:avLst/>
            <a:gdLst>
              <a:gd name="connsiteX0" fmla="*/ 0 w 993441"/>
              <a:gd name="connsiteY0" fmla="*/ 0 h 397376"/>
              <a:gd name="connsiteX1" fmla="*/ 794753 w 993441"/>
              <a:gd name="connsiteY1" fmla="*/ 0 h 397376"/>
              <a:gd name="connsiteX2" fmla="*/ 993441 w 993441"/>
              <a:gd name="connsiteY2" fmla="*/ 198688 h 397376"/>
              <a:gd name="connsiteX3" fmla="*/ 794753 w 993441"/>
              <a:gd name="connsiteY3" fmla="*/ 397376 h 397376"/>
              <a:gd name="connsiteX4" fmla="*/ 0 w 993441"/>
              <a:gd name="connsiteY4" fmla="*/ 397376 h 397376"/>
              <a:gd name="connsiteX5" fmla="*/ 198688 w 993441"/>
              <a:gd name="connsiteY5" fmla="*/ 198688 h 397376"/>
              <a:gd name="connsiteX6" fmla="*/ 0 w 993441"/>
              <a:gd name="connsiteY6" fmla="*/ 0 h 397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3441" h="397376">
                <a:moveTo>
                  <a:pt x="0" y="0"/>
                </a:moveTo>
                <a:lnTo>
                  <a:pt x="794753" y="0"/>
                </a:lnTo>
                <a:lnTo>
                  <a:pt x="993441" y="198688"/>
                </a:lnTo>
                <a:lnTo>
                  <a:pt x="794753" y="397376"/>
                </a:lnTo>
                <a:lnTo>
                  <a:pt x="0" y="397376"/>
                </a:lnTo>
                <a:lnTo>
                  <a:pt x="198688" y="198688"/>
                </a:lnTo>
                <a:lnTo>
                  <a:pt x="0" y="0"/>
                </a:lnTo>
                <a:close/>
              </a:path>
            </a:pathLst>
          </a:custGeom>
        </p:spPr>
        <p:style>
          <a:lnRef idx="2">
            <a:schemeClr val="lt1">
              <a:hueOff val="0"/>
              <a:satOff val="0"/>
              <a:lumOff val="0"/>
              <a:alphaOff val="0"/>
            </a:schemeClr>
          </a:lnRef>
          <a:fillRef idx="1">
            <a:schemeClr val="accent5">
              <a:hueOff val="-11800059"/>
              <a:satOff val="6296"/>
              <a:lumOff val="-27451"/>
              <a:alphaOff val="0"/>
            </a:schemeClr>
          </a:fillRef>
          <a:effectRef idx="0">
            <a:schemeClr val="accent5">
              <a:hueOff val="-11800059"/>
              <a:satOff val="6296"/>
              <a:lumOff val="-27451"/>
              <a:alphaOff val="0"/>
            </a:schemeClr>
          </a:effectRef>
          <a:fontRef idx="minor">
            <a:schemeClr val="lt1"/>
          </a:fontRef>
        </p:style>
        <p:txBody>
          <a:bodyPr spcFirstLastPara="0" vert="horz" wrap="square" lIns="290700" tIns="30671" rIns="229359" bIns="30671" numCol="1" spcCol="1270" anchor="ctr" anchorCtr="0">
            <a:noAutofit/>
          </a:bodyPr>
          <a:lstStyle/>
          <a:p>
            <a:pPr lvl="0" algn="ctr" defTabSz="1022350">
              <a:lnSpc>
                <a:spcPct val="90000"/>
              </a:lnSpc>
              <a:spcBef>
                <a:spcPct val="0"/>
              </a:spcBef>
              <a:spcAft>
                <a:spcPct val="35000"/>
              </a:spcAft>
            </a:pPr>
            <a:endParaRPr lang="zh-CN" altLang="en-US" sz="2300" b="1" kern="1200"/>
          </a:p>
        </p:txBody>
      </p:sp>
      <p:sp>
        <p:nvSpPr>
          <p:cNvPr id="24" name="任意多边形 23"/>
          <p:cNvSpPr/>
          <p:nvPr/>
        </p:nvSpPr>
        <p:spPr>
          <a:xfrm>
            <a:off x="10885447" y="4080038"/>
            <a:ext cx="986409" cy="397376"/>
          </a:xfrm>
          <a:custGeom>
            <a:avLst/>
            <a:gdLst>
              <a:gd name="connsiteX0" fmla="*/ 0 w 993441"/>
              <a:gd name="connsiteY0" fmla="*/ 0 h 397376"/>
              <a:gd name="connsiteX1" fmla="*/ 794753 w 993441"/>
              <a:gd name="connsiteY1" fmla="*/ 0 h 397376"/>
              <a:gd name="connsiteX2" fmla="*/ 993441 w 993441"/>
              <a:gd name="connsiteY2" fmla="*/ 198688 h 397376"/>
              <a:gd name="connsiteX3" fmla="*/ 794753 w 993441"/>
              <a:gd name="connsiteY3" fmla="*/ 397376 h 397376"/>
              <a:gd name="connsiteX4" fmla="*/ 0 w 993441"/>
              <a:gd name="connsiteY4" fmla="*/ 397376 h 397376"/>
              <a:gd name="connsiteX5" fmla="*/ 198688 w 993441"/>
              <a:gd name="connsiteY5" fmla="*/ 198688 h 397376"/>
              <a:gd name="connsiteX6" fmla="*/ 0 w 993441"/>
              <a:gd name="connsiteY6" fmla="*/ 0 h 397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3441" h="397376">
                <a:moveTo>
                  <a:pt x="0" y="0"/>
                </a:moveTo>
                <a:lnTo>
                  <a:pt x="794753" y="0"/>
                </a:lnTo>
                <a:lnTo>
                  <a:pt x="993441" y="198688"/>
                </a:lnTo>
                <a:lnTo>
                  <a:pt x="794753" y="397376"/>
                </a:lnTo>
                <a:lnTo>
                  <a:pt x="0" y="397376"/>
                </a:lnTo>
                <a:lnTo>
                  <a:pt x="198688" y="198688"/>
                </a:lnTo>
                <a:lnTo>
                  <a:pt x="0" y="0"/>
                </a:lnTo>
                <a:close/>
              </a:path>
            </a:pathLst>
          </a:custGeom>
        </p:spPr>
        <p:style>
          <a:lnRef idx="2">
            <a:schemeClr val="lt1">
              <a:hueOff val="0"/>
              <a:satOff val="0"/>
              <a:lumOff val="0"/>
              <a:alphaOff val="0"/>
            </a:schemeClr>
          </a:lnRef>
          <a:fillRef idx="1">
            <a:schemeClr val="accent5">
              <a:hueOff val="-12980065"/>
              <a:satOff val="6926"/>
              <a:lumOff val="-30196"/>
              <a:alphaOff val="0"/>
            </a:schemeClr>
          </a:fillRef>
          <a:effectRef idx="0">
            <a:schemeClr val="accent5">
              <a:hueOff val="-12980065"/>
              <a:satOff val="6926"/>
              <a:lumOff val="-30196"/>
              <a:alphaOff val="0"/>
            </a:schemeClr>
          </a:effectRef>
          <a:fontRef idx="minor">
            <a:schemeClr val="lt1"/>
          </a:fontRef>
        </p:style>
        <p:txBody>
          <a:bodyPr spcFirstLastPara="0" vert="horz" wrap="square" lIns="290700" tIns="30671" rIns="229359" bIns="30671" numCol="1" spcCol="1270" anchor="ctr" anchorCtr="0">
            <a:noAutofit/>
          </a:bodyPr>
          <a:lstStyle/>
          <a:p>
            <a:pPr lvl="0" algn="ctr" defTabSz="1022350">
              <a:lnSpc>
                <a:spcPct val="90000"/>
              </a:lnSpc>
              <a:spcBef>
                <a:spcPct val="0"/>
              </a:spcBef>
              <a:spcAft>
                <a:spcPct val="35000"/>
              </a:spcAft>
            </a:pPr>
            <a:endParaRPr lang="zh-CN" altLang="en-US" sz="2300" b="1" kern="1200"/>
          </a:p>
        </p:txBody>
      </p:sp>
      <p:sp>
        <p:nvSpPr>
          <p:cNvPr id="25" name="TextBox 24"/>
          <p:cNvSpPr txBox="1"/>
          <p:nvPr/>
        </p:nvSpPr>
        <p:spPr>
          <a:xfrm>
            <a:off x="1332780" y="4152921"/>
            <a:ext cx="673399" cy="261610"/>
          </a:xfrm>
          <a:prstGeom prst="rect">
            <a:avLst/>
          </a:prstGeom>
          <a:noFill/>
        </p:spPr>
        <p:txBody>
          <a:bodyPr wrap="square" rtlCol="0">
            <a:spAutoFit/>
          </a:bodyPr>
          <a:lstStyle/>
          <a:p>
            <a:r>
              <a:rPr lang="en-US" altLang="zh-CN" sz="1100" b="1" dirty="0" smtClean="0">
                <a:latin typeface="微软雅黑" pitchFamily="34" charset="-122"/>
                <a:ea typeface="微软雅黑" pitchFamily="34" charset="-122"/>
              </a:rPr>
              <a:t>2013</a:t>
            </a:r>
            <a:r>
              <a:rPr lang="zh-CN" altLang="en-US" sz="1100" b="1" dirty="0" smtClean="0">
                <a:latin typeface="微软雅黑" pitchFamily="34" charset="-122"/>
                <a:ea typeface="微软雅黑" pitchFamily="34" charset="-122"/>
              </a:rPr>
              <a:t>年</a:t>
            </a:r>
            <a:endParaRPr lang="zh-CN" altLang="en-US" sz="1100" b="1" dirty="0">
              <a:latin typeface="微软雅黑" pitchFamily="34" charset="-122"/>
              <a:ea typeface="微软雅黑" pitchFamily="34" charset="-122"/>
            </a:endParaRPr>
          </a:p>
        </p:txBody>
      </p:sp>
      <p:sp>
        <p:nvSpPr>
          <p:cNvPr id="26" name="TextBox 25"/>
          <p:cNvSpPr txBox="1"/>
          <p:nvPr/>
        </p:nvSpPr>
        <p:spPr>
          <a:xfrm>
            <a:off x="2164259" y="4135859"/>
            <a:ext cx="673399" cy="261610"/>
          </a:xfrm>
          <a:prstGeom prst="rect">
            <a:avLst/>
          </a:prstGeom>
          <a:noFill/>
        </p:spPr>
        <p:txBody>
          <a:bodyPr wrap="square" rtlCol="0">
            <a:spAutoFit/>
          </a:bodyPr>
          <a:lstStyle/>
          <a:p>
            <a:r>
              <a:rPr lang="en-US" altLang="zh-CN" sz="1100" b="1" dirty="0" smtClean="0">
                <a:latin typeface="微软雅黑" pitchFamily="34" charset="-122"/>
                <a:ea typeface="微软雅黑" pitchFamily="34" charset="-122"/>
              </a:rPr>
              <a:t>2014</a:t>
            </a:r>
            <a:r>
              <a:rPr lang="zh-CN" altLang="en-US" sz="1100" b="1" dirty="0" smtClean="0">
                <a:latin typeface="微软雅黑" pitchFamily="34" charset="-122"/>
                <a:ea typeface="微软雅黑" pitchFamily="34" charset="-122"/>
              </a:rPr>
              <a:t>年</a:t>
            </a:r>
            <a:endParaRPr lang="zh-CN" altLang="en-US" sz="1100" b="1" dirty="0">
              <a:latin typeface="微软雅黑" pitchFamily="34" charset="-122"/>
              <a:ea typeface="微软雅黑" pitchFamily="34" charset="-122"/>
            </a:endParaRPr>
          </a:p>
        </p:txBody>
      </p:sp>
      <p:sp>
        <p:nvSpPr>
          <p:cNvPr id="27" name="TextBox 26"/>
          <p:cNvSpPr txBox="1"/>
          <p:nvPr/>
        </p:nvSpPr>
        <p:spPr>
          <a:xfrm>
            <a:off x="3997663" y="4135859"/>
            <a:ext cx="673399" cy="261610"/>
          </a:xfrm>
          <a:prstGeom prst="rect">
            <a:avLst/>
          </a:prstGeom>
          <a:noFill/>
        </p:spPr>
        <p:txBody>
          <a:bodyPr wrap="square" rtlCol="0">
            <a:spAutoFit/>
          </a:bodyPr>
          <a:lstStyle/>
          <a:p>
            <a:r>
              <a:rPr lang="en-US" altLang="zh-CN" sz="1100" b="1" dirty="0" smtClean="0">
                <a:latin typeface="微软雅黑" pitchFamily="34" charset="-122"/>
                <a:ea typeface="微软雅黑" pitchFamily="34" charset="-122"/>
              </a:rPr>
              <a:t>2016</a:t>
            </a:r>
            <a:r>
              <a:rPr lang="zh-CN" altLang="en-US" sz="1100" b="1" dirty="0" smtClean="0">
                <a:latin typeface="微软雅黑" pitchFamily="34" charset="-122"/>
                <a:ea typeface="微软雅黑" pitchFamily="34" charset="-122"/>
              </a:rPr>
              <a:t>年</a:t>
            </a:r>
            <a:endParaRPr lang="zh-CN" altLang="en-US" sz="1100" b="1" dirty="0">
              <a:latin typeface="微软雅黑" pitchFamily="34" charset="-122"/>
              <a:ea typeface="微软雅黑" pitchFamily="34" charset="-122"/>
            </a:endParaRPr>
          </a:p>
        </p:txBody>
      </p:sp>
      <p:sp>
        <p:nvSpPr>
          <p:cNvPr id="28" name="TextBox 27"/>
          <p:cNvSpPr txBox="1"/>
          <p:nvPr/>
        </p:nvSpPr>
        <p:spPr>
          <a:xfrm>
            <a:off x="3065428" y="4135859"/>
            <a:ext cx="673399" cy="261610"/>
          </a:xfrm>
          <a:prstGeom prst="rect">
            <a:avLst/>
          </a:prstGeom>
          <a:noFill/>
        </p:spPr>
        <p:txBody>
          <a:bodyPr wrap="square" rtlCol="0">
            <a:spAutoFit/>
          </a:bodyPr>
          <a:lstStyle/>
          <a:p>
            <a:r>
              <a:rPr lang="en-US" altLang="zh-CN" sz="1100" b="1" dirty="0" smtClean="0">
                <a:latin typeface="微软雅黑" pitchFamily="34" charset="-122"/>
                <a:ea typeface="微软雅黑" pitchFamily="34" charset="-122"/>
              </a:rPr>
              <a:t>2015</a:t>
            </a:r>
            <a:r>
              <a:rPr lang="zh-CN" altLang="en-US" sz="1100" b="1" dirty="0" smtClean="0">
                <a:latin typeface="微软雅黑" pitchFamily="34" charset="-122"/>
                <a:ea typeface="微软雅黑" pitchFamily="34" charset="-122"/>
              </a:rPr>
              <a:t>年</a:t>
            </a:r>
            <a:endParaRPr lang="zh-CN" altLang="en-US" sz="1100" b="1" dirty="0">
              <a:latin typeface="微软雅黑" pitchFamily="34" charset="-122"/>
              <a:ea typeface="微软雅黑" pitchFamily="34" charset="-122"/>
            </a:endParaRPr>
          </a:p>
        </p:txBody>
      </p:sp>
      <p:sp>
        <p:nvSpPr>
          <p:cNvPr id="29" name="TextBox 28"/>
          <p:cNvSpPr txBox="1"/>
          <p:nvPr/>
        </p:nvSpPr>
        <p:spPr>
          <a:xfrm>
            <a:off x="4885432" y="4140132"/>
            <a:ext cx="673399" cy="261610"/>
          </a:xfrm>
          <a:prstGeom prst="rect">
            <a:avLst/>
          </a:prstGeom>
          <a:noFill/>
        </p:spPr>
        <p:txBody>
          <a:bodyPr wrap="square" rtlCol="0">
            <a:spAutoFit/>
          </a:bodyPr>
          <a:lstStyle/>
          <a:p>
            <a:r>
              <a:rPr lang="en-US" altLang="zh-CN" sz="1100" b="1" dirty="0" smtClean="0">
                <a:latin typeface="微软雅黑" pitchFamily="34" charset="-122"/>
                <a:ea typeface="微软雅黑" pitchFamily="34" charset="-122"/>
              </a:rPr>
              <a:t>2017</a:t>
            </a:r>
            <a:r>
              <a:rPr lang="zh-CN" altLang="en-US" sz="1100" b="1" dirty="0" smtClean="0">
                <a:latin typeface="微软雅黑" pitchFamily="34" charset="-122"/>
                <a:ea typeface="微软雅黑" pitchFamily="34" charset="-122"/>
              </a:rPr>
              <a:t>年</a:t>
            </a:r>
            <a:endParaRPr lang="zh-CN" altLang="en-US" sz="1100" b="1" dirty="0">
              <a:latin typeface="微软雅黑" pitchFamily="34" charset="-122"/>
              <a:ea typeface="微软雅黑" pitchFamily="34" charset="-122"/>
            </a:endParaRPr>
          </a:p>
        </p:txBody>
      </p:sp>
      <p:sp>
        <p:nvSpPr>
          <p:cNvPr id="30" name="TextBox 29"/>
          <p:cNvSpPr txBox="1"/>
          <p:nvPr/>
        </p:nvSpPr>
        <p:spPr>
          <a:xfrm>
            <a:off x="5773202" y="4147283"/>
            <a:ext cx="673399" cy="261610"/>
          </a:xfrm>
          <a:prstGeom prst="rect">
            <a:avLst/>
          </a:prstGeom>
          <a:noFill/>
        </p:spPr>
        <p:txBody>
          <a:bodyPr wrap="square" rtlCol="0">
            <a:spAutoFit/>
          </a:bodyPr>
          <a:lstStyle/>
          <a:p>
            <a:r>
              <a:rPr lang="en-US" altLang="zh-CN" sz="1100" b="1" dirty="0" smtClean="0">
                <a:latin typeface="微软雅黑" pitchFamily="34" charset="-122"/>
                <a:ea typeface="微软雅黑" pitchFamily="34" charset="-122"/>
              </a:rPr>
              <a:t>2018</a:t>
            </a:r>
            <a:r>
              <a:rPr lang="zh-CN" altLang="en-US" sz="1100" b="1" dirty="0" smtClean="0">
                <a:latin typeface="微软雅黑" pitchFamily="34" charset="-122"/>
                <a:ea typeface="微软雅黑" pitchFamily="34" charset="-122"/>
              </a:rPr>
              <a:t>年</a:t>
            </a:r>
            <a:endParaRPr lang="zh-CN" altLang="en-US" sz="1100" b="1" dirty="0">
              <a:latin typeface="微软雅黑" pitchFamily="34" charset="-122"/>
              <a:ea typeface="微软雅黑" pitchFamily="34" charset="-122"/>
            </a:endParaRPr>
          </a:p>
        </p:txBody>
      </p:sp>
      <p:sp>
        <p:nvSpPr>
          <p:cNvPr id="31" name="TextBox 30"/>
          <p:cNvSpPr txBox="1"/>
          <p:nvPr/>
        </p:nvSpPr>
        <p:spPr>
          <a:xfrm>
            <a:off x="6660971" y="4152921"/>
            <a:ext cx="673399" cy="261610"/>
          </a:xfrm>
          <a:prstGeom prst="rect">
            <a:avLst/>
          </a:prstGeom>
          <a:noFill/>
        </p:spPr>
        <p:txBody>
          <a:bodyPr wrap="square" rtlCol="0">
            <a:spAutoFit/>
          </a:bodyPr>
          <a:lstStyle/>
          <a:p>
            <a:r>
              <a:rPr lang="en-US" altLang="zh-CN" sz="1100" b="1" dirty="0" smtClean="0">
                <a:latin typeface="微软雅黑" pitchFamily="34" charset="-122"/>
                <a:ea typeface="微软雅黑" pitchFamily="34" charset="-122"/>
              </a:rPr>
              <a:t>2019</a:t>
            </a:r>
            <a:r>
              <a:rPr lang="zh-CN" altLang="en-US" sz="1100" b="1" dirty="0" smtClean="0">
                <a:latin typeface="微软雅黑" pitchFamily="34" charset="-122"/>
                <a:ea typeface="微软雅黑" pitchFamily="34" charset="-122"/>
              </a:rPr>
              <a:t>年</a:t>
            </a:r>
            <a:endParaRPr lang="zh-CN" altLang="en-US" sz="1100" b="1" dirty="0">
              <a:latin typeface="微软雅黑" pitchFamily="34" charset="-122"/>
              <a:ea typeface="微软雅黑" pitchFamily="34" charset="-122"/>
            </a:endParaRPr>
          </a:p>
        </p:txBody>
      </p:sp>
      <p:sp>
        <p:nvSpPr>
          <p:cNvPr id="32" name="TextBox 31"/>
          <p:cNvSpPr txBox="1"/>
          <p:nvPr/>
        </p:nvSpPr>
        <p:spPr>
          <a:xfrm>
            <a:off x="7559682" y="4135859"/>
            <a:ext cx="673399" cy="261610"/>
          </a:xfrm>
          <a:prstGeom prst="rect">
            <a:avLst/>
          </a:prstGeom>
          <a:noFill/>
        </p:spPr>
        <p:txBody>
          <a:bodyPr wrap="square" rtlCol="0">
            <a:spAutoFit/>
          </a:bodyPr>
          <a:lstStyle/>
          <a:p>
            <a:r>
              <a:rPr lang="en-US" altLang="zh-CN" sz="1100" b="1" dirty="0" smtClean="0">
                <a:latin typeface="微软雅黑" pitchFamily="34" charset="-122"/>
                <a:ea typeface="微软雅黑" pitchFamily="34" charset="-122"/>
              </a:rPr>
              <a:t>2020</a:t>
            </a:r>
            <a:r>
              <a:rPr lang="zh-CN" altLang="en-US" sz="1100" b="1" dirty="0" smtClean="0">
                <a:latin typeface="微软雅黑" pitchFamily="34" charset="-122"/>
                <a:ea typeface="微软雅黑" pitchFamily="34" charset="-122"/>
              </a:rPr>
              <a:t>年</a:t>
            </a:r>
            <a:endParaRPr lang="zh-CN" altLang="en-US" sz="1100" b="1" dirty="0">
              <a:latin typeface="微软雅黑" pitchFamily="34" charset="-122"/>
              <a:ea typeface="微软雅黑" pitchFamily="34" charset="-122"/>
            </a:endParaRPr>
          </a:p>
        </p:txBody>
      </p:sp>
      <p:sp>
        <p:nvSpPr>
          <p:cNvPr id="33" name="TextBox 32"/>
          <p:cNvSpPr txBox="1"/>
          <p:nvPr/>
        </p:nvSpPr>
        <p:spPr>
          <a:xfrm>
            <a:off x="8437668" y="4152921"/>
            <a:ext cx="673399" cy="261610"/>
          </a:xfrm>
          <a:prstGeom prst="rect">
            <a:avLst/>
          </a:prstGeom>
          <a:noFill/>
        </p:spPr>
        <p:txBody>
          <a:bodyPr wrap="square" rtlCol="0">
            <a:spAutoFit/>
          </a:bodyPr>
          <a:lstStyle/>
          <a:p>
            <a:r>
              <a:rPr lang="en-US" altLang="zh-CN" sz="1100" b="1" dirty="0" smtClean="0">
                <a:latin typeface="微软雅黑" pitchFamily="34" charset="-122"/>
                <a:ea typeface="微软雅黑" pitchFamily="34" charset="-122"/>
              </a:rPr>
              <a:t>2021</a:t>
            </a:r>
            <a:r>
              <a:rPr lang="zh-CN" altLang="en-US" sz="1100" b="1" dirty="0" smtClean="0">
                <a:latin typeface="微软雅黑" pitchFamily="34" charset="-122"/>
                <a:ea typeface="微软雅黑" pitchFamily="34" charset="-122"/>
              </a:rPr>
              <a:t>年</a:t>
            </a:r>
            <a:endParaRPr lang="zh-CN" altLang="en-US" sz="1100" b="1" dirty="0">
              <a:latin typeface="微软雅黑" pitchFamily="34" charset="-122"/>
              <a:ea typeface="微软雅黑" pitchFamily="34" charset="-122"/>
            </a:endParaRPr>
          </a:p>
        </p:txBody>
      </p:sp>
      <p:sp>
        <p:nvSpPr>
          <p:cNvPr id="34" name="TextBox 33"/>
          <p:cNvSpPr txBox="1"/>
          <p:nvPr/>
        </p:nvSpPr>
        <p:spPr>
          <a:xfrm>
            <a:off x="9319768" y="4135859"/>
            <a:ext cx="673399" cy="261610"/>
          </a:xfrm>
          <a:prstGeom prst="rect">
            <a:avLst/>
          </a:prstGeom>
          <a:noFill/>
        </p:spPr>
        <p:txBody>
          <a:bodyPr wrap="square" rtlCol="0">
            <a:spAutoFit/>
          </a:bodyPr>
          <a:lstStyle/>
          <a:p>
            <a:r>
              <a:rPr lang="en-US" altLang="zh-CN" sz="1100" b="1" dirty="0" smtClean="0">
                <a:latin typeface="微软雅黑" pitchFamily="34" charset="-122"/>
                <a:ea typeface="微软雅黑" pitchFamily="34" charset="-122"/>
              </a:rPr>
              <a:t>2022</a:t>
            </a:r>
            <a:r>
              <a:rPr lang="zh-CN" altLang="en-US" sz="1100" b="1" dirty="0" smtClean="0">
                <a:latin typeface="微软雅黑" pitchFamily="34" charset="-122"/>
                <a:ea typeface="微软雅黑" pitchFamily="34" charset="-122"/>
              </a:rPr>
              <a:t>年</a:t>
            </a:r>
            <a:endParaRPr lang="zh-CN" altLang="en-US" sz="1100" b="1" dirty="0">
              <a:latin typeface="微软雅黑" pitchFamily="34" charset="-122"/>
              <a:ea typeface="微软雅黑" pitchFamily="34" charset="-122"/>
            </a:endParaRPr>
          </a:p>
        </p:txBody>
      </p:sp>
      <p:sp>
        <p:nvSpPr>
          <p:cNvPr id="35" name="TextBox 34"/>
          <p:cNvSpPr txBox="1"/>
          <p:nvPr/>
        </p:nvSpPr>
        <p:spPr>
          <a:xfrm>
            <a:off x="11067449" y="4140132"/>
            <a:ext cx="673399" cy="261610"/>
          </a:xfrm>
          <a:prstGeom prst="rect">
            <a:avLst/>
          </a:prstGeom>
          <a:noFill/>
        </p:spPr>
        <p:txBody>
          <a:bodyPr wrap="square" rtlCol="0">
            <a:spAutoFit/>
          </a:bodyPr>
          <a:lstStyle/>
          <a:p>
            <a:r>
              <a:rPr lang="en-US" altLang="zh-CN" sz="1100" b="1" dirty="0" smtClean="0">
                <a:latin typeface="微软雅黑" pitchFamily="34" charset="-122"/>
                <a:ea typeface="微软雅黑" pitchFamily="34" charset="-122"/>
              </a:rPr>
              <a:t>2024</a:t>
            </a:r>
            <a:r>
              <a:rPr lang="zh-CN" altLang="en-US" sz="1100" b="1" dirty="0" smtClean="0">
                <a:latin typeface="微软雅黑" pitchFamily="34" charset="-122"/>
                <a:ea typeface="微软雅黑" pitchFamily="34" charset="-122"/>
              </a:rPr>
              <a:t>年</a:t>
            </a:r>
            <a:endParaRPr lang="zh-CN" altLang="en-US" sz="1100" b="1" dirty="0">
              <a:latin typeface="微软雅黑" pitchFamily="34" charset="-122"/>
              <a:ea typeface="微软雅黑" pitchFamily="34" charset="-122"/>
            </a:endParaRPr>
          </a:p>
        </p:txBody>
      </p:sp>
      <p:sp>
        <p:nvSpPr>
          <p:cNvPr id="36" name="TextBox 35"/>
          <p:cNvSpPr txBox="1"/>
          <p:nvPr/>
        </p:nvSpPr>
        <p:spPr>
          <a:xfrm>
            <a:off x="10212048" y="4134464"/>
            <a:ext cx="673399" cy="261610"/>
          </a:xfrm>
          <a:prstGeom prst="rect">
            <a:avLst/>
          </a:prstGeom>
          <a:noFill/>
        </p:spPr>
        <p:txBody>
          <a:bodyPr wrap="square" rtlCol="0">
            <a:spAutoFit/>
          </a:bodyPr>
          <a:lstStyle/>
          <a:p>
            <a:r>
              <a:rPr lang="en-US" altLang="zh-CN" sz="1100" b="1" dirty="0" smtClean="0">
                <a:latin typeface="微软雅黑" pitchFamily="34" charset="-122"/>
                <a:ea typeface="微软雅黑" pitchFamily="34" charset="-122"/>
              </a:rPr>
              <a:t>2023</a:t>
            </a:r>
            <a:r>
              <a:rPr lang="zh-CN" altLang="en-US" sz="1100" b="1" dirty="0" smtClean="0">
                <a:latin typeface="微软雅黑" pitchFamily="34" charset="-122"/>
                <a:ea typeface="微软雅黑" pitchFamily="34" charset="-122"/>
              </a:rPr>
              <a:t>年</a:t>
            </a:r>
            <a:endParaRPr lang="zh-CN" altLang="en-US" sz="1100" b="1" dirty="0">
              <a:latin typeface="微软雅黑" pitchFamily="34" charset="-122"/>
              <a:ea typeface="微软雅黑" pitchFamily="34" charset="-122"/>
            </a:endParaRPr>
          </a:p>
        </p:txBody>
      </p:sp>
      <p:sp>
        <p:nvSpPr>
          <p:cNvPr id="37" name="左中括号 36"/>
          <p:cNvSpPr/>
          <p:nvPr/>
        </p:nvSpPr>
        <p:spPr bwMode="auto">
          <a:xfrm rot="5400000" flipH="1">
            <a:off x="3286883" y="2799569"/>
            <a:ext cx="203690" cy="3551077"/>
          </a:xfrm>
          <a:prstGeom prst="leftBracket">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r>
              <a:rPr kumimoji="0" lang="en-US" altLang="zh-CN" sz="1800" b="1" i="0" u="none" strike="noStrike" normalizeH="0" baseline="0" dirty="0" smtClean="0">
                <a:ln w="12700">
                  <a:solidFill>
                    <a:schemeClr val="tx2">
                      <a:satMod val="155000"/>
                    </a:schemeClr>
                  </a:solidFill>
                  <a:prstDash val="solid"/>
                </a:ln>
                <a:noFill/>
                <a:effectLst>
                  <a:outerShdw blurRad="41275" dist="20320" dir="1800000" algn="tl" rotWithShape="0">
                    <a:srgbClr val="000000">
                      <a:alpha val="40000"/>
                    </a:srgbClr>
                  </a:outerShdw>
                </a:effectLst>
                <a:latin typeface="Arial" pitchFamily="34" charset="0"/>
                <a:ea typeface="宋体" pitchFamily="2" charset="-122"/>
              </a:rPr>
              <a:t> </a:t>
            </a:r>
            <a:endParaRPr kumimoji="0" lang="zh-CN" altLang="en-US" sz="1800" b="1" i="0" u="none" strike="noStrike" normalizeH="0" baseline="0" dirty="0" smtClean="0">
              <a:ln w="12700">
                <a:solidFill>
                  <a:schemeClr val="tx2">
                    <a:satMod val="155000"/>
                  </a:schemeClr>
                </a:solidFill>
                <a:prstDash val="solid"/>
              </a:ln>
              <a:noFill/>
              <a:effectLst>
                <a:outerShdw blurRad="41275" dist="20320" dir="1800000" algn="tl" rotWithShape="0">
                  <a:srgbClr val="000000">
                    <a:alpha val="40000"/>
                  </a:srgbClr>
                </a:outerShdw>
              </a:effectLst>
              <a:latin typeface="Arial" pitchFamily="34" charset="0"/>
              <a:ea typeface="宋体" pitchFamily="2" charset="-122"/>
            </a:endParaRPr>
          </a:p>
        </p:txBody>
      </p:sp>
      <p:sp>
        <p:nvSpPr>
          <p:cNvPr id="38" name="左中括号 37"/>
          <p:cNvSpPr/>
          <p:nvPr/>
        </p:nvSpPr>
        <p:spPr bwMode="auto">
          <a:xfrm rot="5400000" flipH="1" flipV="1">
            <a:off x="6415907" y="3309399"/>
            <a:ext cx="103918" cy="2431645"/>
          </a:xfrm>
          <a:prstGeom prst="leftBracket">
            <a:avLst/>
          </a:prstGeom>
          <a:ln>
            <a:solidFill>
              <a:srgbClr val="00B050"/>
            </a:solidFill>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r>
              <a:rPr kumimoji="0" lang="en-US" altLang="zh-CN" sz="1800" b="1" i="0" u="none" strike="noStrike" normalizeH="0" baseline="0" dirty="0" smtClean="0">
                <a:ln w="12700">
                  <a:solidFill>
                    <a:schemeClr val="tx2">
                      <a:satMod val="155000"/>
                    </a:schemeClr>
                  </a:solidFill>
                  <a:prstDash val="solid"/>
                </a:ln>
                <a:noFill/>
                <a:effectLst>
                  <a:outerShdw blurRad="41275" dist="20320" dir="1800000" algn="tl" rotWithShape="0">
                    <a:srgbClr val="000000">
                      <a:alpha val="40000"/>
                    </a:srgbClr>
                  </a:outerShdw>
                </a:effectLst>
                <a:latin typeface="Arial" pitchFamily="34" charset="0"/>
                <a:ea typeface="宋体" pitchFamily="2" charset="-122"/>
              </a:rPr>
              <a:t> </a:t>
            </a:r>
            <a:endParaRPr kumimoji="0" lang="zh-CN" altLang="en-US" sz="1800" b="1" i="0" u="none" strike="noStrike" normalizeH="0" baseline="0" dirty="0" smtClean="0">
              <a:ln w="12700">
                <a:solidFill>
                  <a:schemeClr val="tx2">
                    <a:satMod val="155000"/>
                  </a:schemeClr>
                </a:solidFill>
                <a:prstDash val="solid"/>
              </a:ln>
              <a:noFill/>
              <a:effectLst>
                <a:outerShdw blurRad="41275" dist="20320" dir="1800000" algn="tl" rotWithShape="0">
                  <a:srgbClr val="000000">
                    <a:alpha val="40000"/>
                  </a:srgbClr>
                </a:outerShdw>
              </a:effectLst>
              <a:latin typeface="Arial" pitchFamily="34" charset="0"/>
              <a:ea typeface="宋体" pitchFamily="2" charset="-122"/>
            </a:endParaRPr>
          </a:p>
        </p:txBody>
      </p:sp>
      <p:sp>
        <p:nvSpPr>
          <p:cNvPr id="39" name="左中括号 38"/>
          <p:cNvSpPr/>
          <p:nvPr/>
        </p:nvSpPr>
        <p:spPr bwMode="auto">
          <a:xfrm rot="5400000" flipH="1">
            <a:off x="9503342" y="2801644"/>
            <a:ext cx="199538" cy="3551075"/>
          </a:xfrm>
          <a:prstGeom prst="leftBracket">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r>
              <a:rPr kumimoji="0" lang="en-US" altLang="zh-CN" sz="1800" b="1" i="0" u="none" strike="noStrike" normalizeH="0" baseline="0" dirty="0" smtClean="0">
                <a:ln w="12700">
                  <a:solidFill>
                    <a:schemeClr val="tx2">
                      <a:satMod val="155000"/>
                    </a:schemeClr>
                  </a:solidFill>
                  <a:prstDash val="solid"/>
                </a:ln>
                <a:noFill/>
                <a:effectLst>
                  <a:outerShdw blurRad="41275" dist="20320" dir="1800000" algn="tl" rotWithShape="0">
                    <a:srgbClr val="000000">
                      <a:alpha val="40000"/>
                    </a:srgbClr>
                  </a:outerShdw>
                </a:effectLst>
                <a:latin typeface="Arial" pitchFamily="34" charset="0"/>
                <a:ea typeface="宋体" pitchFamily="2" charset="-122"/>
              </a:rPr>
              <a:t> </a:t>
            </a:r>
            <a:endParaRPr kumimoji="0" lang="zh-CN" altLang="en-US" sz="1800" b="1" i="0" u="none" strike="noStrike" normalizeH="0" baseline="0" dirty="0" smtClean="0">
              <a:ln w="12700">
                <a:solidFill>
                  <a:schemeClr val="tx2">
                    <a:satMod val="155000"/>
                  </a:schemeClr>
                </a:solidFill>
                <a:prstDash val="solid"/>
              </a:ln>
              <a:noFill/>
              <a:effectLst>
                <a:outerShdw blurRad="41275" dist="20320" dir="1800000" algn="tl" rotWithShape="0">
                  <a:srgbClr val="000000">
                    <a:alpha val="40000"/>
                  </a:srgbClr>
                </a:outerShdw>
              </a:effectLst>
              <a:latin typeface="Arial" pitchFamily="34" charset="0"/>
              <a:ea typeface="宋体" pitchFamily="2" charset="-122"/>
            </a:endParaRPr>
          </a:p>
        </p:txBody>
      </p:sp>
      <p:sp>
        <p:nvSpPr>
          <p:cNvPr id="40" name="文本框 2"/>
          <p:cNvSpPr>
            <a:spLocks noChangeArrowheads="1"/>
          </p:cNvSpPr>
          <p:nvPr/>
        </p:nvSpPr>
        <p:spPr bwMode="auto">
          <a:xfrm>
            <a:off x="4685551" y="3413963"/>
            <a:ext cx="10922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b="1" dirty="0" smtClean="0">
                <a:solidFill>
                  <a:schemeClr val="accent2"/>
                </a:solidFill>
                <a:latin typeface="楷体" pitchFamily="49" charset="-122"/>
                <a:ea typeface="楷体" pitchFamily="49" charset="-122"/>
              </a:rPr>
              <a:t>9</a:t>
            </a:r>
            <a:r>
              <a:rPr lang="zh-CN" altLang="en-US" b="1" dirty="0" smtClean="0">
                <a:solidFill>
                  <a:schemeClr val="accent2"/>
                </a:solidFill>
                <a:latin typeface="楷体" pitchFamily="49" charset="-122"/>
                <a:ea typeface="楷体" pitchFamily="49" charset="-122"/>
              </a:rPr>
              <a:t>月</a:t>
            </a:r>
            <a:r>
              <a:rPr lang="en-US" altLang="zh-CN" b="1" dirty="0" smtClean="0">
                <a:solidFill>
                  <a:schemeClr val="accent2"/>
                </a:solidFill>
                <a:latin typeface="楷体" pitchFamily="49" charset="-122"/>
                <a:ea typeface="楷体" pitchFamily="49" charset="-122"/>
              </a:rPr>
              <a:t>1</a:t>
            </a:r>
            <a:r>
              <a:rPr lang="zh-CN" altLang="en-US" b="1" dirty="0" smtClean="0">
                <a:solidFill>
                  <a:schemeClr val="accent2"/>
                </a:solidFill>
                <a:latin typeface="楷体" pitchFamily="49" charset="-122"/>
                <a:ea typeface="楷体" pitchFamily="49" charset="-122"/>
              </a:rPr>
              <a:t>日</a:t>
            </a:r>
            <a:endParaRPr lang="en-US" altLang="zh-CN" b="1" dirty="0" smtClean="0">
              <a:solidFill>
                <a:schemeClr val="accent2"/>
              </a:solidFill>
              <a:latin typeface="楷体" pitchFamily="49" charset="-122"/>
              <a:ea typeface="楷体" pitchFamily="49" charset="-122"/>
            </a:endParaRPr>
          </a:p>
          <a:p>
            <a:pPr algn="ctr"/>
            <a:r>
              <a:rPr lang="zh-CN" altLang="en-US" b="1" dirty="0" smtClean="0">
                <a:solidFill>
                  <a:schemeClr val="accent2"/>
                </a:solidFill>
                <a:latin typeface="楷体" pitchFamily="49" charset="-122"/>
                <a:ea typeface="楷体" pitchFamily="49" charset="-122"/>
              </a:rPr>
              <a:t>宽限期开始</a:t>
            </a:r>
            <a:endParaRPr lang="zh-CN" altLang="en-US" b="1" dirty="0">
              <a:solidFill>
                <a:schemeClr val="accent2"/>
              </a:solidFill>
              <a:latin typeface="楷体" pitchFamily="49" charset="-122"/>
              <a:ea typeface="楷体" pitchFamily="49" charset="-122"/>
            </a:endParaRPr>
          </a:p>
        </p:txBody>
      </p:sp>
      <p:cxnSp>
        <p:nvCxnSpPr>
          <p:cNvPr id="41" name="直接连接符 40"/>
          <p:cNvCxnSpPr/>
          <p:nvPr/>
        </p:nvCxnSpPr>
        <p:spPr bwMode="auto">
          <a:xfrm flipV="1">
            <a:off x="5226116" y="3937183"/>
            <a:ext cx="0" cy="142855"/>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sp>
        <p:nvSpPr>
          <p:cNvPr id="42" name="文本框 2"/>
          <p:cNvSpPr>
            <a:spLocks noChangeArrowheads="1"/>
          </p:cNvSpPr>
          <p:nvPr/>
        </p:nvSpPr>
        <p:spPr bwMode="auto">
          <a:xfrm>
            <a:off x="7010140" y="3413686"/>
            <a:ext cx="14514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b="1" dirty="0" smtClean="0">
                <a:solidFill>
                  <a:schemeClr val="accent2"/>
                </a:solidFill>
                <a:latin typeface="楷体" pitchFamily="49" charset="-122"/>
                <a:ea typeface="楷体" pitchFamily="49" charset="-122"/>
              </a:rPr>
              <a:t>8</a:t>
            </a:r>
            <a:r>
              <a:rPr lang="zh-CN" altLang="en-US" b="1" dirty="0" smtClean="0">
                <a:solidFill>
                  <a:schemeClr val="accent2"/>
                </a:solidFill>
                <a:latin typeface="楷体" pitchFamily="49" charset="-122"/>
                <a:ea typeface="楷体" pitchFamily="49" charset="-122"/>
              </a:rPr>
              <a:t>月</a:t>
            </a:r>
            <a:r>
              <a:rPr lang="en-US" altLang="zh-CN" b="1" dirty="0" smtClean="0">
                <a:solidFill>
                  <a:schemeClr val="accent2"/>
                </a:solidFill>
                <a:latin typeface="楷体" pitchFamily="49" charset="-122"/>
                <a:ea typeface="楷体" pitchFamily="49" charset="-122"/>
              </a:rPr>
              <a:t>31</a:t>
            </a:r>
            <a:r>
              <a:rPr lang="zh-CN" altLang="en-US" b="1" dirty="0" smtClean="0">
                <a:solidFill>
                  <a:schemeClr val="accent2"/>
                </a:solidFill>
                <a:latin typeface="楷体" pitchFamily="49" charset="-122"/>
                <a:ea typeface="楷体" pitchFamily="49" charset="-122"/>
              </a:rPr>
              <a:t>日</a:t>
            </a:r>
            <a:endParaRPr lang="en-US" altLang="zh-CN" b="1" dirty="0">
              <a:solidFill>
                <a:schemeClr val="accent2"/>
              </a:solidFill>
              <a:latin typeface="楷体" pitchFamily="49" charset="-122"/>
              <a:ea typeface="楷体" pitchFamily="49" charset="-122"/>
            </a:endParaRPr>
          </a:p>
          <a:p>
            <a:pPr algn="ctr"/>
            <a:r>
              <a:rPr lang="zh-CN" altLang="en-US" b="1" dirty="0">
                <a:solidFill>
                  <a:schemeClr val="accent2"/>
                </a:solidFill>
                <a:latin typeface="楷体" pitchFamily="49" charset="-122"/>
                <a:ea typeface="楷体" pitchFamily="49" charset="-122"/>
              </a:rPr>
              <a:t>宽限期结束</a:t>
            </a:r>
          </a:p>
        </p:txBody>
      </p:sp>
      <p:cxnSp>
        <p:nvCxnSpPr>
          <p:cNvPr id="43" name="直接连接符 42"/>
          <p:cNvCxnSpPr/>
          <p:nvPr/>
        </p:nvCxnSpPr>
        <p:spPr bwMode="auto">
          <a:xfrm flipV="1">
            <a:off x="7735864" y="3947047"/>
            <a:ext cx="0" cy="142855"/>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44" name="直接连接符 43"/>
          <p:cNvCxnSpPr/>
          <p:nvPr/>
        </p:nvCxnSpPr>
        <p:spPr bwMode="auto">
          <a:xfrm flipV="1">
            <a:off x="11378650" y="3962179"/>
            <a:ext cx="0" cy="142855"/>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sp>
        <p:nvSpPr>
          <p:cNvPr id="45" name="文本框 2"/>
          <p:cNvSpPr>
            <a:spLocks noChangeArrowheads="1"/>
          </p:cNvSpPr>
          <p:nvPr/>
        </p:nvSpPr>
        <p:spPr bwMode="auto">
          <a:xfrm>
            <a:off x="10652924" y="3438959"/>
            <a:ext cx="14514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b="1" dirty="0" smtClean="0">
                <a:solidFill>
                  <a:schemeClr val="accent2"/>
                </a:solidFill>
                <a:latin typeface="楷体" pitchFamily="49" charset="-122"/>
                <a:ea typeface="楷体" pitchFamily="49" charset="-122"/>
              </a:rPr>
              <a:t>9</a:t>
            </a:r>
            <a:r>
              <a:rPr lang="zh-CN" altLang="en-US" b="1" dirty="0" smtClean="0">
                <a:solidFill>
                  <a:schemeClr val="accent2"/>
                </a:solidFill>
                <a:latin typeface="楷体" pitchFamily="49" charset="-122"/>
                <a:ea typeface="楷体" pitchFamily="49" charset="-122"/>
              </a:rPr>
              <a:t>月</a:t>
            </a:r>
            <a:r>
              <a:rPr lang="en-US" altLang="zh-CN" b="1" dirty="0">
                <a:solidFill>
                  <a:schemeClr val="accent2"/>
                </a:solidFill>
                <a:latin typeface="楷体" pitchFamily="49" charset="-122"/>
                <a:ea typeface="楷体" pitchFamily="49" charset="-122"/>
              </a:rPr>
              <a:t>20</a:t>
            </a:r>
            <a:r>
              <a:rPr lang="zh-CN" altLang="en-US" b="1" dirty="0">
                <a:solidFill>
                  <a:schemeClr val="accent2"/>
                </a:solidFill>
                <a:latin typeface="楷体" pitchFamily="49" charset="-122"/>
                <a:ea typeface="楷体" pitchFamily="49" charset="-122"/>
              </a:rPr>
              <a:t>日</a:t>
            </a:r>
            <a:endParaRPr lang="en-US" altLang="zh-CN" b="1" dirty="0">
              <a:solidFill>
                <a:schemeClr val="accent2"/>
              </a:solidFill>
              <a:latin typeface="楷体" pitchFamily="49" charset="-122"/>
              <a:ea typeface="楷体" pitchFamily="49" charset="-122"/>
            </a:endParaRPr>
          </a:p>
          <a:p>
            <a:pPr algn="ctr"/>
            <a:r>
              <a:rPr lang="zh-CN" altLang="en-US" b="1" dirty="0" smtClean="0">
                <a:solidFill>
                  <a:schemeClr val="accent2"/>
                </a:solidFill>
                <a:latin typeface="楷体" pitchFamily="49" charset="-122"/>
                <a:ea typeface="楷体" pitchFamily="49" charset="-122"/>
              </a:rPr>
              <a:t>贷款到期</a:t>
            </a:r>
            <a:endParaRPr lang="zh-CN" altLang="en-US" b="1" dirty="0">
              <a:solidFill>
                <a:schemeClr val="accent2"/>
              </a:solidFill>
              <a:latin typeface="楷体" pitchFamily="49" charset="-122"/>
              <a:ea typeface="楷体" pitchFamily="49" charset="-122"/>
            </a:endParaRPr>
          </a:p>
        </p:txBody>
      </p:sp>
      <p:sp>
        <p:nvSpPr>
          <p:cNvPr id="46" name="文本框 2"/>
          <p:cNvSpPr>
            <a:spLocks noChangeArrowheads="1"/>
          </p:cNvSpPr>
          <p:nvPr/>
        </p:nvSpPr>
        <p:spPr bwMode="auto">
          <a:xfrm>
            <a:off x="5213455" y="4692779"/>
            <a:ext cx="22542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b="1" dirty="0" smtClean="0">
                <a:solidFill>
                  <a:srgbClr val="336600"/>
                </a:solidFill>
                <a:latin typeface="楷体" pitchFamily="49" charset="-122"/>
                <a:ea typeface="楷体" pitchFamily="49" charset="-122"/>
              </a:rPr>
              <a:t>宽限期</a:t>
            </a:r>
            <a:endParaRPr lang="en-US" altLang="zh-CN" b="1" dirty="0" smtClean="0">
              <a:solidFill>
                <a:srgbClr val="336600"/>
              </a:solidFill>
              <a:latin typeface="楷体" pitchFamily="49" charset="-122"/>
              <a:ea typeface="楷体" pitchFamily="49" charset="-122"/>
            </a:endParaRPr>
          </a:p>
          <a:p>
            <a:pPr algn="ctr"/>
            <a:r>
              <a:rPr lang="zh-CN" altLang="en-US" b="1" dirty="0">
                <a:solidFill>
                  <a:srgbClr val="336600"/>
                </a:solidFill>
                <a:latin typeface="楷体" pitchFamily="49" charset="-122"/>
                <a:ea typeface="楷体" pitchFamily="49" charset="-122"/>
              </a:rPr>
              <a:t>只</a:t>
            </a:r>
            <a:r>
              <a:rPr lang="zh-CN" altLang="en-US" b="1" dirty="0" smtClean="0">
                <a:solidFill>
                  <a:srgbClr val="336600"/>
                </a:solidFill>
                <a:latin typeface="楷体" pitchFamily="49" charset="-122"/>
                <a:ea typeface="楷体" pitchFamily="49" charset="-122"/>
              </a:rPr>
              <a:t>还</a:t>
            </a:r>
            <a:r>
              <a:rPr lang="zh-CN" altLang="en-US" b="1" dirty="0">
                <a:solidFill>
                  <a:srgbClr val="336600"/>
                </a:solidFill>
                <a:latin typeface="楷体" pitchFamily="49" charset="-122"/>
                <a:ea typeface="楷体" pitchFamily="49" charset="-122"/>
              </a:rPr>
              <a:t>利</a:t>
            </a:r>
            <a:r>
              <a:rPr lang="zh-CN" altLang="en-US" b="1" dirty="0" smtClean="0">
                <a:solidFill>
                  <a:srgbClr val="336600"/>
                </a:solidFill>
                <a:latin typeface="楷体" pitchFamily="49" charset="-122"/>
                <a:ea typeface="楷体" pitchFamily="49" charset="-122"/>
              </a:rPr>
              <a:t>息，不还本金</a:t>
            </a:r>
            <a:endParaRPr lang="zh-CN" altLang="en-US" b="1" dirty="0">
              <a:solidFill>
                <a:srgbClr val="336600"/>
              </a:solidFill>
              <a:latin typeface="楷体" pitchFamily="49" charset="-122"/>
              <a:ea typeface="楷体" pitchFamily="49" charset="-122"/>
            </a:endParaRPr>
          </a:p>
        </p:txBody>
      </p:sp>
      <p:sp>
        <p:nvSpPr>
          <p:cNvPr id="47" name="文本框 2"/>
          <p:cNvSpPr>
            <a:spLocks noChangeArrowheads="1"/>
          </p:cNvSpPr>
          <p:nvPr/>
        </p:nvSpPr>
        <p:spPr bwMode="auto">
          <a:xfrm>
            <a:off x="2228501" y="4692779"/>
            <a:ext cx="23844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b="1" dirty="0" smtClean="0">
                <a:solidFill>
                  <a:schemeClr val="tx2"/>
                </a:solidFill>
                <a:latin typeface="楷体" pitchFamily="49" charset="-122"/>
                <a:ea typeface="楷体" pitchFamily="49" charset="-122"/>
              </a:rPr>
              <a:t>在校期</a:t>
            </a:r>
            <a:endParaRPr lang="en-US" altLang="zh-CN" b="1" dirty="0" smtClean="0">
              <a:solidFill>
                <a:schemeClr val="tx2"/>
              </a:solidFill>
              <a:latin typeface="楷体" pitchFamily="49" charset="-122"/>
              <a:ea typeface="楷体" pitchFamily="49" charset="-122"/>
            </a:endParaRPr>
          </a:p>
          <a:p>
            <a:pPr algn="ctr"/>
            <a:r>
              <a:rPr lang="zh-CN" altLang="en-US" b="1" dirty="0" smtClean="0">
                <a:solidFill>
                  <a:schemeClr val="tx2"/>
                </a:solidFill>
                <a:latin typeface="楷体" pitchFamily="49" charset="-122"/>
                <a:ea typeface="楷体" pitchFamily="49" charset="-122"/>
              </a:rPr>
              <a:t>财政贴息，不还本息</a:t>
            </a:r>
            <a:endParaRPr lang="zh-CN" altLang="en-US" b="1" dirty="0">
              <a:solidFill>
                <a:schemeClr val="tx2"/>
              </a:solidFill>
              <a:latin typeface="楷体" pitchFamily="49" charset="-122"/>
              <a:ea typeface="楷体" pitchFamily="49" charset="-122"/>
            </a:endParaRPr>
          </a:p>
        </p:txBody>
      </p:sp>
      <p:sp>
        <p:nvSpPr>
          <p:cNvPr id="48" name="文本框 2"/>
          <p:cNvSpPr>
            <a:spLocks noChangeArrowheads="1"/>
          </p:cNvSpPr>
          <p:nvPr/>
        </p:nvSpPr>
        <p:spPr bwMode="auto">
          <a:xfrm>
            <a:off x="8080988" y="4692779"/>
            <a:ext cx="21932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b="1" dirty="0" smtClean="0">
                <a:solidFill>
                  <a:srgbClr val="C00000"/>
                </a:solidFill>
                <a:latin typeface="楷体" pitchFamily="49" charset="-122"/>
                <a:ea typeface="楷体" pitchFamily="49" charset="-122"/>
              </a:rPr>
              <a:t>还贷期</a:t>
            </a:r>
            <a:endParaRPr lang="en-US" altLang="zh-CN" b="1" dirty="0" smtClean="0">
              <a:solidFill>
                <a:srgbClr val="C00000"/>
              </a:solidFill>
              <a:latin typeface="楷体" pitchFamily="49" charset="-122"/>
              <a:ea typeface="楷体" pitchFamily="49" charset="-122"/>
            </a:endParaRPr>
          </a:p>
          <a:p>
            <a:pPr algn="ctr"/>
            <a:r>
              <a:rPr lang="zh-CN" altLang="en-US" b="1" dirty="0">
                <a:solidFill>
                  <a:srgbClr val="C00000"/>
                </a:solidFill>
                <a:latin typeface="楷体" pitchFamily="49" charset="-122"/>
                <a:ea typeface="楷体" pitchFamily="49" charset="-122"/>
              </a:rPr>
              <a:t>还本付</a:t>
            </a:r>
            <a:r>
              <a:rPr lang="zh-CN" altLang="en-US" b="1" dirty="0" smtClean="0">
                <a:solidFill>
                  <a:srgbClr val="C00000"/>
                </a:solidFill>
                <a:latin typeface="楷体" pitchFamily="49" charset="-122"/>
                <a:ea typeface="楷体" pitchFamily="49" charset="-122"/>
              </a:rPr>
              <a:t>息，一年一次</a:t>
            </a:r>
            <a:endParaRPr lang="en-US" altLang="zh-CN" b="1" dirty="0" smtClean="0">
              <a:solidFill>
                <a:srgbClr val="C00000"/>
              </a:solidFill>
              <a:latin typeface="楷体" pitchFamily="49" charset="-122"/>
              <a:ea typeface="楷体" pitchFamily="49" charset="-122"/>
            </a:endParaRPr>
          </a:p>
        </p:txBody>
      </p:sp>
      <p:cxnSp>
        <p:nvCxnSpPr>
          <p:cNvPr id="49" name="直接连接符 48"/>
          <p:cNvCxnSpPr>
            <a:endCxn id="50" idx="2"/>
          </p:cNvCxnSpPr>
          <p:nvPr/>
        </p:nvCxnSpPr>
        <p:spPr bwMode="auto">
          <a:xfrm flipH="1" flipV="1">
            <a:off x="4299457" y="3947047"/>
            <a:ext cx="708621" cy="132992"/>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sp>
        <p:nvSpPr>
          <p:cNvPr id="50" name="文本框 2"/>
          <p:cNvSpPr>
            <a:spLocks noChangeArrowheads="1"/>
          </p:cNvSpPr>
          <p:nvPr/>
        </p:nvSpPr>
        <p:spPr bwMode="auto">
          <a:xfrm>
            <a:off x="3753317" y="3423827"/>
            <a:ext cx="10922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b="1" dirty="0" smtClean="0">
                <a:solidFill>
                  <a:schemeClr val="accent2"/>
                </a:solidFill>
                <a:latin typeface="楷体" pitchFamily="49" charset="-122"/>
                <a:ea typeface="楷体" pitchFamily="49" charset="-122"/>
              </a:rPr>
              <a:t>6</a:t>
            </a:r>
            <a:r>
              <a:rPr lang="zh-CN" altLang="en-US" b="1" dirty="0" smtClean="0">
                <a:solidFill>
                  <a:schemeClr val="accent2"/>
                </a:solidFill>
                <a:latin typeface="楷体" pitchFamily="49" charset="-122"/>
                <a:ea typeface="楷体" pitchFamily="49" charset="-122"/>
              </a:rPr>
              <a:t>月</a:t>
            </a:r>
            <a:r>
              <a:rPr lang="en-US" altLang="zh-CN" b="1" dirty="0" smtClean="0">
                <a:solidFill>
                  <a:schemeClr val="accent2"/>
                </a:solidFill>
                <a:latin typeface="楷体" pitchFamily="49" charset="-122"/>
                <a:ea typeface="楷体" pitchFamily="49" charset="-122"/>
              </a:rPr>
              <a:t>30</a:t>
            </a:r>
            <a:r>
              <a:rPr lang="zh-CN" altLang="en-US" b="1" dirty="0" smtClean="0">
                <a:solidFill>
                  <a:schemeClr val="accent2"/>
                </a:solidFill>
                <a:latin typeface="楷体" pitchFamily="49" charset="-122"/>
                <a:ea typeface="楷体" pitchFamily="49" charset="-122"/>
              </a:rPr>
              <a:t>日</a:t>
            </a:r>
            <a:endParaRPr lang="en-US" altLang="zh-CN" b="1" dirty="0" smtClean="0">
              <a:solidFill>
                <a:schemeClr val="accent2"/>
              </a:solidFill>
              <a:latin typeface="楷体" pitchFamily="49" charset="-122"/>
              <a:ea typeface="楷体" pitchFamily="49" charset="-122"/>
            </a:endParaRPr>
          </a:p>
          <a:p>
            <a:pPr algn="ctr"/>
            <a:r>
              <a:rPr lang="zh-CN" altLang="en-US" b="1" dirty="0" smtClean="0">
                <a:solidFill>
                  <a:schemeClr val="accent2"/>
                </a:solidFill>
                <a:latin typeface="楷体" pitchFamily="49" charset="-122"/>
                <a:ea typeface="楷体" pitchFamily="49" charset="-122"/>
              </a:rPr>
              <a:t>毕业</a:t>
            </a:r>
            <a:endParaRPr lang="zh-CN" altLang="en-US" b="1" dirty="0">
              <a:solidFill>
                <a:schemeClr val="accent2"/>
              </a:solidFill>
              <a:latin typeface="楷体" pitchFamily="49" charset="-122"/>
              <a:ea typeface="楷体" pitchFamily="49" charset="-122"/>
            </a:endParaRPr>
          </a:p>
        </p:txBody>
      </p:sp>
      <p:cxnSp>
        <p:nvCxnSpPr>
          <p:cNvPr id="51" name="直接连接符 50"/>
          <p:cNvCxnSpPr/>
          <p:nvPr/>
        </p:nvCxnSpPr>
        <p:spPr bwMode="auto">
          <a:xfrm flipV="1">
            <a:off x="1613189" y="3950368"/>
            <a:ext cx="0" cy="132992"/>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sp>
        <p:nvSpPr>
          <p:cNvPr id="52" name="文本框 2"/>
          <p:cNvSpPr>
            <a:spLocks noChangeArrowheads="1"/>
          </p:cNvSpPr>
          <p:nvPr/>
        </p:nvSpPr>
        <p:spPr bwMode="auto">
          <a:xfrm>
            <a:off x="1136221" y="3455766"/>
            <a:ext cx="10922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b="1" dirty="0">
                <a:solidFill>
                  <a:schemeClr val="accent2"/>
                </a:solidFill>
                <a:latin typeface="楷体" pitchFamily="49" charset="-122"/>
                <a:ea typeface="楷体" pitchFamily="49" charset="-122"/>
              </a:rPr>
              <a:t>8</a:t>
            </a:r>
            <a:r>
              <a:rPr lang="zh-CN" altLang="en-US" b="1" dirty="0" smtClean="0">
                <a:solidFill>
                  <a:schemeClr val="accent2"/>
                </a:solidFill>
                <a:latin typeface="楷体" pitchFamily="49" charset="-122"/>
                <a:ea typeface="楷体" pitchFamily="49" charset="-122"/>
              </a:rPr>
              <a:t>月</a:t>
            </a:r>
            <a:r>
              <a:rPr lang="en-US" altLang="zh-CN" b="1" dirty="0" smtClean="0">
                <a:solidFill>
                  <a:schemeClr val="accent2"/>
                </a:solidFill>
                <a:latin typeface="楷体" pitchFamily="49" charset="-122"/>
                <a:ea typeface="楷体" pitchFamily="49" charset="-122"/>
              </a:rPr>
              <a:t>1</a:t>
            </a:r>
            <a:r>
              <a:rPr lang="zh-CN" altLang="en-US" b="1" dirty="0" smtClean="0">
                <a:solidFill>
                  <a:schemeClr val="accent2"/>
                </a:solidFill>
                <a:latin typeface="楷体" pitchFamily="49" charset="-122"/>
                <a:ea typeface="楷体" pitchFamily="49" charset="-122"/>
              </a:rPr>
              <a:t>日</a:t>
            </a:r>
            <a:endParaRPr lang="en-US" altLang="zh-CN" b="1" dirty="0" smtClean="0">
              <a:solidFill>
                <a:schemeClr val="accent2"/>
              </a:solidFill>
              <a:latin typeface="楷体" pitchFamily="49" charset="-122"/>
              <a:ea typeface="楷体" pitchFamily="49" charset="-122"/>
            </a:endParaRPr>
          </a:p>
          <a:p>
            <a:pPr algn="ctr"/>
            <a:r>
              <a:rPr lang="zh-CN" altLang="en-US" b="1" dirty="0" smtClean="0">
                <a:solidFill>
                  <a:schemeClr val="accent2"/>
                </a:solidFill>
                <a:latin typeface="楷体" pitchFamily="49" charset="-122"/>
                <a:ea typeface="楷体" pitchFamily="49" charset="-122"/>
              </a:rPr>
              <a:t>申请贷款</a:t>
            </a:r>
            <a:endParaRPr lang="zh-CN" altLang="en-US" b="1" dirty="0">
              <a:solidFill>
                <a:schemeClr val="accent2"/>
              </a:solidFill>
              <a:latin typeface="楷体" pitchFamily="49" charset="-122"/>
              <a:ea typeface="楷体" pitchFamily="49" charset="-122"/>
            </a:endParaRPr>
          </a:p>
        </p:txBody>
      </p:sp>
      <p:graphicFrame>
        <p:nvGraphicFramePr>
          <p:cNvPr id="53" name="表格 52"/>
          <p:cNvGraphicFramePr>
            <a:graphicFrameLocks noGrp="1"/>
          </p:cNvGraphicFramePr>
          <p:nvPr>
            <p:extLst>
              <p:ext uri="{D42A27DB-BD31-4B8C-83A1-F6EECF244321}">
                <p14:modId xmlns:p14="http://schemas.microsoft.com/office/powerpoint/2010/main" val="2381423243"/>
              </p:ext>
            </p:extLst>
          </p:nvPr>
        </p:nvGraphicFramePr>
        <p:xfrm>
          <a:off x="2071454" y="5215999"/>
          <a:ext cx="8750294" cy="1219200"/>
        </p:xfrm>
        <a:graphic>
          <a:graphicData uri="http://schemas.openxmlformats.org/drawingml/2006/table">
            <a:tbl>
              <a:tblPr/>
              <a:tblGrid>
                <a:gridCol w="828374"/>
                <a:gridCol w="660160"/>
                <a:gridCol w="660160"/>
                <a:gridCol w="660160"/>
                <a:gridCol w="660160"/>
                <a:gridCol w="660160"/>
                <a:gridCol w="660160"/>
                <a:gridCol w="660160"/>
                <a:gridCol w="660160"/>
                <a:gridCol w="660160"/>
                <a:gridCol w="660160"/>
                <a:gridCol w="660160"/>
                <a:gridCol w="660160"/>
              </a:tblGrid>
              <a:tr h="361950">
                <a:tc>
                  <a:txBody>
                    <a:bodyPr/>
                    <a:lstStyle/>
                    <a:p>
                      <a:pPr algn="ctr" fontAlgn="ctr"/>
                      <a:r>
                        <a:rPr lang="zh-CN" altLang="en-US" sz="1100" b="1" i="0" u="none" strike="noStrike" dirty="0">
                          <a:solidFill>
                            <a:srgbClr val="000000"/>
                          </a:solidFill>
                          <a:effectLst/>
                          <a:latin typeface="微软雅黑"/>
                        </a:rPr>
                        <a:t>年份</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fontAlgn="ctr"/>
                      <a:r>
                        <a:rPr lang="en-US" altLang="zh-CN" sz="1100" b="1" i="0" u="none" strike="noStrike" dirty="0" smtClean="0">
                          <a:solidFill>
                            <a:srgbClr val="000000"/>
                          </a:solidFill>
                          <a:effectLst/>
                          <a:latin typeface="微软雅黑"/>
                        </a:rPr>
                        <a:t>2013</a:t>
                      </a:r>
                      <a:r>
                        <a:rPr lang="zh-CN" altLang="en-US" sz="1100" b="1" i="0" u="none" strike="noStrike" dirty="0" smtClean="0">
                          <a:solidFill>
                            <a:srgbClr val="000000"/>
                          </a:solidFill>
                          <a:effectLst/>
                          <a:latin typeface="微软雅黑"/>
                        </a:rPr>
                        <a:t>年</a:t>
                      </a:r>
                      <a:endParaRPr lang="zh-CN" altLang="en-US" sz="1100" b="1" i="0" u="none" strike="noStrike" dirty="0">
                        <a:solidFill>
                          <a:srgbClr val="000000"/>
                        </a:solidFill>
                        <a:effectLst/>
                        <a:latin typeface="微软雅黑"/>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38DD5"/>
                    </a:solidFill>
                  </a:tcPr>
                </a:tc>
                <a:tc>
                  <a:txBody>
                    <a:bodyPr/>
                    <a:lstStyle/>
                    <a:p>
                      <a:pPr algn="ctr" fontAlgn="ctr"/>
                      <a:r>
                        <a:rPr lang="en-US" altLang="zh-CN" sz="1100" b="1" i="0" u="none" strike="noStrike" dirty="0" smtClean="0">
                          <a:solidFill>
                            <a:srgbClr val="000000"/>
                          </a:solidFill>
                          <a:effectLst/>
                          <a:latin typeface="微软雅黑"/>
                        </a:rPr>
                        <a:t>2014</a:t>
                      </a:r>
                      <a:r>
                        <a:rPr lang="zh-CN" altLang="en-US" sz="1100" b="1" i="0" u="none" strike="noStrike" dirty="0" smtClean="0">
                          <a:solidFill>
                            <a:srgbClr val="000000"/>
                          </a:solidFill>
                          <a:effectLst/>
                          <a:latin typeface="微软雅黑"/>
                        </a:rPr>
                        <a:t>年</a:t>
                      </a:r>
                      <a:endParaRPr lang="zh-CN" altLang="en-US" sz="1100" b="1" i="0" u="none" strike="noStrike" dirty="0">
                        <a:solidFill>
                          <a:srgbClr val="000000"/>
                        </a:solidFill>
                        <a:effectLst/>
                        <a:latin typeface="微软雅黑"/>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DB4E2"/>
                    </a:solidFill>
                  </a:tcPr>
                </a:tc>
                <a:tc>
                  <a:txBody>
                    <a:bodyPr/>
                    <a:lstStyle/>
                    <a:p>
                      <a:pPr algn="ctr" fontAlgn="ctr"/>
                      <a:r>
                        <a:rPr lang="en-US" altLang="zh-CN" sz="1100" b="1" i="0" u="none" strike="noStrike" dirty="0" smtClean="0">
                          <a:solidFill>
                            <a:srgbClr val="000000"/>
                          </a:solidFill>
                          <a:effectLst/>
                          <a:latin typeface="微软雅黑"/>
                        </a:rPr>
                        <a:t>2015</a:t>
                      </a:r>
                      <a:r>
                        <a:rPr lang="zh-CN" altLang="en-US" sz="1100" b="1" i="0" u="none" strike="noStrike" dirty="0" smtClean="0">
                          <a:solidFill>
                            <a:srgbClr val="000000"/>
                          </a:solidFill>
                          <a:effectLst/>
                          <a:latin typeface="微软雅黑"/>
                        </a:rPr>
                        <a:t>年</a:t>
                      </a:r>
                      <a:endParaRPr lang="zh-CN" altLang="en-US" sz="1100" b="1" i="0" u="none" strike="noStrike" dirty="0">
                        <a:solidFill>
                          <a:srgbClr val="000000"/>
                        </a:solidFill>
                        <a:effectLst/>
                        <a:latin typeface="微软雅黑"/>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D9F1"/>
                    </a:solidFill>
                  </a:tcPr>
                </a:tc>
                <a:tc>
                  <a:txBody>
                    <a:bodyPr/>
                    <a:lstStyle/>
                    <a:p>
                      <a:pPr algn="ctr" fontAlgn="ctr"/>
                      <a:r>
                        <a:rPr lang="en-US" altLang="zh-CN" sz="1100" b="1" i="0" u="none" strike="noStrike" dirty="0" smtClean="0">
                          <a:solidFill>
                            <a:srgbClr val="000000"/>
                          </a:solidFill>
                          <a:effectLst/>
                          <a:latin typeface="微软雅黑"/>
                        </a:rPr>
                        <a:t>2016</a:t>
                      </a:r>
                      <a:r>
                        <a:rPr lang="zh-CN" altLang="en-US" sz="1100" b="1" i="0" u="none" strike="noStrike" dirty="0" smtClean="0">
                          <a:solidFill>
                            <a:srgbClr val="000000"/>
                          </a:solidFill>
                          <a:effectLst/>
                          <a:latin typeface="微软雅黑"/>
                        </a:rPr>
                        <a:t>年</a:t>
                      </a:r>
                      <a:endParaRPr lang="zh-CN" altLang="en-US" sz="1100" b="1" i="0" u="none" strike="noStrike" dirty="0">
                        <a:solidFill>
                          <a:srgbClr val="000000"/>
                        </a:solidFill>
                        <a:effectLst/>
                        <a:latin typeface="微软雅黑"/>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EE8"/>
                    </a:solidFill>
                  </a:tcPr>
                </a:tc>
                <a:tc>
                  <a:txBody>
                    <a:bodyPr/>
                    <a:lstStyle/>
                    <a:p>
                      <a:pPr algn="ctr" fontAlgn="ctr"/>
                      <a:r>
                        <a:rPr lang="en-US" altLang="zh-CN" sz="1100" b="1" i="0" u="none" strike="noStrike" dirty="0" smtClean="0">
                          <a:solidFill>
                            <a:srgbClr val="000000"/>
                          </a:solidFill>
                          <a:effectLst/>
                          <a:latin typeface="微软雅黑"/>
                        </a:rPr>
                        <a:t>2017</a:t>
                      </a:r>
                      <a:r>
                        <a:rPr lang="zh-CN" altLang="en-US" sz="1100" b="1" i="0" u="none" strike="noStrike" dirty="0" smtClean="0">
                          <a:solidFill>
                            <a:srgbClr val="000000"/>
                          </a:solidFill>
                          <a:effectLst/>
                          <a:latin typeface="微软雅黑"/>
                        </a:rPr>
                        <a:t>年</a:t>
                      </a:r>
                      <a:endParaRPr lang="zh-CN" altLang="en-US" sz="1100" b="1" i="0" u="none" strike="noStrike" dirty="0">
                        <a:solidFill>
                          <a:srgbClr val="000000"/>
                        </a:solidFill>
                        <a:effectLst/>
                        <a:latin typeface="微软雅黑"/>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CDDC"/>
                    </a:solidFill>
                  </a:tcPr>
                </a:tc>
                <a:tc>
                  <a:txBody>
                    <a:bodyPr/>
                    <a:lstStyle/>
                    <a:p>
                      <a:pPr algn="ctr" fontAlgn="ctr"/>
                      <a:r>
                        <a:rPr lang="en-US" altLang="zh-CN" sz="1100" b="1" i="0" u="none" strike="noStrike" dirty="0" smtClean="0">
                          <a:solidFill>
                            <a:srgbClr val="000000"/>
                          </a:solidFill>
                          <a:effectLst/>
                          <a:latin typeface="微软雅黑"/>
                        </a:rPr>
                        <a:t>2018</a:t>
                      </a:r>
                      <a:r>
                        <a:rPr lang="zh-CN" altLang="en-US" sz="1100" b="1" i="0" u="none" strike="noStrike" dirty="0" smtClean="0">
                          <a:solidFill>
                            <a:srgbClr val="000000"/>
                          </a:solidFill>
                          <a:effectLst/>
                          <a:latin typeface="微软雅黑"/>
                        </a:rPr>
                        <a:t>年</a:t>
                      </a:r>
                      <a:endParaRPr lang="zh-CN" altLang="en-US" sz="1100" b="1" i="0" u="none" strike="noStrike" dirty="0">
                        <a:solidFill>
                          <a:srgbClr val="000000"/>
                        </a:solidFill>
                        <a:effectLst/>
                        <a:latin typeface="微软雅黑"/>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D79B"/>
                    </a:solidFill>
                  </a:tcPr>
                </a:tc>
                <a:tc>
                  <a:txBody>
                    <a:bodyPr/>
                    <a:lstStyle/>
                    <a:p>
                      <a:pPr algn="ctr" fontAlgn="ctr"/>
                      <a:r>
                        <a:rPr lang="en-US" altLang="zh-CN" sz="1100" b="1" i="0" u="none" strike="noStrike" dirty="0" smtClean="0">
                          <a:solidFill>
                            <a:srgbClr val="000000"/>
                          </a:solidFill>
                          <a:effectLst/>
                          <a:latin typeface="微软雅黑"/>
                        </a:rPr>
                        <a:t>2019</a:t>
                      </a:r>
                      <a:r>
                        <a:rPr lang="zh-CN" altLang="en-US" sz="1100" b="1" i="0" u="none" strike="noStrike" dirty="0" smtClean="0">
                          <a:solidFill>
                            <a:srgbClr val="000000"/>
                          </a:solidFill>
                          <a:effectLst/>
                          <a:latin typeface="微软雅黑"/>
                        </a:rPr>
                        <a:t>年</a:t>
                      </a:r>
                      <a:endParaRPr lang="zh-CN" altLang="en-US" sz="1100" b="1" i="0" u="none" strike="noStrike" dirty="0">
                        <a:solidFill>
                          <a:srgbClr val="000000"/>
                        </a:solidFill>
                        <a:effectLst/>
                        <a:latin typeface="微软雅黑"/>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4BC"/>
                    </a:solidFill>
                  </a:tcPr>
                </a:tc>
                <a:tc>
                  <a:txBody>
                    <a:bodyPr/>
                    <a:lstStyle/>
                    <a:p>
                      <a:pPr algn="ctr" fontAlgn="ctr"/>
                      <a:r>
                        <a:rPr lang="en-US" altLang="zh-CN" sz="1100" b="1" i="0" u="none" strike="noStrike" dirty="0" smtClean="0">
                          <a:solidFill>
                            <a:srgbClr val="000000"/>
                          </a:solidFill>
                          <a:effectLst/>
                          <a:latin typeface="微软雅黑"/>
                        </a:rPr>
                        <a:t>2020</a:t>
                      </a:r>
                      <a:r>
                        <a:rPr lang="zh-CN" altLang="en-US" sz="1100" b="1" i="0" u="none" strike="noStrike" dirty="0" smtClean="0">
                          <a:solidFill>
                            <a:srgbClr val="000000"/>
                          </a:solidFill>
                          <a:effectLst/>
                          <a:latin typeface="微软雅黑"/>
                        </a:rPr>
                        <a:t>年</a:t>
                      </a:r>
                      <a:endParaRPr lang="zh-CN" altLang="en-US" sz="1100" b="1" i="0" u="none" strike="noStrike" dirty="0">
                        <a:solidFill>
                          <a:srgbClr val="000000"/>
                        </a:solidFill>
                        <a:effectLst/>
                        <a:latin typeface="微软雅黑"/>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c>
                  <a:txBody>
                    <a:bodyPr/>
                    <a:lstStyle/>
                    <a:p>
                      <a:pPr algn="ctr" fontAlgn="ctr"/>
                      <a:r>
                        <a:rPr lang="en-US" altLang="zh-CN" sz="1100" b="1" i="0" u="none" strike="noStrike" dirty="0" smtClean="0">
                          <a:solidFill>
                            <a:srgbClr val="000000"/>
                          </a:solidFill>
                          <a:effectLst/>
                          <a:latin typeface="微软雅黑"/>
                        </a:rPr>
                        <a:t>2021</a:t>
                      </a:r>
                      <a:r>
                        <a:rPr lang="zh-CN" altLang="en-US" sz="1100" b="1" i="0" u="none" strike="noStrike" dirty="0" smtClean="0">
                          <a:solidFill>
                            <a:srgbClr val="000000"/>
                          </a:solidFill>
                          <a:effectLst/>
                          <a:latin typeface="微软雅黑"/>
                        </a:rPr>
                        <a:t>年</a:t>
                      </a:r>
                      <a:endParaRPr lang="zh-CN" altLang="en-US" sz="1100" b="1" i="0" u="none" strike="noStrike" dirty="0">
                        <a:solidFill>
                          <a:srgbClr val="000000"/>
                        </a:solidFill>
                        <a:effectLst/>
                        <a:latin typeface="微软雅黑"/>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c>
                  <a:txBody>
                    <a:bodyPr/>
                    <a:lstStyle/>
                    <a:p>
                      <a:pPr algn="ctr" fontAlgn="ctr"/>
                      <a:r>
                        <a:rPr lang="en-US" altLang="zh-CN" sz="1100" b="1" i="0" u="none" strike="noStrike" dirty="0" smtClean="0">
                          <a:solidFill>
                            <a:srgbClr val="000000"/>
                          </a:solidFill>
                          <a:effectLst/>
                          <a:latin typeface="微软雅黑"/>
                        </a:rPr>
                        <a:t>2022</a:t>
                      </a:r>
                      <a:r>
                        <a:rPr lang="zh-CN" altLang="en-US" sz="1100" b="1" i="0" u="none" strike="noStrike" dirty="0" smtClean="0">
                          <a:solidFill>
                            <a:srgbClr val="000000"/>
                          </a:solidFill>
                          <a:effectLst/>
                          <a:latin typeface="微软雅黑"/>
                        </a:rPr>
                        <a:t>年</a:t>
                      </a:r>
                      <a:endParaRPr lang="zh-CN" altLang="en-US" sz="1100" b="1" i="0" u="none" strike="noStrike" dirty="0">
                        <a:solidFill>
                          <a:srgbClr val="000000"/>
                        </a:solidFill>
                        <a:effectLst/>
                        <a:latin typeface="微软雅黑"/>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D5B4"/>
                    </a:solidFill>
                  </a:tcPr>
                </a:tc>
                <a:tc>
                  <a:txBody>
                    <a:bodyPr/>
                    <a:lstStyle/>
                    <a:p>
                      <a:pPr algn="ctr" fontAlgn="ctr"/>
                      <a:r>
                        <a:rPr lang="en-US" altLang="zh-CN" sz="1100" b="1" i="0" u="none" strike="noStrike" dirty="0" smtClean="0">
                          <a:solidFill>
                            <a:srgbClr val="000000"/>
                          </a:solidFill>
                          <a:effectLst/>
                          <a:latin typeface="微软雅黑"/>
                        </a:rPr>
                        <a:t>2023</a:t>
                      </a:r>
                      <a:r>
                        <a:rPr lang="zh-CN" altLang="en-US" sz="1100" b="1" i="0" u="none" strike="noStrike" dirty="0" smtClean="0">
                          <a:solidFill>
                            <a:srgbClr val="000000"/>
                          </a:solidFill>
                          <a:effectLst/>
                          <a:latin typeface="微软雅黑"/>
                        </a:rPr>
                        <a:t>年</a:t>
                      </a:r>
                      <a:endParaRPr lang="zh-CN" altLang="en-US" sz="1100" b="1" i="0" u="none" strike="noStrike" dirty="0">
                        <a:solidFill>
                          <a:srgbClr val="000000"/>
                        </a:solidFill>
                        <a:effectLst/>
                        <a:latin typeface="微软雅黑"/>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BF8F"/>
                    </a:solidFill>
                  </a:tcPr>
                </a:tc>
                <a:tc>
                  <a:txBody>
                    <a:bodyPr/>
                    <a:lstStyle/>
                    <a:p>
                      <a:pPr algn="ctr" fontAlgn="ctr"/>
                      <a:r>
                        <a:rPr lang="en-US" altLang="zh-CN" sz="1100" b="1" i="0" u="none" strike="noStrike" dirty="0" smtClean="0">
                          <a:solidFill>
                            <a:srgbClr val="000000"/>
                          </a:solidFill>
                          <a:effectLst/>
                          <a:latin typeface="微软雅黑"/>
                        </a:rPr>
                        <a:t>2024</a:t>
                      </a:r>
                      <a:r>
                        <a:rPr lang="zh-CN" altLang="en-US" sz="1100" b="1" i="0" u="none" strike="noStrike" dirty="0" smtClean="0">
                          <a:solidFill>
                            <a:srgbClr val="000000"/>
                          </a:solidFill>
                          <a:effectLst/>
                          <a:latin typeface="微软雅黑"/>
                        </a:rPr>
                        <a:t>年</a:t>
                      </a:r>
                      <a:endParaRPr lang="zh-CN" altLang="en-US" sz="1100" b="1" i="0" u="none" strike="noStrike" dirty="0">
                        <a:solidFill>
                          <a:srgbClr val="000000"/>
                        </a:solidFill>
                        <a:effectLst/>
                        <a:latin typeface="微软雅黑"/>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r>
              <a:tr h="285750">
                <a:tc>
                  <a:txBody>
                    <a:bodyPr/>
                    <a:lstStyle/>
                    <a:p>
                      <a:pPr algn="ctr" fontAlgn="ctr"/>
                      <a:r>
                        <a:rPr lang="zh-CN" altLang="en-US" sz="1100" b="1" i="0" u="none" strike="noStrike">
                          <a:solidFill>
                            <a:srgbClr val="000000"/>
                          </a:solidFill>
                          <a:effectLst/>
                          <a:latin typeface="微软雅黑"/>
                        </a:rPr>
                        <a:t>应还利息</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fontAlgn="ctr"/>
                      <a:r>
                        <a:rPr lang="en-US" altLang="zh-CN" sz="1200" b="0" i="0" u="none" strike="noStrike" dirty="0">
                          <a:solidFill>
                            <a:srgbClr val="000000"/>
                          </a:solidFill>
                          <a:effectLst/>
                          <a:latin typeface="微软雅黑"/>
                        </a:rPr>
                        <a:t>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38DD5"/>
                    </a:solidFill>
                  </a:tcPr>
                </a:tc>
                <a:tc>
                  <a:txBody>
                    <a:bodyPr/>
                    <a:lstStyle/>
                    <a:p>
                      <a:pPr algn="ctr" fontAlgn="ctr"/>
                      <a:r>
                        <a:rPr lang="en-US" altLang="zh-CN" sz="1200" b="0" i="0" u="none" strike="noStrike">
                          <a:solidFill>
                            <a:srgbClr val="000000"/>
                          </a:solidFill>
                          <a:effectLst/>
                          <a:latin typeface="微软雅黑"/>
                        </a:rPr>
                        <a:t>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DB4E2"/>
                    </a:solidFill>
                  </a:tcPr>
                </a:tc>
                <a:tc>
                  <a:txBody>
                    <a:bodyPr/>
                    <a:lstStyle/>
                    <a:p>
                      <a:pPr algn="ctr" fontAlgn="ctr"/>
                      <a:r>
                        <a:rPr lang="en-US" altLang="zh-CN" sz="1200" b="0" i="0" u="none" strike="noStrike">
                          <a:solidFill>
                            <a:srgbClr val="000000"/>
                          </a:solidFill>
                          <a:effectLst/>
                          <a:latin typeface="微软雅黑"/>
                        </a:rPr>
                        <a:t>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D9F1"/>
                    </a:solidFill>
                  </a:tcPr>
                </a:tc>
                <a:tc>
                  <a:txBody>
                    <a:bodyPr/>
                    <a:lstStyle/>
                    <a:p>
                      <a:pPr algn="ctr" fontAlgn="ctr"/>
                      <a:r>
                        <a:rPr lang="en-US" altLang="zh-CN" sz="1200" b="0" i="0" u="none" strike="noStrike">
                          <a:solidFill>
                            <a:srgbClr val="000000"/>
                          </a:solidFill>
                          <a:effectLst/>
                          <a:latin typeface="微软雅黑"/>
                        </a:rPr>
                        <a:t>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EE8"/>
                    </a:solidFill>
                  </a:tcPr>
                </a:tc>
                <a:tc>
                  <a:txBody>
                    <a:bodyPr/>
                    <a:lstStyle/>
                    <a:p>
                      <a:pPr algn="ctr" fontAlgn="ctr"/>
                      <a:r>
                        <a:rPr lang="en-US" altLang="zh-CN" sz="1200" b="0" i="0" u="none" strike="noStrike" dirty="0">
                          <a:solidFill>
                            <a:srgbClr val="000000"/>
                          </a:solidFill>
                          <a:effectLst/>
                          <a:latin typeface="微软雅黑"/>
                        </a:rPr>
                        <a:t>92*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CDDC"/>
                    </a:solidFill>
                  </a:tcPr>
                </a:tc>
                <a:tc>
                  <a:txBody>
                    <a:bodyPr/>
                    <a:lstStyle/>
                    <a:p>
                      <a:pPr algn="ctr" fontAlgn="ctr"/>
                      <a:r>
                        <a:rPr lang="en-US" altLang="zh-CN" sz="1200" b="0" i="0" u="none" strike="noStrike" dirty="0">
                          <a:solidFill>
                            <a:srgbClr val="000000"/>
                          </a:solidFill>
                          <a:effectLst/>
                          <a:latin typeface="微软雅黑"/>
                        </a:rPr>
                        <a:t>300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D79B"/>
                    </a:solidFill>
                  </a:tcPr>
                </a:tc>
                <a:tc>
                  <a:txBody>
                    <a:bodyPr/>
                    <a:lstStyle/>
                    <a:p>
                      <a:pPr algn="ctr" fontAlgn="ctr"/>
                      <a:r>
                        <a:rPr lang="en-US" altLang="zh-CN" sz="1200" b="0" i="0" u="none" strike="noStrike" dirty="0">
                          <a:solidFill>
                            <a:srgbClr val="000000"/>
                          </a:solidFill>
                          <a:effectLst/>
                          <a:latin typeface="微软雅黑"/>
                        </a:rPr>
                        <a:t>300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4BC"/>
                    </a:solidFill>
                  </a:tcPr>
                </a:tc>
                <a:tc>
                  <a:txBody>
                    <a:bodyPr/>
                    <a:lstStyle/>
                    <a:p>
                      <a:pPr algn="ctr" fontAlgn="ctr"/>
                      <a:r>
                        <a:rPr lang="en-US" altLang="zh-CN" sz="1200" b="0" i="0" u="none" strike="noStrike" dirty="0" smtClean="0">
                          <a:solidFill>
                            <a:srgbClr val="000000"/>
                          </a:solidFill>
                          <a:effectLst/>
                          <a:latin typeface="微软雅黑"/>
                        </a:rPr>
                        <a:t>300</a:t>
                      </a:r>
                      <a:endParaRPr lang="en-US" altLang="zh-CN" sz="1200" b="0" i="0" u="none" strike="noStrike" dirty="0">
                        <a:solidFill>
                          <a:srgbClr val="000000"/>
                        </a:solidFill>
                        <a:effectLst/>
                        <a:latin typeface="微软雅黑"/>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c>
                  <a:txBody>
                    <a:bodyPr/>
                    <a:lstStyle/>
                    <a:p>
                      <a:pPr algn="ctr" fontAlgn="ctr"/>
                      <a:r>
                        <a:rPr lang="en-US" altLang="zh-CN" sz="1200" b="0" i="0" u="none" strike="noStrike" dirty="0" smtClean="0">
                          <a:solidFill>
                            <a:srgbClr val="000000"/>
                          </a:solidFill>
                          <a:effectLst/>
                          <a:latin typeface="微软雅黑"/>
                        </a:rPr>
                        <a:t>240</a:t>
                      </a:r>
                      <a:endParaRPr lang="en-US" altLang="zh-CN" sz="1200" b="0" i="0" u="none" strike="noStrike" dirty="0">
                        <a:solidFill>
                          <a:srgbClr val="000000"/>
                        </a:solidFill>
                        <a:effectLst/>
                        <a:latin typeface="微软雅黑"/>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c>
                  <a:txBody>
                    <a:bodyPr/>
                    <a:lstStyle/>
                    <a:p>
                      <a:pPr algn="ctr" fontAlgn="ctr"/>
                      <a:r>
                        <a:rPr lang="en-US" altLang="zh-CN" sz="1200" b="0" i="0" u="none" strike="noStrike" dirty="0" smtClean="0">
                          <a:solidFill>
                            <a:srgbClr val="000000"/>
                          </a:solidFill>
                          <a:effectLst/>
                          <a:latin typeface="微软雅黑"/>
                        </a:rPr>
                        <a:t>180</a:t>
                      </a:r>
                      <a:endParaRPr lang="en-US" altLang="zh-CN" sz="1200" b="0" i="0" u="none" strike="noStrike" dirty="0">
                        <a:solidFill>
                          <a:srgbClr val="000000"/>
                        </a:solidFill>
                        <a:effectLst/>
                        <a:latin typeface="微软雅黑"/>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D5B4"/>
                    </a:solidFill>
                  </a:tcPr>
                </a:tc>
                <a:tc>
                  <a:txBody>
                    <a:bodyPr/>
                    <a:lstStyle/>
                    <a:p>
                      <a:pPr algn="ctr" fontAlgn="ctr"/>
                      <a:r>
                        <a:rPr lang="en-US" altLang="zh-CN" sz="1200" b="0" i="0" u="none" strike="noStrike" dirty="0" smtClean="0">
                          <a:solidFill>
                            <a:srgbClr val="000000"/>
                          </a:solidFill>
                          <a:effectLst/>
                          <a:latin typeface="微软雅黑"/>
                        </a:rPr>
                        <a:t>120</a:t>
                      </a:r>
                      <a:endParaRPr lang="en-US" altLang="zh-CN" sz="1200" b="0" i="0" u="none" strike="noStrike" dirty="0">
                        <a:solidFill>
                          <a:srgbClr val="000000"/>
                        </a:solidFill>
                        <a:effectLst/>
                        <a:latin typeface="微软雅黑"/>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BF8F"/>
                    </a:solidFill>
                  </a:tcPr>
                </a:tc>
                <a:tc>
                  <a:txBody>
                    <a:bodyPr/>
                    <a:lstStyle/>
                    <a:p>
                      <a:pPr algn="ctr" fontAlgn="ctr"/>
                      <a:r>
                        <a:rPr lang="en-US" altLang="zh-CN" sz="1200" b="0" i="0" u="none" strike="noStrike" dirty="0" smtClean="0">
                          <a:solidFill>
                            <a:srgbClr val="000000"/>
                          </a:solidFill>
                          <a:effectLst/>
                          <a:latin typeface="微软雅黑"/>
                        </a:rPr>
                        <a:t>45.5**</a:t>
                      </a:r>
                      <a:endParaRPr lang="en-US" altLang="zh-CN" sz="1200" b="0" i="0" u="none" strike="noStrike" dirty="0">
                        <a:solidFill>
                          <a:srgbClr val="000000"/>
                        </a:solidFill>
                        <a:effectLst/>
                        <a:latin typeface="微软雅黑"/>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r>
              <a:tr h="285750">
                <a:tc>
                  <a:txBody>
                    <a:bodyPr/>
                    <a:lstStyle/>
                    <a:p>
                      <a:pPr algn="ctr" fontAlgn="ctr"/>
                      <a:r>
                        <a:rPr lang="zh-CN" altLang="en-US" sz="1100" b="1" i="0" u="none" strike="noStrike">
                          <a:solidFill>
                            <a:srgbClr val="000000"/>
                          </a:solidFill>
                          <a:effectLst/>
                          <a:latin typeface="微软雅黑"/>
                        </a:rPr>
                        <a:t>应还本金</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fontAlgn="ctr"/>
                      <a:r>
                        <a:rPr lang="en-US" altLang="zh-CN" sz="1200" b="0" i="0" u="none" strike="noStrike">
                          <a:solidFill>
                            <a:srgbClr val="000000"/>
                          </a:solidFill>
                          <a:effectLst/>
                          <a:latin typeface="微软雅黑"/>
                        </a:rPr>
                        <a:t>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38DD5"/>
                    </a:solidFill>
                  </a:tcPr>
                </a:tc>
                <a:tc>
                  <a:txBody>
                    <a:bodyPr/>
                    <a:lstStyle/>
                    <a:p>
                      <a:pPr algn="ctr" fontAlgn="ctr"/>
                      <a:r>
                        <a:rPr lang="en-US" altLang="zh-CN" sz="1200" b="0" i="0" u="none" strike="noStrike">
                          <a:solidFill>
                            <a:srgbClr val="000000"/>
                          </a:solidFill>
                          <a:effectLst/>
                          <a:latin typeface="微软雅黑"/>
                        </a:rPr>
                        <a:t>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DB4E2"/>
                    </a:solidFill>
                  </a:tcPr>
                </a:tc>
                <a:tc>
                  <a:txBody>
                    <a:bodyPr/>
                    <a:lstStyle/>
                    <a:p>
                      <a:pPr algn="ctr" fontAlgn="ctr"/>
                      <a:r>
                        <a:rPr lang="en-US" altLang="zh-CN" sz="1200" b="0" i="0" u="none" strike="noStrike">
                          <a:solidFill>
                            <a:srgbClr val="000000"/>
                          </a:solidFill>
                          <a:effectLst/>
                          <a:latin typeface="微软雅黑"/>
                        </a:rPr>
                        <a:t>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D9F1"/>
                    </a:solidFill>
                  </a:tcPr>
                </a:tc>
                <a:tc>
                  <a:txBody>
                    <a:bodyPr/>
                    <a:lstStyle/>
                    <a:p>
                      <a:pPr algn="ctr" fontAlgn="ctr"/>
                      <a:r>
                        <a:rPr lang="en-US" altLang="zh-CN" sz="1200" b="0" i="0" u="none" strike="noStrike">
                          <a:solidFill>
                            <a:srgbClr val="000000"/>
                          </a:solidFill>
                          <a:effectLst/>
                          <a:latin typeface="微软雅黑"/>
                        </a:rPr>
                        <a:t>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EE8"/>
                    </a:solidFill>
                  </a:tcPr>
                </a:tc>
                <a:tc>
                  <a:txBody>
                    <a:bodyPr/>
                    <a:lstStyle/>
                    <a:p>
                      <a:pPr algn="ctr" fontAlgn="ctr"/>
                      <a:r>
                        <a:rPr lang="en-US" altLang="zh-CN" sz="1200" b="0" i="0" u="none" strike="noStrike">
                          <a:solidFill>
                            <a:srgbClr val="000000"/>
                          </a:solidFill>
                          <a:effectLst/>
                          <a:latin typeface="微软雅黑"/>
                        </a:rPr>
                        <a:t>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CDDC"/>
                    </a:solidFill>
                  </a:tcPr>
                </a:tc>
                <a:tc>
                  <a:txBody>
                    <a:bodyPr/>
                    <a:lstStyle/>
                    <a:p>
                      <a:pPr algn="ctr" fontAlgn="ctr"/>
                      <a:r>
                        <a:rPr lang="en-US" altLang="zh-CN" sz="1200" b="0" i="0" u="none" strike="noStrike">
                          <a:solidFill>
                            <a:srgbClr val="000000"/>
                          </a:solidFill>
                          <a:effectLst/>
                          <a:latin typeface="微软雅黑"/>
                        </a:rPr>
                        <a:t>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D79B"/>
                    </a:solidFill>
                  </a:tcPr>
                </a:tc>
                <a:tc>
                  <a:txBody>
                    <a:bodyPr/>
                    <a:lstStyle/>
                    <a:p>
                      <a:pPr algn="ctr" fontAlgn="ctr"/>
                      <a:r>
                        <a:rPr lang="en-US" altLang="zh-CN" sz="1200" b="0" i="0" u="none" strike="noStrike" dirty="0" smtClean="0">
                          <a:solidFill>
                            <a:srgbClr val="000000"/>
                          </a:solidFill>
                          <a:effectLst/>
                          <a:latin typeface="微软雅黑"/>
                        </a:rPr>
                        <a:t>0</a:t>
                      </a:r>
                      <a:endParaRPr lang="en-US" altLang="zh-CN" sz="1200" b="0" i="0" u="none" strike="noStrike" dirty="0">
                        <a:solidFill>
                          <a:srgbClr val="000000"/>
                        </a:solidFill>
                        <a:effectLst/>
                        <a:latin typeface="微软雅黑"/>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4BC"/>
                    </a:solidFill>
                  </a:tcPr>
                </a:tc>
                <a:tc>
                  <a:txBody>
                    <a:bodyPr/>
                    <a:lstStyle/>
                    <a:p>
                      <a:pPr algn="ctr" fontAlgn="ctr"/>
                      <a:r>
                        <a:rPr lang="en-US" altLang="zh-CN" sz="1200" b="0" i="0" u="none" strike="noStrike" dirty="0" smtClean="0">
                          <a:solidFill>
                            <a:srgbClr val="000000"/>
                          </a:solidFill>
                          <a:effectLst/>
                          <a:latin typeface="微软雅黑"/>
                        </a:rPr>
                        <a:t>1200</a:t>
                      </a:r>
                      <a:endParaRPr lang="en-US" altLang="zh-CN" sz="1200" b="0" i="0" u="none" strike="noStrike" dirty="0">
                        <a:solidFill>
                          <a:srgbClr val="000000"/>
                        </a:solidFill>
                        <a:effectLst/>
                        <a:latin typeface="微软雅黑"/>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c>
                  <a:txBody>
                    <a:bodyPr/>
                    <a:lstStyle/>
                    <a:p>
                      <a:pPr algn="ctr" fontAlgn="ctr"/>
                      <a:r>
                        <a:rPr lang="en-US" altLang="zh-CN" sz="1200" b="0" i="0" u="none" strike="noStrike" dirty="0" smtClean="0">
                          <a:solidFill>
                            <a:srgbClr val="000000"/>
                          </a:solidFill>
                          <a:effectLst/>
                          <a:latin typeface="微软雅黑"/>
                        </a:rPr>
                        <a:t>1200</a:t>
                      </a:r>
                      <a:endParaRPr lang="en-US" altLang="zh-CN" sz="1200" b="0" i="0" u="none" strike="noStrike" dirty="0">
                        <a:solidFill>
                          <a:srgbClr val="000000"/>
                        </a:solidFill>
                        <a:effectLst/>
                        <a:latin typeface="微软雅黑"/>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c>
                  <a:txBody>
                    <a:bodyPr/>
                    <a:lstStyle/>
                    <a:p>
                      <a:pPr algn="ctr" fontAlgn="ctr"/>
                      <a:r>
                        <a:rPr lang="en-US" altLang="zh-CN" sz="1200" b="0" i="0" u="none" strike="noStrike" dirty="0" smtClean="0">
                          <a:solidFill>
                            <a:srgbClr val="000000"/>
                          </a:solidFill>
                          <a:effectLst/>
                          <a:latin typeface="微软雅黑"/>
                        </a:rPr>
                        <a:t>1200</a:t>
                      </a:r>
                      <a:endParaRPr lang="en-US" altLang="zh-CN" sz="1200" b="0" i="0" u="none" strike="noStrike" dirty="0">
                        <a:solidFill>
                          <a:srgbClr val="000000"/>
                        </a:solidFill>
                        <a:effectLst/>
                        <a:latin typeface="微软雅黑"/>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D5B4"/>
                    </a:solidFill>
                  </a:tcPr>
                </a:tc>
                <a:tc>
                  <a:txBody>
                    <a:bodyPr/>
                    <a:lstStyle/>
                    <a:p>
                      <a:pPr algn="ctr" fontAlgn="ctr"/>
                      <a:r>
                        <a:rPr lang="en-US" altLang="zh-CN" sz="1200" b="0" i="0" u="none" strike="noStrike" dirty="0" smtClean="0">
                          <a:solidFill>
                            <a:srgbClr val="000000"/>
                          </a:solidFill>
                          <a:effectLst/>
                          <a:latin typeface="微软雅黑"/>
                        </a:rPr>
                        <a:t>1200</a:t>
                      </a:r>
                      <a:endParaRPr lang="en-US" altLang="zh-CN" sz="1200" b="0" i="0" u="none" strike="noStrike" dirty="0">
                        <a:solidFill>
                          <a:srgbClr val="000000"/>
                        </a:solidFill>
                        <a:effectLst/>
                        <a:latin typeface="微软雅黑"/>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BF8F"/>
                    </a:solidFill>
                  </a:tcPr>
                </a:tc>
                <a:tc>
                  <a:txBody>
                    <a:bodyPr/>
                    <a:lstStyle/>
                    <a:p>
                      <a:pPr algn="ctr" fontAlgn="ctr"/>
                      <a:r>
                        <a:rPr lang="en-US" altLang="zh-CN" sz="1200" b="0" i="0" u="none" strike="noStrike" dirty="0" smtClean="0">
                          <a:solidFill>
                            <a:srgbClr val="000000"/>
                          </a:solidFill>
                          <a:effectLst/>
                          <a:latin typeface="微软雅黑"/>
                        </a:rPr>
                        <a:t>1200</a:t>
                      </a:r>
                      <a:endParaRPr lang="en-US" altLang="zh-CN" sz="1200" b="0" i="0" u="none" strike="noStrike" dirty="0">
                        <a:solidFill>
                          <a:srgbClr val="000000"/>
                        </a:solidFill>
                        <a:effectLst/>
                        <a:latin typeface="微软雅黑"/>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r>
              <a:tr h="285750">
                <a:tc>
                  <a:txBody>
                    <a:bodyPr/>
                    <a:lstStyle/>
                    <a:p>
                      <a:pPr algn="ctr" fontAlgn="ctr"/>
                      <a:r>
                        <a:rPr lang="zh-CN" altLang="en-US" sz="1100" b="1" i="0" u="none" strike="noStrike">
                          <a:solidFill>
                            <a:srgbClr val="000000"/>
                          </a:solidFill>
                          <a:effectLst/>
                          <a:latin typeface="微软雅黑"/>
                        </a:rPr>
                        <a:t>合计</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fontAlgn="ctr"/>
                      <a:r>
                        <a:rPr lang="en-US" altLang="zh-CN" sz="1200" b="0" i="0" u="none" strike="noStrike">
                          <a:solidFill>
                            <a:srgbClr val="000000"/>
                          </a:solidFill>
                          <a:effectLst/>
                          <a:latin typeface="微软雅黑"/>
                        </a:rPr>
                        <a:t>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38DD5"/>
                    </a:solidFill>
                  </a:tcPr>
                </a:tc>
                <a:tc>
                  <a:txBody>
                    <a:bodyPr/>
                    <a:lstStyle/>
                    <a:p>
                      <a:pPr algn="ctr" fontAlgn="ctr"/>
                      <a:r>
                        <a:rPr lang="en-US" altLang="zh-CN" sz="1200" b="0" i="0" u="none" strike="noStrike">
                          <a:solidFill>
                            <a:srgbClr val="000000"/>
                          </a:solidFill>
                          <a:effectLst/>
                          <a:latin typeface="微软雅黑"/>
                        </a:rPr>
                        <a:t>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DB4E2"/>
                    </a:solidFill>
                  </a:tcPr>
                </a:tc>
                <a:tc>
                  <a:txBody>
                    <a:bodyPr/>
                    <a:lstStyle/>
                    <a:p>
                      <a:pPr algn="ctr" fontAlgn="ctr"/>
                      <a:r>
                        <a:rPr lang="en-US" altLang="zh-CN" sz="1200" b="0" i="0" u="none" strike="noStrike">
                          <a:solidFill>
                            <a:srgbClr val="000000"/>
                          </a:solidFill>
                          <a:effectLst/>
                          <a:latin typeface="微软雅黑"/>
                        </a:rPr>
                        <a:t>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D9F1"/>
                    </a:solidFill>
                  </a:tcPr>
                </a:tc>
                <a:tc>
                  <a:txBody>
                    <a:bodyPr/>
                    <a:lstStyle/>
                    <a:p>
                      <a:pPr algn="ctr" fontAlgn="ctr"/>
                      <a:r>
                        <a:rPr lang="en-US" altLang="zh-CN" sz="1200" b="0" i="0" u="none" strike="noStrike">
                          <a:solidFill>
                            <a:srgbClr val="000000"/>
                          </a:solidFill>
                          <a:effectLst/>
                          <a:latin typeface="微软雅黑"/>
                        </a:rPr>
                        <a:t>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EE8"/>
                    </a:solidFill>
                  </a:tcPr>
                </a:tc>
                <a:tc>
                  <a:txBody>
                    <a:bodyPr/>
                    <a:lstStyle/>
                    <a:p>
                      <a:pPr algn="ctr" fontAlgn="ctr"/>
                      <a:r>
                        <a:rPr lang="en-US" altLang="zh-CN" sz="1200" b="0" i="0" u="none" strike="noStrike" dirty="0" smtClean="0">
                          <a:solidFill>
                            <a:srgbClr val="000000"/>
                          </a:solidFill>
                          <a:effectLst/>
                          <a:latin typeface="微软雅黑"/>
                        </a:rPr>
                        <a:t>92</a:t>
                      </a:r>
                      <a:endParaRPr lang="en-US" altLang="zh-CN" sz="1200" b="0" i="0" u="none" strike="noStrike" dirty="0">
                        <a:solidFill>
                          <a:srgbClr val="000000"/>
                        </a:solidFill>
                        <a:effectLst/>
                        <a:latin typeface="微软雅黑"/>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CDDC"/>
                    </a:solidFill>
                  </a:tcPr>
                </a:tc>
                <a:tc>
                  <a:txBody>
                    <a:bodyPr/>
                    <a:lstStyle/>
                    <a:p>
                      <a:pPr algn="ctr" fontAlgn="ctr"/>
                      <a:r>
                        <a:rPr lang="en-US" altLang="zh-CN" sz="1200" b="0" i="0" u="none" strike="noStrike">
                          <a:solidFill>
                            <a:srgbClr val="000000"/>
                          </a:solidFill>
                          <a:effectLst/>
                          <a:latin typeface="微软雅黑"/>
                        </a:rPr>
                        <a:t>300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D79B"/>
                    </a:solidFill>
                  </a:tcPr>
                </a:tc>
                <a:tc>
                  <a:txBody>
                    <a:bodyPr/>
                    <a:lstStyle/>
                    <a:p>
                      <a:pPr algn="ctr" fontAlgn="ctr"/>
                      <a:r>
                        <a:rPr lang="en-US" altLang="zh-CN" sz="1200" b="0" i="0" u="none" strike="noStrike" dirty="0" smtClean="0">
                          <a:solidFill>
                            <a:srgbClr val="000000"/>
                          </a:solidFill>
                          <a:effectLst/>
                          <a:latin typeface="微软雅黑"/>
                        </a:rPr>
                        <a:t>300</a:t>
                      </a:r>
                      <a:endParaRPr lang="en-US" altLang="zh-CN" sz="1200" b="0" i="0" u="none" strike="noStrike" dirty="0">
                        <a:solidFill>
                          <a:srgbClr val="000000"/>
                        </a:solidFill>
                        <a:effectLst/>
                        <a:latin typeface="微软雅黑"/>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8E4BC"/>
                    </a:solidFill>
                  </a:tcPr>
                </a:tc>
                <a:tc>
                  <a:txBody>
                    <a:bodyPr/>
                    <a:lstStyle/>
                    <a:p>
                      <a:pPr algn="ctr" fontAlgn="ctr"/>
                      <a:r>
                        <a:rPr lang="en-US" altLang="zh-CN" sz="1200" b="0" i="0" u="none" strike="noStrike" dirty="0" smtClean="0">
                          <a:solidFill>
                            <a:srgbClr val="000000"/>
                          </a:solidFill>
                          <a:effectLst/>
                          <a:latin typeface="微软雅黑"/>
                        </a:rPr>
                        <a:t>1500</a:t>
                      </a:r>
                      <a:endParaRPr lang="en-US" altLang="zh-CN" sz="1200" b="0" i="0" u="none" strike="noStrike" dirty="0">
                        <a:solidFill>
                          <a:srgbClr val="000000"/>
                        </a:solidFill>
                        <a:effectLst/>
                        <a:latin typeface="微软雅黑"/>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c>
                  <a:txBody>
                    <a:bodyPr/>
                    <a:lstStyle/>
                    <a:p>
                      <a:pPr algn="ctr" fontAlgn="ctr"/>
                      <a:r>
                        <a:rPr lang="en-US" altLang="zh-CN" sz="1200" b="0" i="0" u="none" strike="noStrike" dirty="0" smtClean="0">
                          <a:solidFill>
                            <a:srgbClr val="000000"/>
                          </a:solidFill>
                          <a:effectLst/>
                          <a:latin typeface="微软雅黑"/>
                        </a:rPr>
                        <a:t>1440</a:t>
                      </a:r>
                      <a:endParaRPr lang="en-US" altLang="zh-CN" sz="1200" b="0" i="0" u="none" strike="noStrike" dirty="0">
                        <a:solidFill>
                          <a:srgbClr val="000000"/>
                        </a:solidFill>
                        <a:effectLst/>
                        <a:latin typeface="微软雅黑"/>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c>
                  <a:txBody>
                    <a:bodyPr/>
                    <a:lstStyle/>
                    <a:p>
                      <a:pPr algn="ctr" fontAlgn="ctr"/>
                      <a:r>
                        <a:rPr lang="en-US" altLang="zh-CN" sz="1200" b="0" i="0" u="none" strike="noStrike" dirty="0" smtClean="0">
                          <a:solidFill>
                            <a:srgbClr val="000000"/>
                          </a:solidFill>
                          <a:effectLst/>
                          <a:latin typeface="微软雅黑"/>
                        </a:rPr>
                        <a:t>1380</a:t>
                      </a:r>
                      <a:endParaRPr lang="en-US" altLang="zh-CN" sz="1200" b="0" i="0" u="none" strike="noStrike" dirty="0">
                        <a:solidFill>
                          <a:srgbClr val="000000"/>
                        </a:solidFill>
                        <a:effectLst/>
                        <a:latin typeface="微软雅黑"/>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D5B4"/>
                    </a:solidFill>
                  </a:tcPr>
                </a:tc>
                <a:tc>
                  <a:txBody>
                    <a:bodyPr/>
                    <a:lstStyle/>
                    <a:p>
                      <a:pPr algn="ctr" fontAlgn="ctr"/>
                      <a:r>
                        <a:rPr lang="en-US" altLang="zh-CN" sz="1200" b="0" i="0" u="none" strike="noStrike" dirty="0" smtClean="0">
                          <a:solidFill>
                            <a:srgbClr val="000000"/>
                          </a:solidFill>
                          <a:effectLst/>
                          <a:latin typeface="微软雅黑"/>
                        </a:rPr>
                        <a:t>1320</a:t>
                      </a:r>
                      <a:endParaRPr lang="en-US" altLang="zh-CN" sz="1200" b="0" i="0" u="none" strike="noStrike" dirty="0">
                        <a:solidFill>
                          <a:srgbClr val="000000"/>
                        </a:solidFill>
                        <a:effectLst/>
                        <a:latin typeface="微软雅黑"/>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ABF8F"/>
                    </a:solidFill>
                  </a:tcPr>
                </a:tc>
                <a:tc>
                  <a:txBody>
                    <a:bodyPr/>
                    <a:lstStyle/>
                    <a:p>
                      <a:pPr algn="ctr" fontAlgn="ctr"/>
                      <a:r>
                        <a:rPr lang="en-US" altLang="zh-CN" sz="1200" b="0" i="0" u="none" strike="noStrike" dirty="0" smtClean="0">
                          <a:solidFill>
                            <a:srgbClr val="000000"/>
                          </a:solidFill>
                          <a:effectLst/>
                          <a:latin typeface="微软雅黑"/>
                        </a:rPr>
                        <a:t>1245.5</a:t>
                      </a:r>
                      <a:endParaRPr lang="en-US" altLang="zh-CN" sz="1200" b="0" i="0" u="none" strike="noStrike" dirty="0">
                        <a:solidFill>
                          <a:srgbClr val="000000"/>
                        </a:solidFill>
                        <a:effectLst/>
                        <a:latin typeface="微软雅黑"/>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504D"/>
                    </a:solidFill>
                  </a:tcPr>
                </a:tc>
              </a:tr>
            </a:tbl>
          </a:graphicData>
        </a:graphic>
      </p:graphicFrame>
      <p:sp>
        <p:nvSpPr>
          <p:cNvPr id="60" name="文本框 30"/>
          <p:cNvSpPr>
            <a:spLocks noChangeArrowheads="1"/>
          </p:cNvSpPr>
          <p:nvPr/>
        </p:nvSpPr>
        <p:spPr bwMode="auto">
          <a:xfrm>
            <a:off x="1958967" y="6457890"/>
            <a:ext cx="883834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1100" dirty="0" smtClean="0">
                <a:latin typeface="楷体" pitchFamily="49" charset="-122"/>
                <a:ea typeface="楷体" pitchFamily="49" charset="-122"/>
              </a:rPr>
              <a:t>*2017</a:t>
            </a:r>
            <a:r>
              <a:rPr lang="zh-CN" altLang="en-US" sz="1100" dirty="0" smtClean="0">
                <a:latin typeface="楷体" pitchFamily="49" charset="-122"/>
                <a:ea typeface="楷体" pitchFamily="49" charset="-122"/>
              </a:rPr>
              <a:t>年</a:t>
            </a:r>
            <a:r>
              <a:rPr lang="en-US" altLang="zh-CN" sz="1100" dirty="0" smtClean="0">
                <a:latin typeface="楷体" pitchFamily="49" charset="-122"/>
                <a:ea typeface="楷体" pitchFamily="49" charset="-122"/>
              </a:rPr>
              <a:t>9</a:t>
            </a:r>
            <a:r>
              <a:rPr lang="zh-CN" altLang="en-US" sz="1100" dirty="0" smtClean="0">
                <a:latin typeface="楷体" pitchFamily="49" charset="-122"/>
                <a:ea typeface="楷体" pitchFamily="49" charset="-122"/>
              </a:rPr>
              <a:t>月</a:t>
            </a:r>
            <a:r>
              <a:rPr lang="en-US" altLang="zh-CN" sz="1100" dirty="0" smtClean="0">
                <a:latin typeface="楷体" pitchFamily="49" charset="-122"/>
                <a:ea typeface="楷体" pitchFamily="49" charset="-122"/>
              </a:rPr>
              <a:t>1</a:t>
            </a:r>
            <a:r>
              <a:rPr lang="zh-CN" altLang="en-US" sz="1100" dirty="0" smtClean="0">
                <a:latin typeface="楷体" pitchFamily="49" charset="-122"/>
                <a:ea typeface="楷体" pitchFamily="49" charset="-122"/>
              </a:rPr>
              <a:t>日</a:t>
            </a:r>
            <a:r>
              <a:rPr lang="en-US" altLang="zh-CN" sz="1100" dirty="0" smtClean="0">
                <a:latin typeface="楷体" pitchFamily="49" charset="-122"/>
                <a:ea typeface="楷体" pitchFamily="49" charset="-122"/>
              </a:rPr>
              <a:t>-2017</a:t>
            </a:r>
            <a:r>
              <a:rPr lang="zh-CN" altLang="en-US" sz="1100" dirty="0" smtClean="0">
                <a:latin typeface="楷体" pitchFamily="49" charset="-122"/>
                <a:ea typeface="楷体" pitchFamily="49" charset="-122"/>
              </a:rPr>
              <a:t>年</a:t>
            </a:r>
            <a:r>
              <a:rPr lang="en-US" altLang="zh-CN" sz="1100" dirty="0" smtClean="0">
                <a:latin typeface="楷体" pitchFamily="49" charset="-122"/>
                <a:ea typeface="楷体" pitchFamily="49" charset="-122"/>
              </a:rPr>
              <a:t>12</a:t>
            </a:r>
            <a:r>
              <a:rPr lang="zh-CN" altLang="en-US" sz="1100" dirty="0" smtClean="0">
                <a:latin typeface="楷体" pitchFamily="49" charset="-122"/>
                <a:ea typeface="楷体" pitchFamily="49" charset="-122"/>
              </a:rPr>
              <a:t>月</a:t>
            </a:r>
            <a:r>
              <a:rPr lang="en-US" altLang="zh-CN" sz="1100" dirty="0" smtClean="0">
                <a:latin typeface="楷体" pitchFamily="49" charset="-122"/>
                <a:ea typeface="楷体" pitchFamily="49" charset="-122"/>
              </a:rPr>
              <a:t>20</a:t>
            </a:r>
            <a:r>
              <a:rPr lang="zh-CN" altLang="en-US" sz="1100" dirty="0" smtClean="0">
                <a:latin typeface="楷体" pitchFamily="49" charset="-122"/>
                <a:ea typeface="楷体" pitchFamily="49" charset="-122"/>
              </a:rPr>
              <a:t>日共</a:t>
            </a:r>
            <a:r>
              <a:rPr lang="en-US" altLang="zh-CN" sz="1100" dirty="0" smtClean="0">
                <a:latin typeface="楷体" pitchFamily="49" charset="-122"/>
                <a:ea typeface="楷体" pitchFamily="49" charset="-122"/>
              </a:rPr>
              <a:t>110</a:t>
            </a:r>
            <a:r>
              <a:rPr lang="zh-CN" altLang="en-US" sz="1100" dirty="0" smtClean="0">
                <a:latin typeface="楷体" pitchFamily="49" charset="-122"/>
                <a:ea typeface="楷体" pitchFamily="49" charset="-122"/>
              </a:rPr>
              <a:t>天的利息    **</a:t>
            </a:r>
            <a:r>
              <a:rPr lang="en-US" altLang="zh-CN" sz="1100" dirty="0" smtClean="0">
                <a:latin typeface="楷体" pitchFamily="49" charset="-122"/>
                <a:ea typeface="楷体" pitchFamily="49" charset="-122"/>
              </a:rPr>
              <a:t>2023</a:t>
            </a:r>
            <a:r>
              <a:rPr lang="zh-CN" altLang="en-US" sz="1100" dirty="0" smtClean="0">
                <a:latin typeface="楷体" pitchFamily="49" charset="-122"/>
                <a:ea typeface="楷体" pitchFamily="49" charset="-122"/>
              </a:rPr>
              <a:t>年</a:t>
            </a:r>
            <a:r>
              <a:rPr lang="en-US" altLang="zh-CN" sz="1100" dirty="0" smtClean="0">
                <a:latin typeface="楷体" pitchFamily="49" charset="-122"/>
                <a:ea typeface="楷体" pitchFamily="49" charset="-122"/>
              </a:rPr>
              <a:t>12</a:t>
            </a:r>
            <a:r>
              <a:rPr lang="zh-CN" altLang="en-US" sz="1100" dirty="0" smtClean="0">
                <a:latin typeface="楷体" pitchFamily="49" charset="-122"/>
                <a:ea typeface="楷体" pitchFamily="49" charset="-122"/>
              </a:rPr>
              <a:t>月</a:t>
            </a:r>
            <a:r>
              <a:rPr lang="en-US" altLang="zh-CN" sz="1100" dirty="0" smtClean="0">
                <a:latin typeface="楷体" pitchFamily="49" charset="-122"/>
                <a:ea typeface="楷体" pitchFamily="49" charset="-122"/>
              </a:rPr>
              <a:t>21</a:t>
            </a:r>
            <a:r>
              <a:rPr lang="zh-CN" altLang="en-US" sz="1100" dirty="0" smtClean="0">
                <a:latin typeface="楷体" pitchFamily="49" charset="-122"/>
                <a:ea typeface="楷体" pitchFamily="49" charset="-122"/>
              </a:rPr>
              <a:t>日</a:t>
            </a:r>
            <a:r>
              <a:rPr lang="en-US" altLang="zh-CN" sz="1100" dirty="0" smtClean="0">
                <a:latin typeface="楷体" pitchFamily="49" charset="-122"/>
                <a:ea typeface="楷体" pitchFamily="49" charset="-122"/>
              </a:rPr>
              <a:t>-2024</a:t>
            </a:r>
            <a:r>
              <a:rPr lang="zh-CN" altLang="en-US" sz="1100" dirty="0" smtClean="0">
                <a:latin typeface="楷体" pitchFamily="49" charset="-122"/>
                <a:ea typeface="楷体" pitchFamily="49" charset="-122"/>
              </a:rPr>
              <a:t>年</a:t>
            </a:r>
            <a:r>
              <a:rPr lang="en-US" altLang="zh-CN" sz="1100" dirty="0" smtClean="0">
                <a:latin typeface="楷体" pitchFamily="49" charset="-122"/>
                <a:ea typeface="楷体" pitchFamily="49" charset="-122"/>
              </a:rPr>
              <a:t>9</a:t>
            </a:r>
            <a:r>
              <a:rPr lang="zh-CN" altLang="en-US" sz="1100" dirty="0" smtClean="0">
                <a:latin typeface="楷体" pitchFamily="49" charset="-122"/>
                <a:ea typeface="楷体" pitchFamily="49" charset="-122"/>
              </a:rPr>
              <a:t>月</a:t>
            </a:r>
            <a:r>
              <a:rPr lang="en-US" altLang="zh-CN" sz="1100" dirty="0" smtClean="0">
                <a:latin typeface="楷体" pitchFamily="49" charset="-122"/>
                <a:ea typeface="楷体" pitchFamily="49" charset="-122"/>
              </a:rPr>
              <a:t>20</a:t>
            </a:r>
            <a:r>
              <a:rPr lang="zh-CN" altLang="en-US" sz="1100" dirty="0" smtClean="0">
                <a:latin typeface="楷体" pitchFamily="49" charset="-122"/>
                <a:ea typeface="楷体" pitchFamily="49" charset="-122"/>
              </a:rPr>
              <a:t>日共</a:t>
            </a:r>
            <a:r>
              <a:rPr lang="en-US" altLang="zh-CN" sz="1100" dirty="0" smtClean="0">
                <a:latin typeface="楷体" pitchFamily="49" charset="-122"/>
                <a:ea typeface="楷体" pitchFamily="49" charset="-122"/>
              </a:rPr>
              <a:t>273</a:t>
            </a:r>
            <a:r>
              <a:rPr lang="zh-CN" altLang="en-US" sz="1100" dirty="0" smtClean="0">
                <a:latin typeface="楷体" pitchFamily="49" charset="-122"/>
                <a:ea typeface="楷体" pitchFamily="49" charset="-122"/>
              </a:rPr>
              <a:t>天的利息</a:t>
            </a:r>
            <a:endParaRPr lang="zh-CN" altLang="en-US" sz="1100" dirty="0">
              <a:latin typeface="楷体" pitchFamily="49" charset="-122"/>
              <a:ea typeface="楷体" pitchFamily="49" charset="-122"/>
            </a:endParaRPr>
          </a:p>
        </p:txBody>
      </p:sp>
      <p:sp>
        <p:nvSpPr>
          <p:cNvPr id="54" name="矩形 7"/>
          <p:cNvSpPr>
            <a:spLocks noChangeArrowheads="1"/>
          </p:cNvSpPr>
          <p:nvPr/>
        </p:nvSpPr>
        <p:spPr bwMode="auto">
          <a:xfrm>
            <a:off x="452438" y="288925"/>
            <a:ext cx="54697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smtClean="0">
                <a:solidFill>
                  <a:srgbClr val="C00000"/>
                </a:solidFill>
                <a:latin typeface="微软雅黑" pitchFamily="34" charset="-122"/>
                <a:ea typeface="微软雅黑" pitchFamily="34" charset="-122"/>
                <a:sym typeface="微软雅黑" pitchFamily="34" charset="-122"/>
              </a:rPr>
              <a:t>三、</a:t>
            </a:r>
            <a:r>
              <a:rPr lang="zh-CN" altLang="en-US" sz="2800" b="1" dirty="0">
                <a:solidFill>
                  <a:srgbClr val="C00000"/>
                </a:solidFill>
                <a:latin typeface="微软雅黑" pitchFamily="34" charset="-122"/>
                <a:ea typeface="微软雅黑" pitchFamily="34" charset="-122"/>
                <a:sym typeface="微软雅黑" pitchFamily="34" charset="-122"/>
              </a:rPr>
              <a:t>信贷政策</a:t>
            </a:r>
          </a:p>
        </p:txBody>
      </p:sp>
      <p:sp>
        <p:nvSpPr>
          <p:cNvPr id="3" name="灯片编号占位符 2"/>
          <p:cNvSpPr>
            <a:spLocks noGrp="1"/>
          </p:cNvSpPr>
          <p:nvPr>
            <p:ph type="sldNum" sz="quarter" idx="12"/>
          </p:nvPr>
        </p:nvSpPr>
        <p:spPr/>
        <p:txBody>
          <a:bodyPr/>
          <a:lstStyle/>
          <a:p>
            <a:pPr>
              <a:defRPr/>
            </a:pPr>
            <a:fld id="{50A7D6EC-BC01-493E-9D1E-6C7A7B16C25B}" type="slidenum">
              <a:rPr lang="zh-CN" altLang="en-US" smtClean="0"/>
              <a:pPr>
                <a:defRPr/>
              </a:pPr>
              <a:t>14</a:t>
            </a:fld>
            <a:endParaRPr lang="zh-CN" altLang="en-US" sz="1800">
              <a:solidFill>
                <a:schemeClr val="tx1"/>
              </a:solidFill>
              <a:latin typeface="Arial" pitchFamily="34" charset="0"/>
              <a:ea typeface="+mn-ea"/>
            </a:endParaRPr>
          </a:p>
        </p:txBody>
      </p:sp>
    </p:spTree>
    <p:extLst>
      <p:ext uri="{BB962C8B-B14F-4D97-AF65-F5344CB8AC3E}">
        <p14:creationId xmlns:p14="http://schemas.microsoft.com/office/powerpoint/2010/main" val="30051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直接连接符 3"/>
          <p:cNvSpPr>
            <a:spLocks noChangeShapeType="1"/>
          </p:cNvSpPr>
          <p:nvPr/>
        </p:nvSpPr>
        <p:spPr bwMode="auto">
          <a:xfrm flipH="1">
            <a:off x="4001373" y="634232"/>
            <a:ext cx="22225" cy="5771047"/>
          </a:xfrm>
          <a:prstGeom prst="line">
            <a:avLst/>
          </a:prstGeom>
          <a:noFill/>
          <a:ln w="38100" cap="rnd">
            <a:solidFill>
              <a:srgbClr val="0AAEEA"/>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6627" name="椭圆 6"/>
          <p:cNvSpPr>
            <a:spLocks noChangeArrowheads="1"/>
          </p:cNvSpPr>
          <p:nvPr/>
        </p:nvSpPr>
        <p:spPr bwMode="auto">
          <a:xfrm>
            <a:off x="3906000" y="2754730"/>
            <a:ext cx="225425" cy="223837"/>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26628" name="椭圆 7"/>
          <p:cNvSpPr>
            <a:spLocks noChangeArrowheads="1"/>
          </p:cNvSpPr>
          <p:nvPr/>
        </p:nvSpPr>
        <p:spPr bwMode="auto">
          <a:xfrm>
            <a:off x="3906000" y="3288423"/>
            <a:ext cx="225425" cy="223837"/>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26629" name="椭圆 8"/>
          <p:cNvSpPr>
            <a:spLocks noChangeArrowheads="1"/>
          </p:cNvSpPr>
          <p:nvPr/>
        </p:nvSpPr>
        <p:spPr bwMode="auto">
          <a:xfrm>
            <a:off x="3906000" y="3815399"/>
            <a:ext cx="225425" cy="223837"/>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26630" name="矩形 11"/>
          <p:cNvSpPr>
            <a:spLocks noChangeArrowheads="1"/>
          </p:cNvSpPr>
          <p:nvPr/>
        </p:nvSpPr>
        <p:spPr bwMode="auto">
          <a:xfrm>
            <a:off x="4257632" y="1467526"/>
            <a:ext cx="15573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zh-CN" altLang="en-US" sz="4000" b="1" dirty="0">
                <a:solidFill>
                  <a:srgbClr val="3F3F3F"/>
                </a:solidFill>
                <a:latin typeface="Calibri" pitchFamily="34" charset="0"/>
                <a:ea typeface="微软雅黑" pitchFamily="34" charset="-122"/>
                <a:sym typeface="Calibri" pitchFamily="34" charset="0"/>
              </a:rPr>
              <a:t>目   录</a:t>
            </a:r>
            <a:endParaRPr lang="zh-CN" altLang="en-US" sz="1800" dirty="0"/>
          </a:p>
        </p:txBody>
      </p:sp>
      <p:sp>
        <p:nvSpPr>
          <p:cNvPr id="26631" name="直接连接符 13"/>
          <p:cNvSpPr>
            <a:spLocks noChangeShapeType="1"/>
          </p:cNvSpPr>
          <p:nvPr/>
        </p:nvSpPr>
        <p:spPr bwMode="auto">
          <a:xfrm>
            <a:off x="4288712" y="2287796"/>
            <a:ext cx="1495178" cy="0"/>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6635" name="椭圆 8"/>
          <p:cNvSpPr>
            <a:spLocks noChangeArrowheads="1"/>
          </p:cNvSpPr>
          <p:nvPr/>
        </p:nvSpPr>
        <p:spPr bwMode="auto">
          <a:xfrm>
            <a:off x="3909841" y="4388654"/>
            <a:ext cx="225425" cy="223838"/>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21" name="椭圆 8"/>
          <p:cNvSpPr>
            <a:spLocks noChangeArrowheads="1"/>
          </p:cNvSpPr>
          <p:nvPr/>
        </p:nvSpPr>
        <p:spPr bwMode="auto">
          <a:xfrm>
            <a:off x="3913118" y="4929433"/>
            <a:ext cx="225425" cy="223838"/>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13" name="椭圆 8"/>
          <p:cNvSpPr>
            <a:spLocks noChangeArrowheads="1"/>
          </p:cNvSpPr>
          <p:nvPr/>
        </p:nvSpPr>
        <p:spPr bwMode="auto">
          <a:xfrm>
            <a:off x="3888660" y="5453308"/>
            <a:ext cx="225425" cy="223838"/>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5" name="灯片编号占位符 4"/>
          <p:cNvSpPr>
            <a:spLocks noGrp="1"/>
          </p:cNvSpPr>
          <p:nvPr>
            <p:ph type="sldNum" sz="quarter" idx="12"/>
          </p:nvPr>
        </p:nvSpPr>
        <p:spPr/>
        <p:txBody>
          <a:bodyPr/>
          <a:lstStyle/>
          <a:p>
            <a:pPr>
              <a:defRPr/>
            </a:pPr>
            <a:fld id="{50A7D6EC-BC01-493E-9D1E-6C7A7B16C25B}" type="slidenum">
              <a:rPr lang="zh-CN" altLang="en-US" smtClean="0"/>
              <a:pPr>
                <a:defRPr/>
              </a:pPr>
              <a:t>15</a:t>
            </a:fld>
            <a:endParaRPr lang="zh-CN" altLang="en-US" sz="1800">
              <a:solidFill>
                <a:schemeClr val="tx1"/>
              </a:solidFill>
              <a:latin typeface="Arial" pitchFamily="34" charset="0"/>
              <a:ea typeface="+mn-ea"/>
            </a:endParaRPr>
          </a:p>
        </p:txBody>
      </p:sp>
      <p:sp>
        <p:nvSpPr>
          <p:cNvPr id="15" name="矩形 15"/>
          <p:cNvSpPr>
            <a:spLocks noChangeArrowheads="1"/>
          </p:cNvSpPr>
          <p:nvPr/>
        </p:nvSpPr>
        <p:spPr bwMode="auto">
          <a:xfrm>
            <a:off x="4269193" y="2466969"/>
            <a:ext cx="414091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2400" b="1">
                <a:solidFill>
                  <a:schemeClr val="bg1">
                    <a:lumMod val="75000"/>
                  </a:schemeClr>
                </a:solidFill>
                <a:latin typeface="微软雅黑" pitchFamily="34" charset="-122"/>
                <a:ea typeface="微软雅黑" pitchFamily="34" charset="-122"/>
                <a:sym typeface="微软雅黑" pitchFamily="34" charset="-122"/>
              </a:rPr>
              <a:t>一、整体情况</a:t>
            </a:r>
          </a:p>
          <a:p>
            <a:pPr>
              <a:lnSpc>
                <a:spcPct val="150000"/>
              </a:lnSpc>
            </a:pPr>
            <a:r>
              <a:rPr lang="zh-CN" altLang="en-US" sz="2400" b="1">
                <a:solidFill>
                  <a:schemeClr val="bg1">
                    <a:lumMod val="75000"/>
                  </a:schemeClr>
                </a:solidFill>
                <a:latin typeface="微软雅黑" pitchFamily="34" charset="-122"/>
                <a:ea typeface="微软雅黑" pitchFamily="34" charset="-122"/>
                <a:sym typeface="微软雅黑" pitchFamily="34" charset="-122"/>
              </a:rPr>
              <a:t>二、云南省整体情况</a:t>
            </a:r>
            <a:endParaRPr lang="en-US" altLang="zh-CN" sz="2400" b="1">
              <a:solidFill>
                <a:schemeClr val="bg1">
                  <a:lumMod val="75000"/>
                </a:schemeClr>
              </a:solidFill>
              <a:latin typeface="微软雅黑" pitchFamily="34" charset="-122"/>
              <a:ea typeface="微软雅黑" pitchFamily="34" charset="-122"/>
              <a:sym typeface="微软雅黑" pitchFamily="34" charset="-122"/>
            </a:endParaRPr>
          </a:p>
          <a:p>
            <a:pPr>
              <a:lnSpc>
                <a:spcPct val="150000"/>
              </a:lnSpc>
            </a:pPr>
            <a:r>
              <a:rPr lang="zh-CN" altLang="en-US" sz="2400" b="1">
                <a:solidFill>
                  <a:schemeClr val="bg1">
                    <a:lumMod val="75000"/>
                  </a:schemeClr>
                </a:solidFill>
                <a:latin typeface="微软雅黑" pitchFamily="34" charset="-122"/>
                <a:ea typeface="微软雅黑" pitchFamily="34" charset="-122"/>
                <a:sym typeface="微软雅黑" pitchFamily="34" charset="-122"/>
              </a:rPr>
              <a:t>三、信贷政策</a:t>
            </a:r>
            <a:endParaRPr lang="en-US" altLang="zh-CN" sz="2400" b="1">
              <a:solidFill>
                <a:schemeClr val="bg1">
                  <a:lumMod val="75000"/>
                </a:schemeClr>
              </a:solidFill>
              <a:latin typeface="微软雅黑" pitchFamily="34" charset="-122"/>
              <a:ea typeface="微软雅黑" pitchFamily="34" charset="-122"/>
              <a:sym typeface="微软雅黑" pitchFamily="34" charset="-122"/>
            </a:endParaRPr>
          </a:p>
          <a:p>
            <a:pPr>
              <a:lnSpc>
                <a:spcPct val="150000"/>
              </a:lnSpc>
            </a:pPr>
            <a:r>
              <a:rPr lang="zh-CN" altLang="en-US" sz="2400" b="1">
                <a:solidFill>
                  <a:schemeClr val="accent6">
                    <a:lumMod val="75000"/>
                  </a:schemeClr>
                </a:solidFill>
                <a:latin typeface="微软雅黑" pitchFamily="34" charset="-122"/>
                <a:ea typeface="微软雅黑" pitchFamily="34" charset="-122"/>
                <a:sym typeface="微软雅黑" pitchFamily="34" charset="-122"/>
              </a:rPr>
              <a:t>四、业务流程</a:t>
            </a:r>
            <a:endParaRPr lang="en-US" altLang="zh-CN" sz="2400" b="1">
              <a:solidFill>
                <a:schemeClr val="accent6">
                  <a:lumMod val="75000"/>
                </a:schemeClr>
              </a:solidFill>
              <a:latin typeface="微软雅黑" pitchFamily="34" charset="-122"/>
              <a:ea typeface="微软雅黑" pitchFamily="34" charset="-122"/>
              <a:sym typeface="微软雅黑" pitchFamily="34" charset="-122"/>
            </a:endParaRPr>
          </a:p>
          <a:p>
            <a:pPr>
              <a:lnSpc>
                <a:spcPct val="150000"/>
              </a:lnSpc>
            </a:pPr>
            <a:r>
              <a:rPr lang="zh-CN" altLang="en-US" sz="2400" b="1">
                <a:solidFill>
                  <a:schemeClr val="bg1">
                    <a:lumMod val="75000"/>
                  </a:schemeClr>
                </a:solidFill>
                <a:latin typeface="微软雅黑" pitchFamily="34" charset="-122"/>
                <a:ea typeface="微软雅黑" pitchFamily="34" charset="-122"/>
                <a:sym typeface="微软雅黑" pitchFamily="34" charset="-122"/>
              </a:rPr>
              <a:t>五、系统操作</a:t>
            </a:r>
            <a:endParaRPr lang="en-US" altLang="zh-CN" sz="2400" b="1">
              <a:solidFill>
                <a:schemeClr val="bg1">
                  <a:lumMod val="75000"/>
                </a:schemeClr>
              </a:solidFill>
              <a:latin typeface="微软雅黑" pitchFamily="34" charset="-122"/>
              <a:ea typeface="微软雅黑" pitchFamily="34" charset="-122"/>
              <a:sym typeface="微软雅黑" pitchFamily="34" charset="-122"/>
            </a:endParaRPr>
          </a:p>
          <a:p>
            <a:pPr>
              <a:lnSpc>
                <a:spcPct val="150000"/>
              </a:lnSpc>
            </a:pPr>
            <a:r>
              <a:rPr lang="zh-CN" altLang="en-US" sz="2400" b="1">
                <a:solidFill>
                  <a:schemeClr val="bg1">
                    <a:lumMod val="75000"/>
                  </a:schemeClr>
                </a:solidFill>
                <a:latin typeface="微软雅黑" pitchFamily="34" charset="-122"/>
                <a:ea typeface="微软雅黑" pitchFamily="34" charset="-122"/>
                <a:sym typeface="微软雅黑" pitchFamily="34" charset="-122"/>
              </a:rPr>
              <a:t>六、联系我们</a:t>
            </a:r>
            <a:endParaRPr lang="en-US" altLang="zh-CN" sz="2400" b="1" dirty="0">
              <a:solidFill>
                <a:schemeClr val="bg1">
                  <a:lumMod val="75000"/>
                </a:schemeClr>
              </a:solidFill>
              <a:latin typeface="微软雅黑" pitchFamily="34" charset="-122"/>
              <a:ea typeface="微软雅黑" pitchFamily="34" charset="-122"/>
              <a:sym typeface="微软雅黑" pitchFamily="34" charset="-122"/>
            </a:endParaRPr>
          </a:p>
        </p:txBody>
      </p:sp>
    </p:spTree>
    <p:extLst>
      <p:ext uri="{BB962C8B-B14F-4D97-AF65-F5344CB8AC3E}">
        <p14:creationId xmlns:p14="http://schemas.microsoft.com/office/powerpoint/2010/main" val="890522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直接连接符 4"/>
          <p:cNvSpPr>
            <a:spLocks noChangeShapeType="1"/>
          </p:cNvSpPr>
          <p:nvPr/>
        </p:nvSpPr>
        <p:spPr bwMode="auto">
          <a:xfrm>
            <a:off x="363538" y="833438"/>
            <a:ext cx="11485562" cy="1587"/>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51" name="直接连接符 22"/>
          <p:cNvSpPr>
            <a:spLocks noChangeShapeType="1"/>
          </p:cNvSpPr>
          <p:nvPr/>
        </p:nvSpPr>
        <p:spPr bwMode="auto">
          <a:xfrm>
            <a:off x="1050925" y="1019175"/>
            <a:ext cx="11113" cy="5521325"/>
          </a:xfrm>
          <a:prstGeom prst="line">
            <a:avLst/>
          </a:prstGeom>
          <a:noFill/>
          <a:ln w="38100" cap="rnd">
            <a:solidFill>
              <a:srgbClr val="0AAEEA"/>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52" name="椭圆 23"/>
          <p:cNvSpPr>
            <a:spLocks noChangeArrowheads="1"/>
          </p:cNvSpPr>
          <p:nvPr/>
        </p:nvSpPr>
        <p:spPr bwMode="auto">
          <a:xfrm>
            <a:off x="927100" y="1262063"/>
            <a:ext cx="225425" cy="225425"/>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27654" name="矩形 7"/>
          <p:cNvSpPr>
            <a:spLocks noChangeArrowheads="1"/>
          </p:cNvSpPr>
          <p:nvPr/>
        </p:nvSpPr>
        <p:spPr bwMode="auto">
          <a:xfrm>
            <a:off x="452438" y="288925"/>
            <a:ext cx="54697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rgbClr val="C00000"/>
                </a:solidFill>
                <a:latin typeface="微软雅黑" pitchFamily="34" charset="-122"/>
                <a:ea typeface="微软雅黑" pitchFamily="34" charset="-122"/>
                <a:sym typeface="微软雅黑" pitchFamily="34" charset="-122"/>
              </a:rPr>
              <a:t>四</a:t>
            </a:r>
            <a:r>
              <a:rPr lang="zh-CN" altLang="en-US" sz="2800" b="1" dirty="0" smtClean="0">
                <a:solidFill>
                  <a:srgbClr val="C00000"/>
                </a:solidFill>
                <a:latin typeface="微软雅黑" pitchFamily="34" charset="-122"/>
                <a:ea typeface="微软雅黑" pitchFamily="34" charset="-122"/>
                <a:sym typeface="微软雅黑" pitchFamily="34" charset="-122"/>
              </a:rPr>
              <a:t>、</a:t>
            </a:r>
            <a:r>
              <a:rPr lang="zh-CN" altLang="en-US" sz="2800" b="1" dirty="0">
                <a:solidFill>
                  <a:srgbClr val="C00000"/>
                </a:solidFill>
                <a:latin typeface="微软雅黑" pitchFamily="34" charset="-122"/>
                <a:ea typeface="微软雅黑" pitchFamily="34" charset="-122"/>
                <a:sym typeface="微软雅黑" pitchFamily="34" charset="-122"/>
              </a:rPr>
              <a:t>业务流程</a:t>
            </a:r>
          </a:p>
        </p:txBody>
      </p:sp>
      <p:sp>
        <p:nvSpPr>
          <p:cNvPr id="27657" name="直接连接符 20"/>
          <p:cNvSpPr>
            <a:spLocks noChangeShapeType="1"/>
          </p:cNvSpPr>
          <p:nvPr/>
        </p:nvSpPr>
        <p:spPr bwMode="auto">
          <a:xfrm>
            <a:off x="1366838" y="1671638"/>
            <a:ext cx="2050256" cy="0"/>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61" name="文本框 2"/>
          <p:cNvSpPr>
            <a:spLocks noChangeArrowheads="1"/>
          </p:cNvSpPr>
          <p:nvPr/>
        </p:nvSpPr>
        <p:spPr bwMode="auto">
          <a:xfrm>
            <a:off x="1368425" y="1161256"/>
            <a:ext cx="96678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200" b="1" dirty="0" smtClean="0">
                <a:solidFill>
                  <a:srgbClr val="0AAEEA"/>
                </a:solidFill>
                <a:latin typeface="微软雅黑" pitchFamily="34" charset="-122"/>
                <a:ea typeface="微软雅黑" pitchFamily="34" charset="-122"/>
              </a:rPr>
              <a:t>首次申请流程</a:t>
            </a:r>
            <a:endParaRPr lang="zh-CN" altLang="en-US" sz="2200" b="1" dirty="0">
              <a:solidFill>
                <a:srgbClr val="0AAEEA"/>
              </a:solidFill>
              <a:latin typeface="微软雅黑" pitchFamily="34" charset="-122"/>
              <a:ea typeface="微软雅黑" pitchFamily="34" charset="-122"/>
            </a:endParaRPr>
          </a:p>
        </p:txBody>
      </p:sp>
      <p:sp>
        <p:nvSpPr>
          <p:cNvPr id="15" name="矩形 14"/>
          <p:cNvSpPr/>
          <p:nvPr/>
        </p:nvSpPr>
        <p:spPr>
          <a:xfrm>
            <a:off x="1366642" y="1671638"/>
            <a:ext cx="3641389" cy="2031325"/>
          </a:xfrm>
          <a:prstGeom prst="rect">
            <a:avLst/>
          </a:prstGeom>
        </p:spPr>
        <p:txBody>
          <a:bodyPr wrap="square">
            <a:spAutoFit/>
          </a:bodyPr>
          <a:lstStyle/>
          <a:p>
            <a:r>
              <a:rPr lang="en-US" altLang="zh-CN" sz="1800" smtClean="0">
                <a:latin typeface="微软雅黑" pitchFamily="34" charset="-122"/>
                <a:ea typeface="微软雅黑" pitchFamily="34" charset="-122"/>
              </a:rPr>
              <a:t>1</a:t>
            </a:r>
            <a:r>
              <a:rPr lang="en-US" altLang="zh-CN" sz="1800" smtClean="0">
                <a:latin typeface="微软雅黑" pitchFamily="34" charset="-122"/>
                <a:ea typeface="微软雅黑" pitchFamily="34" charset="-122"/>
              </a:rPr>
              <a:t>.</a:t>
            </a:r>
            <a:r>
              <a:rPr lang="zh-CN" altLang="en-US" sz="1800">
                <a:latin typeface="微软雅黑" pitchFamily="34" charset="-122"/>
                <a:ea typeface="微软雅黑" pitchFamily="34" charset="-122"/>
              </a:rPr>
              <a:t>注册</a:t>
            </a:r>
            <a:r>
              <a:rPr lang="zh-CN" altLang="en-US" sz="1800" smtClean="0">
                <a:latin typeface="微软雅黑" pitchFamily="34" charset="-122"/>
                <a:ea typeface="微软雅黑" pitchFamily="34" charset="-122"/>
              </a:rPr>
              <a:t>：</a:t>
            </a:r>
            <a:r>
              <a:rPr lang="en-US" altLang="zh-CN" sz="1800" dirty="0" smtClean="0">
                <a:latin typeface="微软雅黑" pitchFamily="34" charset="-122"/>
                <a:ea typeface="微软雅黑" pitchFamily="34" charset="-122"/>
                <a:hlinkClick r:id="rId2"/>
              </a:rPr>
              <a:t>www.csls.cdb.com.cn</a:t>
            </a:r>
            <a:endParaRPr lang="en-US" altLang="zh-CN" sz="1800" dirty="0" smtClean="0">
              <a:latin typeface="微软雅黑" pitchFamily="34" charset="-122"/>
              <a:ea typeface="微软雅黑" pitchFamily="34" charset="-122"/>
            </a:endParaRPr>
          </a:p>
          <a:p>
            <a:r>
              <a:rPr lang="en-US" altLang="zh-CN" sz="1800" dirty="0" smtClean="0">
                <a:latin typeface="微软雅黑" pitchFamily="34" charset="-122"/>
                <a:ea typeface="微软雅黑" pitchFamily="34" charset="-122"/>
              </a:rPr>
              <a:t>2.</a:t>
            </a:r>
            <a:r>
              <a:rPr lang="zh-CN" altLang="en-US" sz="1800" dirty="0" smtClean="0">
                <a:latin typeface="微软雅黑" pitchFamily="34" charset="-122"/>
                <a:ea typeface="微软雅黑" pitchFamily="34" charset="-122"/>
              </a:rPr>
              <a:t>申请并打印</a:t>
            </a:r>
            <a:r>
              <a:rPr lang="en-US" altLang="zh-CN" sz="1800" dirty="0" smtClean="0">
                <a:latin typeface="微软雅黑" pitchFamily="34" charset="-122"/>
                <a:ea typeface="微软雅黑" pitchFamily="34" charset="-122"/>
              </a:rPr>
              <a:t>《</a:t>
            </a:r>
            <a:r>
              <a:rPr lang="zh-CN" altLang="en-US" sz="1800" dirty="0" smtClean="0">
                <a:latin typeface="微软雅黑" pitchFamily="34" charset="-122"/>
                <a:ea typeface="微软雅黑" pitchFamily="34" charset="-122"/>
              </a:rPr>
              <a:t>申请表</a:t>
            </a:r>
            <a:r>
              <a:rPr lang="en-US" altLang="zh-CN" sz="1800" dirty="0" smtClean="0">
                <a:latin typeface="微软雅黑" pitchFamily="34" charset="-122"/>
                <a:ea typeface="微软雅黑" pitchFamily="34" charset="-122"/>
              </a:rPr>
              <a:t>》</a:t>
            </a:r>
          </a:p>
          <a:p>
            <a:r>
              <a:rPr lang="en-US" altLang="zh-CN" sz="1800" dirty="0" smtClean="0">
                <a:latin typeface="微软雅黑" pitchFamily="34" charset="-122"/>
                <a:ea typeface="微软雅黑" pitchFamily="34" charset="-122"/>
              </a:rPr>
              <a:t>3.</a:t>
            </a:r>
            <a:r>
              <a:rPr lang="zh-CN" altLang="en-US" sz="1800" dirty="0" smtClean="0">
                <a:latin typeface="微软雅黑" pitchFamily="34" charset="-122"/>
                <a:ea typeface="微软雅黑" pitchFamily="34" charset="-122"/>
              </a:rPr>
              <a:t>预申请</a:t>
            </a:r>
            <a:endParaRPr lang="en-US" altLang="zh-CN" sz="1800" dirty="0" smtClean="0">
              <a:latin typeface="微软雅黑" pitchFamily="34" charset="-122"/>
              <a:ea typeface="微软雅黑" pitchFamily="34" charset="-122"/>
            </a:endParaRPr>
          </a:p>
          <a:p>
            <a:r>
              <a:rPr lang="en-US" altLang="zh-CN" sz="1800" dirty="0" smtClean="0">
                <a:latin typeface="微软雅黑" pitchFamily="34" charset="-122"/>
                <a:ea typeface="微软雅黑" pitchFamily="34" charset="-122"/>
              </a:rPr>
              <a:t>4.</a:t>
            </a:r>
            <a:r>
              <a:rPr lang="zh-CN" altLang="en-US" sz="1800" dirty="0">
                <a:latin typeface="微软雅黑" pitchFamily="34" charset="-122"/>
                <a:ea typeface="微软雅黑" pitchFamily="34" charset="-122"/>
              </a:rPr>
              <a:t>签订合同</a:t>
            </a:r>
            <a:endParaRPr lang="en-US" altLang="zh-CN" sz="1800" dirty="0">
              <a:latin typeface="微软雅黑" pitchFamily="34" charset="-122"/>
              <a:ea typeface="微软雅黑" pitchFamily="34" charset="-122"/>
            </a:endParaRPr>
          </a:p>
          <a:p>
            <a:r>
              <a:rPr lang="en-US" altLang="zh-CN" sz="1800" dirty="0" smtClean="0">
                <a:latin typeface="微软雅黑" pitchFamily="34" charset="-122"/>
                <a:ea typeface="微软雅黑" pitchFamily="34" charset="-122"/>
              </a:rPr>
              <a:t>5.</a:t>
            </a:r>
            <a:r>
              <a:rPr lang="zh-CN" altLang="en-US" sz="1800" dirty="0" smtClean="0">
                <a:latin typeface="微软雅黑" pitchFamily="34" charset="-122"/>
                <a:ea typeface="微软雅黑" pitchFamily="34" charset="-122"/>
              </a:rPr>
              <a:t>持</a:t>
            </a:r>
            <a:r>
              <a:rPr lang="en-US" altLang="zh-CN" sz="1800" dirty="0" smtClean="0">
                <a:latin typeface="微软雅黑" pitchFamily="34" charset="-122"/>
                <a:ea typeface="微软雅黑" pitchFamily="34" charset="-122"/>
              </a:rPr>
              <a:t>《</a:t>
            </a:r>
            <a:r>
              <a:rPr lang="zh-CN" altLang="en-US" sz="1800" dirty="0" smtClean="0">
                <a:latin typeface="微软雅黑" pitchFamily="34" charset="-122"/>
                <a:ea typeface="微软雅黑" pitchFamily="34" charset="-122"/>
              </a:rPr>
              <a:t>受理证明</a:t>
            </a:r>
            <a:r>
              <a:rPr lang="en-US" altLang="zh-CN" sz="1800" dirty="0" smtClean="0">
                <a:latin typeface="微软雅黑" pitchFamily="34" charset="-122"/>
                <a:ea typeface="微软雅黑" pitchFamily="34" charset="-122"/>
              </a:rPr>
              <a:t>》</a:t>
            </a:r>
            <a:r>
              <a:rPr lang="zh-CN" altLang="en-US" sz="1800" dirty="0" smtClean="0">
                <a:latin typeface="微软雅黑" pitchFamily="34" charset="-122"/>
                <a:ea typeface="微软雅黑" pitchFamily="34" charset="-122"/>
              </a:rPr>
              <a:t>到</a:t>
            </a:r>
            <a:r>
              <a:rPr lang="zh-CN" altLang="en-US" sz="1800" dirty="0">
                <a:latin typeface="微软雅黑" pitchFamily="34" charset="-122"/>
                <a:ea typeface="微软雅黑" pitchFamily="34" charset="-122"/>
              </a:rPr>
              <a:t>高校进行回执录入</a:t>
            </a:r>
            <a:endParaRPr lang="en-US" altLang="zh-CN" sz="1800" dirty="0">
              <a:latin typeface="微软雅黑" pitchFamily="34" charset="-122"/>
              <a:ea typeface="微软雅黑" pitchFamily="34" charset="-122"/>
            </a:endParaRPr>
          </a:p>
          <a:p>
            <a:r>
              <a:rPr lang="zh-CN" altLang="en-US" sz="1800" dirty="0" smtClean="0"/>
              <a:t>	</a:t>
            </a:r>
            <a:endParaRPr lang="zh-CN" altLang="en-US" sz="1800" dirty="0"/>
          </a:p>
        </p:txBody>
      </p:sp>
      <p:sp>
        <p:nvSpPr>
          <p:cNvPr id="3" name="灯片编号占位符 2"/>
          <p:cNvSpPr>
            <a:spLocks noGrp="1"/>
          </p:cNvSpPr>
          <p:nvPr>
            <p:ph type="sldNum" sz="quarter" idx="12"/>
          </p:nvPr>
        </p:nvSpPr>
        <p:spPr/>
        <p:txBody>
          <a:bodyPr/>
          <a:lstStyle/>
          <a:p>
            <a:pPr>
              <a:defRPr/>
            </a:pPr>
            <a:fld id="{50A7D6EC-BC01-493E-9D1E-6C7A7B16C25B}" type="slidenum">
              <a:rPr lang="zh-CN" altLang="en-US" smtClean="0"/>
              <a:pPr>
                <a:defRPr/>
              </a:pPr>
              <a:t>16</a:t>
            </a:fld>
            <a:endParaRPr lang="zh-CN" altLang="en-US" sz="1800">
              <a:solidFill>
                <a:schemeClr val="tx1"/>
              </a:solidFill>
              <a:latin typeface="Arial" pitchFamily="34" charset="0"/>
              <a:ea typeface="+mn-ea"/>
            </a:endParaRPr>
          </a:p>
        </p:txBody>
      </p:sp>
      <p:pic>
        <p:nvPicPr>
          <p:cNvPr id="139349" name="Picture 85" descr="C:\Users\CDB\AppData\Roaming\Tencent\Users\510379344\QQ\WinTemp\RichOle\EDX3[WS)]JZX2LD`BZD_3D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2665" y="1487488"/>
            <a:ext cx="6124954" cy="3197226"/>
          </a:xfrm>
          <a:prstGeom prst="rect">
            <a:avLst/>
          </a:prstGeom>
          <a:noFill/>
          <a:extLst>
            <a:ext uri="{909E8E84-426E-40DD-AFC4-6F175D3DCCD1}">
              <a14:hiddenFill xmlns:a14="http://schemas.microsoft.com/office/drawing/2010/main">
                <a:solidFill>
                  <a:srgbClr val="FFFFFF"/>
                </a:solidFill>
              </a14:hiddenFill>
            </a:ext>
          </a:extLst>
        </p:spPr>
      </p:pic>
      <p:sp>
        <p:nvSpPr>
          <p:cNvPr id="12" name="文本框 2"/>
          <p:cNvSpPr>
            <a:spLocks noChangeArrowheads="1"/>
          </p:cNvSpPr>
          <p:nvPr/>
        </p:nvSpPr>
        <p:spPr bwMode="auto">
          <a:xfrm>
            <a:off x="1366642" y="4399566"/>
            <a:ext cx="25799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smtClean="0">
                <a:solidFill>
                  <a:schemeClr val="accent2"/>
                </a:solidFill>
                <a:latin typeface="微软雅黑" pitchFamily="34" charset="-122"/>
                <a:ea typeface="微软雅黑" pitchFamily="34" charset="-122"/>
              </a:rPr>
              <a:t>注意事项：</a:t>
            </a:r>
            <a:endParaRPr lang="zh-CN" altLang="en-US" sz="2000" b="1" dirty="0">
              <a:solidFill>
                <a:schemeClr val="accent2"/>
              </a:solidFill>
              <a:latin typeface="微软雅黑" pitchFamily="34" charset="-122"/>
              <a:ea typeface="微软雅黑" pitchFamily="34" charset="-122"/>
            </a:endParaRPr>
          </a:p>
        </p:txBody>
      </p:sp>
      <p:sp>
        <p:nvSpPr>
          <p:cNvPr id="2" name="TextBox 1"/>
          <p:cNvSpPr txBox="1"/>
          <p:nvPr/>
        </p:nvSpPr>
        <p:spPr>
          <a:xfrm>
            <a:off x="5676112" y="4786174"/>
            <a:ext cx="6172988" cy="1785104"/>
          </a:xfrm>
          <a:prstGeom prst="rect">
            <a:avLst/>
          </a:prstGeom>
          <a:noFill/>
        </p:spPr>
        <p:txBody>
          <a:bodyPr wrap="square" rtlCol="0">
            <a:spAutoFit/>
          </a:bodyPr>
          <a:lstStyle/>
          <a:p>
            <a:r>
              <a:rPr lang="zh-CN" altLang="en-US" sz="1800" dirty="0">
                <a:solidFill>
                  <a:schemeClr val="accent2"/>
                </a:solidFill>
                <a:latin typeface="微软雅黑" pitchFamily="34" charset="-122"/>
                <a:ea typeface="微软雅黑" pitchFamily="34" charset="-122"/>
              </a:rPr>
              <a:t>提供材料：</a:t>
            </a:r>
          </a:p>
          <a:p>
            <a:r>
              <a:rPr lang="zh-CN" altLang="en-US" sz="1800" dirty="0">
                <a:latin typeface="微软雅黑" pitchFamily="34" charset="-122"/>
                <a:ea typeface="微软雅黑" pitchFamily="34" charset="-122"/>
              </a:rPr>
              <a:t>►借款学生和共同借款人身份证原件</a:t>
            </a:r>
            <a:endParaRPr lang="en-US" altLang="zh-CN" sz="1800" dirty="0">
              <a:latin typeface="微软雅黑" pitchFamily="34" charset="-122"/>
              <a:ea typeface="微软雅黑" pitchFamily="34" charset="-122"/>
            </a:endParaRPr>
          </a:p>
          <a:p>
            <a:r>
              <a:rPr lang="zh-CN" altLang="en-US" sz="1800" dirty="0">
                <a:latin typeface="微软雅黑" pitchFamily="34" charset="-122"/>
                <a:ea typeface="微软雅黑" pitchFamily="34" charset="-122"/>
              </a:rPr>
              <a:t>►录取通知书原件（新生）或学生证原件（在校生）</a:t>
            </a:r>
            <a:endParaRPr lang="en-US" altLang="zh-CN" sz="1800" dirty="0">
              <a:latin typeface="微软雅黑" pitchFamily="34" charset="-122"/>
              <a:ea typeface="微软雅黑" pitchFamily="34" charset="-122"/>
            </a:endParaRPr>
          </a:p>
          <a:p>
            <a:r>
              <a:rPr lang="zh-CN" altLang="zh-CN" sz="1800" dirty="0">
                <a:latin typeface="微软雅黑" pitchFamily="34" charset="-122"/>
                <a:ea typeface="微软雅黑" pitchFamily="34" charset="-122"/>
              </a:rPr>
              <a:t>►</a:t>
            </a:r>
            <a:r>
              <a:rPr lang="zh-CN" altLang="en-US" sz="1800" dirty="0">
                <a:latin typeface="微软雅黑" pitchFamily="34" charset="-122"/>
                <a:ea typeface="微软雅黑" pitchFamily="34" charset="-122"/>
              </a:rPr>
              <a:t>户口簿原件（如果学生及共同借款人不在一本户口上，则需双方户口簿原件）</a:t>
            </a:r>
            <a:endParaRPr lang="en-US" altLang="zh-CN" sz="1800" dirty="0">
              <a:latin typeface="微软雅黑" pitchFamily="34" charset="-122"/>
              <a:ea typeface="微软雅黑" pitchFamily="34" charset="-122"/>
            </a:endParaRPr>
          </a:p>
          <a:p>
            <a:r>
              <a:rPr lang="zh-CN" altLang="zh-CN" sz="1800" dirty="0" smtClean="0">
                <a:latin typeface="微软雅黑" pitchFamily="34" charset="-122"/>
                <a:ea typeface="微软雅黑" pitchFamily="34" charset="-122"/>
              </a:rPr>
              <a:t>►</a:t>
            </a:r>
            <a:r>
              <a:rPr lang="en-US" altLang="zh-CN" sz="1800" dirty="0" smtClean="0">
                <a:latin typeface="微软雅黑" pitchFamily="34" charset="-122"/>
                <a:ea typeface="微软雅黑" pitchFamily="34" charset="-122"/>
              </a:rPr>
              <a:t>《</a:t>
            </a:r>
            <a:r>
              <a:rPr lang="zh-CN" altLang="en-US" sz="1800" dirty="0">
                <a:latin typeface="微软雅黑" pitchFamily="34" charset="-122"/>
                <a:ea typeface="微软雅黑" pitchFamily="34" charset="-122"/>
              </a:rPr>
              <a:t>申请表</a:t>
            </a:r>
            <a:r>
              <a:rPr lang="en-US" altLang="zh-CN" sz="1800" dirty="0">
                <a:latin typeface="微软雅黑" pitchFamily="34" charset="-122"/>
                <a:ea typeface="微软雅黑" pitchFamily="34" charset="-122"/>
              </a:rPr>
              <a:t>》</a:t>
            </a:r>
          </a:p>
        </p:txBody>
      </p:sp>
      <p:sp>
        <p:nvSpPr>
          <p:cNvPr id="5" name="TextBox 4"/>
          <p:cNvSpPr txBox="1"/>
          <p:nvPr/>
        </p:nvSpPr>
        <p:spPr>
          <a:xfrm>
            <a:off x="1386271" y="4800900"/>
            <a:ext cx="4307687" cy="1200329"/>
          </a:xfrm>
          <a:prstGeom prst="rect">
            <a:avLst/>
          </a:prstGeom>
          <a:noFill/>
        </p:spPr>
        <p:txBody>
          <a:bodyPr wrap="square" rtlCol="0">
            <a:spAutoFit/>
          </a:bodyPr>
          <a:lstStyle/>
          <a:p>
            <a:r>
              <a:rPr lang="zh-CN" altLang="en-US" sz="1800" dirty="0">
                <a:solidFill>
                  <a:schemeClr val="accent2"/>
                </a:solidFill>
                <a:latin typeface="微软雅黑" pitchFamily="34" charset="-122"/>
                <a:ea typeface="微软雅黑" pitchFamily="34" charset="-122"/>
              </a:rPr>
              <a:t>办理人：</a:t>
            </a:r>
            <a:r>
              <a:rPr lang="zh-CN" altLang="en-US" sz="1800" dirty="0" smtClean="0">
                <a:latin typeface="微软雅黑" panose="020B0503020204020204" pitchFamily="34" charset="-122"/>
                <a:ea typeface="微软雅黑" panose="020B0503020204020204" pitchFamily="34" charset="-122"/>
              </a:rPr>
              <a:t>借款人和共同借款人均需到场</a:t>
            </a:r>
            <a:endParaRPr lang="en-US" altLang="zh-CN" sz="1800" dirty="0" smtClean="0">
              <a:latin typeface="微软雅黑" panose="020B0503020204020204" pitchFamily="34" charset="-122"/>
              <a:ea typeface="微软雅黑" panose="020B0503020204020204" pitchFamily="34" charset="-122"/>
            </a:endParaRPr>
          </a:p>
          <a:p>
            <a:endParaRPr lang="en-US" altLang="zh-CN" sz="1800" dirty="0" smtClean="0">
              <a:latin typeface="微软雅黑" panose="020B0503020204020204" pitchFamily="34" charset="-122"/>
              <a:ea typeface="微软雅黑" panose="020B0503020204020204" pitchFamily="34" charset="-122"/>
            </a:endParaRPr>
          </a:p>
          <a:p>
            <a:r>
              <a:rPr lang="zh-CN" altLang="en-US" sz="1800" dirty="0" smtClean="0">
                <a:solidFill>
                  <a:schemeClr val="accent2"/>
                </a:solidFill>
                <a:latin typeface="微软雅黑" pitchFamily="34" charset="-122"/>
                <a:ea typeface="微软雅黑" pitchFamily="34" charset="-122"/>
              </a:rPr>
              <a:t>地   点</a:t>
            </a:r>
            <a:r>
              <a:rPr lang="zh-CN" altLang="en-US" sz="1800" dirty="0">
                <a:solidFill>
                  <a:schemeClr val="accent2"/>
                </a:solidFill>
                <a:latin typeface="微软雅黑" pitchFamily="34" charset="-122"/>
                <a:ea typeface="微软雅黑" pitchFamily="34" charset="-122"/>
              </a:rPr>
              <a:t>：</a:t>
            </a:r>
            <a:r>
              <a:rPr lang="zh-CN" altLang="en-US" sz="1800" dirty="0" smtClean="0">
                <a:latin typeface="微软雅黑" panose="020B0503020204020204" pitchFamily="34" charset="-122"/>
                <a:ea typeface="微软雅黑" panose="020B0503020204020204" pitchFamily="34" charset="-122"/>
              </a:rPr>
              <a:t>户口所在地的县教育局学生资助管理中心或乡镇办理点</a:t>
            </a:r>
            <a:endParaRPr lang="zh-CN" altLang="en-US" sz="1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972343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直接连接符 4"/>
          <p:cNvSpPr>
            <a:spLocks noChangeShapeType="1"/>
          </p:cNvSpPr>
          <p:nvPr/>
        </p:nvSpPr>
        <p:spPr bwMode="auto">
          <a:xfrm>
            <a:off x="363538" y="833438"/>
            <a:ext cx="11485562" cy="1587"/>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51" name="直接连接符 22"/>
          <p:cNvSpPr>
            <a:spLocks noChangeShapeType="1"/>
          </p:cNvSpPr>
          <p:nvPr/>
        </p:nvSpPr>
        <p:spPr bwMode="auto">
          <a:xfrm>
            <a:off x="1050925" y="1019175"/>
            <a:ext cx="11113" cy="5646738"/>
          </a:xfrm>
          <a:prstGeom prst="line">
            <a:avLst/>
          </a:prstGeom>
          <a:noFill/>
          <a:ln w="38100" cap="rnd">
            <a:solidFill>
              <a:srgbClr val="0AAEEA"/>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52" name="椭圆 23"/>
          <p:cNvSpPr>
            <a:spLocks noChangeArrowheads="1"/>
          </p:cNvSpPr>
          <p:nvPr/>
        </p:nvSpPr>
        <p:spPr bwMode="auto">
          <a:xfrm>
            <a:off x="927100" y="1262063"/>
            <a:ext cx="225425" cy="225425"/>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27656" name="文本框 30"/>
          <p:cNvSpPr>
            <a:spLocks noChangeArrowheads="1"/>
          </p:cNvSpPr>
          <p:nvPr/>
        </p:nvSpPr>
        <p:spPr bwMode="auto">
          <a:xfrm>
            <a:off x="1152525" y="3835029"/>
            <a:ext cx="5049837"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just">
              <a:buClr>
                <a:schemeClr val="accent2"/>
              </a:buClr>
              <a:buFont typeface="Wingdings" pitchFamily="2" charset="2"/>
              <a:buChar char="u"/>
            </a:pPr>
            <a:r>
              <a:rPr lang="zh-CN" altLang="en-US" sz="2000" dirty="0" smtClean="0">
                <a:latin typeface="微软雅黑" panose="020B0503020204020204" pitchFamily="34" charset="-122"/>
                <a:ea typeface="微软雅黑" panose="020B0503020204020204" pitchFamily="34" charset="-122"/>
                <a:sym typeface="Calibri" pitchFamily="34" charset="0"/>
              </a:rPr>
              <a:t>办理地点：原户籍县</a:t>
            </a:r>
            <a:r>
              <a:rPr lang="zh-CN" altLang="en-US" sz="2000" dirty="0">
                <a:latin typeface="微软雅黑" panose="020B0503020204020204" pitchFamily="34" charset="-122"/>
                <a:ea typeface="微软雅黑" panose="020B0503020204020204" pitchFamily="34" charset="-122"/>
                <a:sym typeface="Calibri" pitchFamily="34" charset="0"/>
              </a:rPr>
              <a:t>级资助中</a:t>
            </a:r>
            <a:r>
              <a:rPr lang="zh-CN" altLang="en-US" sz="2000" dirty="0" smtClean="0">
                <a:latin typeface="微软雅黑" panose="020B0503020204020204" pitchFamily="34" charset="-122"/>
                <a:ea typeface="微软雅黑" panose="020B0503020204020204" pitchFamily="34" charset="-122"/>
                <a:sym typeface="Calibri" pitchFamily="34" charset="0"/>
              </a:rPr>
              <a:t>心。</a:t>
            </a:r>
            <a:endParaRPr lang="en-US" altLang="zh-CN" sz="2000" dirty="0" smtClean="0">
              <a:latin typeface="微软雅黑" panose="020B0503020204020204" pitchFamily="34" charset="-122"/>
              <a:ea typeface="微软雅黑" panose="020B0503020204020204" pitchFamily="34" charset="-122"/>
              <a:sym typeface="Calibri" pitchFamily="34" charset="0"/>
            </a:endParaRPr>
          </a:p>
          <a:p>
            <a:pPr marL="342900" indent="-342900" algn="just">
              <a:buClr>
                <a:schemeClr val="accent2"/>
              </a:buClr>
              <a:buFont typeface="Wingdings" pitchFamily="2" charset="2"/>
              <a:buChar char="u"/>
            </a:pPr>
            <a:r>
              <a:rPr lang="zh-CN" altLang="en-US" sz="2000" dirty="0" smtClean="0">
                <a:latin typeface="微软雅黑" panose="020B0503020204020204" pitchFamily="34" charset="-122"/>
                <a:ea typeface="微软雅黑" panose="020B0503020204020204" pitchFamily="34" charset="-122"/>
                <a:sym typeface="Calibri" pitchFamily="34" charset="0"/>
              </a:rPr>
              <a:t>办 理 人：学生本人或者共同借款人，只需一方到场。</a:t>
            </a:r>
            <a:r>
              <a:rPr lang="zh-CN" altLang="en-US" sz="2000" dirty="0">
                <a:latin typeface="微软雅黑" panose="020B0503020204020204" pitchFamily="34" charset="-122"/>
                <a:ea typeface="微软雅黑" panose="020B0503020204020204" pitchFamily="34" charset="-122"/>
                <a:sym typeface="Calibri" pitchFamily="34" charset="0"/>
              </a:rPr>
              <a:t>如果共同借款人发生变化，需要先前往县级资助中心办理共同借款人变更手续，才能进行续贷申请。</a:t>
            </a:r>
            <a:endParaRPr lang="en-US" altLang="zh-CN" sz="2000" dirty="0">
              <a:latin typeface="微软雅黑" panose="020B0503020204020204" pitchFamily="34" charset="-122"/>
              <a:ea typeface="微软雅黑" panose="020B0503020204020204" pitchFamily="34" charset="-122"/>
              <a:sym typeface="Calibri" pitchFamily="34" charset="0"/>
            </a:endParaRPr>
          </a:p>
          <a:p>
            <a:pPr marL="342900" indent="-342900" algn="just">
              <a:buClr>
                <a:schemeClr val="accent2"/>
              </a:buClr>
              <a:buFont typeface="Wingdings" pitchFamily="2" charset="2"/>
              <a:buChar char="u"/>
            </a:pPr>
            <a:r>
              <a:rPr lang="zh-CN" altLang="en-US" sz="2000" dirty="0" smtClean="0">
                <a:latin typeface="微软雅黑" panose="020B0503020204020204" pitchFamily="34" charset="-122"/>
                <a:ea typeface="微软雅黑" panose="020B0503020204020204" pitchFamily="34" charset="-122"/>
                <a:sym typeface="Calibri" pitchFamily="34" charset="0"/>
              </a:rPr>
              <a:t>续</a:t>
            </a:r>
            <a:r>
              <a:rPr lang="zh-CN" altLang="en-US" sz="2000" dirty="0">
                <a:latin typeface="微软雅黑" panose="020B0503020204020204" pitchFamily="34" charset="-122"/>
                <a:ea typeface="微软雅黑" panose="020B0503020204020204" pitchFamily="34" charset="-122"/>
                <a:sym typeface="Calibri" pitchFamily="34" charset="0"/>
              </a:rPr>
              <a:t>贷材料</a:t>
            </a:r>
            <a:r>
              <a:rPr lang="zh-CN" altLang="en-US" sz="2000" dirty="0" smtClean="0">
                <a:latin typeface="微软雅黑" panose="020B0503020204020204" pitchFamily="34" charset="-122"/>
                <a:ea typeface="微软雅黑" panose="020B0503020204020204" pitchFamily="34" charset="-122"/>
                <a:sym typeface="Calibri" pitchFamily="34" charset="0"/>
              </a:rPr>
              <a:t>：①办</a:t>
            </a:r>
            <a:r>
              <a:rPr lang="zh-CN" altLang="en-US" sz="2000" dirty="0">
                <a:latin typeface="微软雅黑" panose="020B0503020204020204" pitchFamily="34" charset="-122"/>
                <a:ea typeface="微软雅黑" panose="020B0503020204020204" pitchFamily="34" charset="-122"/>
                <a:sym typeface="Calibri" pitchFamily="34" charset="0"/>
              </a:rPr>
              <a:t>理人本人的身份证原</a:t>
            </a:r>
            <a:r>
              <a:rPr lang="zh-CN" altLang="en-US" sz="2000" dirty="0" smtClean="0">
                <a:latin typeface="微软雅黑" panose="020B0503020204020204" pitchFamily="34" charset="-122"/>
                <a:ea typeface="微软雅黑" panose="020B0503020204020204" pitchFamily="34" charset="-122"/>
                <a:sym typeface="Calibri" pitchFamily="34" charset="0"/>
              </a:rPr>
              <a:t>件；②签过字</a:t>
            </a:r>
            <a:r>
              <a:rPr lang="zh-CN" altLang="en-US" sz="2000" dirty="0">
                <a:latin typeface="微软雅黑" panose="020B0503020204020204" pitchFamily="34" charset="-122"/>
                <a:ea typeface="微软雅黑" panose="020B0503020204020204" pitchFamily="34" charset="-122"/>
                <a:sym typeface="Calibri" pitchFamily="34" charset="0"/>
              </a:rPr>
              <a:t>的</a:t>
            </a:r>
            <a:r>
              <a:rPr lang="en-US" altLang="zh-CN" sz="2000" dirty="0">
                <a:latin typeface="微软雅黑" panose="020B0503020204020204" pitchFamily="34" charset="-122"/>
                <a:ea typeface="微软雅黑" panose="020B0503020204020204" pitchFamily="34" charset="-122"/>
                <a:sym typeface="Calibri" pitchFamily="34" charset="0"/>
              </a:rPr>
              <a:t>《</a:t>
            </a:r>
            <a:r>
              <a:rPr lang="zh-CN" altLang="en-US" sz="2000" dirty="0">
                <a:latin typeface="微软雅黑" panose="020B0503020204020204" pitchFamily="34" charset="-122"/>
                <a:ea typeface="微软雅黑" panose="020B0503020204020204" pitchFamily="34" charset="-122"/>
                <a:sym typeface="Calibri" pitchFamily="34" charset="0"/>
              </a:rPr>
              <a:t>申请表</a:t>
            </a:r>
            <a:r>
              <a:rPr lang="en-US" altLang="zh-CN" sz="2000" dirty="0">
                <a:latin typeface="微软雅黑" panose="020B0503020204020204" pitchFamily="34" charset="-122"/>
                <a:ea typeface="微软雅黑" panose="020B0503020204020204" pitchFamily="34" charset="-122"/>
                <a:sym typeface="Calibri" pitchFamily="34" charset="0"/>
              </a:rPr>
              <a:t>》</a:t>
            </a:r>
            <a:r>
              <a:rPr lang="zh-CN" altLang="en-US" sz="2000" dirty="0">
                <a:latin typeface="微软雅黑" panose="020B0503020204020204" pitchFamily="34" charset="-122"/>
                <a:ea typeface="微软雅黑" panose="020B0503020204020204" pitchFamily="34" charset="-122"/>
                <a:sym typeface="Calibri" pitchFamily="34" charset="0"/>
              </a:rPr>
              <a:t>原</a:t>
            </a:r>
            <a:r>
              <a:rPr lang="zh-CN" altLang="en-US" sz="2000" dirty="0" smtClean="0">
                <a:latin typeface="微软雅黑" panose="020B0503020204020204" pitchFamily="34" charset="-122"/>
                <a:ea typeface="微软雅黑" panose="020B0503020204020204" pitchFamily="34" charset="-122"/>
                <a:sym typeface="Calibri" pitchFamily="34" charset="0"/>
              </a:rPr>
              <a:t>件。</a:t>
            </a:r>
            <a:endParaRPr lang="zh-CN" altLang="en-US" sz="2000" dirty="0">
              <a:latin typeface="微软雅黑" panose="020B0503020204020204" pitchFamily="34" charset="-122"/>
              <a:ea typeface="微软雅黑" panose="020B0503020204020204" pitchFamily="34" charset="-122"/>
            </a:endParaRPr>
          </a:p>
        </p:txBody>
      </p:sp>
      <p:sp>
        <p:nvSpPr>
          <p:cNvPr id="27657" name="直接连接符 20"/>
          <p:cNvSpPr>
            <a:spLocks noChangeShapeType="1"/>
          </p:cNvSpPr>
          <p:nvPr/>
        </p:nvSpPr>
        <p:spPr bwMode="auto">
          <a:xfrm>
            <a:off x="1366838" y="1671638"/>
            <a:ext cx="4100512" cy="0"/>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61" name="文本框 2"/>
          <p:cNvSpPr>
            <a:spLocks noChangeArrowheads="1"/>
          </p:cNvSpPr>
          <p:nvPr/>
        </p:nvSpPr>
        <p:spPr bwMode="auto">
          <a:xfrm>
            <a:off x="1368425" y="1161256"/>
            <a:ext cx="96678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200" b="1" dirty="0" smtClean="0">
                <a:solidFill>
                  <a:srgbClr val="0AAEEA"/>
                </a:solidFill>
                <a:latin typeface="微软雅黑" pitchFamily="34" charset="-122"/>
                <a:ea typeface="微软雅黑" pitchFamily="34" charset="-122"/>
              </a:rPr>
              <a:t>续贷流程</a:t>
            </a:r>
            <a:endParaRPr lang="zh-CN" altLang="en-US" sz="2200" b="1" dirty="0">
              <a:solidFill>
                <a:srgbClr val="0AAEEA"/>
              </a:solidFill>
              <a:latin typeface="微软雅黑" pitchFamily="34" charset="-122"/>
              <a:ea typeface="微软雅黑" pitchFamily="34" charset="-122"/>
            </a:endParaRPr>
          </a:p>
        </p:txBody>
      </p:sp>
      <p:pic>
        <p:nvPicPr>
          <p:cNvPr id="136195" name="Picture 3" descr="C:\Users\CDB\Desktop\诚信教育校园行\1.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4684" y="3351146"/>
            <a:ext cx="5328869" cy="3226756"/>
          </a:xfrm>
          <a:prstGeom prst="rect">
            <a:avLst/>
          </a:prstGeom>
          <a:noFill/>
          <a:extLst>
            <a:ext uri="{909E8E84-426E-40DD-AFC4-6F175D3DCCD1}">
              <a14:hiddenFill xmlns:a14="http://schemas.microsoft.com/office/drawing/2010/main">
                <a:solidFill>
                  <a:srgbClr val="FFFFFF"/>
                </a:solidFill>
              </a14:hiddenFill>
            </a:ext>
          </a:extLst>
        </p:spPr>
      </p:pic>
      <p:sp>
        <p:nvSpPr>
          <p:cNvPr id="12" name="文本框 30"/>
          <p:cNvSpPr>
            <a:spLocks noChangeArrowheads="1"/>
          </p:cNvSpPr>
          <p:nvPr/>
        </p:nvSpPr>
        <p:spPr bwMode="auto">
          <a:xfrm>
            <a:off x="1519236" y="1851666"/>
            <a:ext cx="1032986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lgn="just">
              <a:buFont typeface="+mj-lt"/>
              <a:buAutoNum type="arabicPeriod"/>
            </a:pPr>
            <a:r>
              <a:rPr lang="zh-CN" altLang="en-US" sz="2000" dirty="0" smtClean="0">
                <a:latin typeface="微软雅黑" panose="020B0503020204020204" pitchFamily="34" charset="-122"/>
                <a:ea typeface="微软雅黑" panose="020B0503020204020204" pitchFamily="34" charset="-122"/>
                <a:sym typeface="Calibri" pitchFamily="34" charset="0"/>
              </a:rPr>
              <a:t>先登录</a:t>
            </a:r>
            <a:r>
              <a:rPr lang="zh-CN" altLang="en-US" sz="2000" b="1" dirty="0" smtClean="0">
                <a:latin typeface="微软雅黑" panose="020B0503020204020204" pitchFamily="34" charset="-122"/>
                <a:ea typeface="微软雅黑" panose="020B0503020204020204" pitchFamily="34" charset="-122"/>
                <a:sym typeface="Calibri" pitchFamily="34" charset="0"/>
              </a:rPr>
              <a:t>学生在线服务系统</a:t>
            </a:r>
            <a:r>
              <a:rPr lang="zh-CN" altLang="en-US" sz="2000" dirty="0" smtClean="0">
                <a:latin typeface="微软雅黑" panose="020B0503020204020204" pitchFamily="34" charset="-122"/>
                <a:ea typeface="微软雅黑" panose="020B0503020204020204" pitchFamily="34" charset="-122"/>
                <a:sym typeface="Calibri" pitchFamily="34" charset="0"/>
              </a:rPr>
              <a:t>更新个人基本信息、共同借款人信息，提出</a:t>
            </a:r>
            <a:r>
              <a:rPr lang="zh-CN" altLang="en-US" sz="2000" b="1" dirty="0" smtClean="0">
                <a:latin typeface="微软雅黑" panose="020B0503020204020204" pitchFamily="34" charset="-122"/>
                <a:ea typeface="微软雅黑" panose="020B0503020204020204" pitchFamily="34" charset="-122"/>
                <a:sym typeface="Calibri" pitchFamily="34" charset="0"/>
              </a:rPr>
              <a:t>续贷申请</a:t>
            </a:r>
            <a:r>
              <a:rPr lang="zh-CN" altLang="en-US" sz="2000" dirty="0" smtClean="0">
                <a:latin typeface="微软雅黑" panose="020B0503020204020204" pitchFamily="34" charset="-122"/>
                <a:ea typeface="微软雅黑" panose="020B0503020204020204" pitchFamily="34" charset="-122"/>
                <a:sym typeface="Calibri" pitchFamily="34" charset="0"/>
              </a:rPr>
              <a:t>，并按照系统提示填写</a:t>
            </a:r>
            <a:r>
              <a:rPr lang="zh-CN" altLang="en-US" sz="2000" b="1" dirty="0" smtClean="0">
                <a:solidFill>
                  <a:srgbClr val="FF0000"/>
                </a:solidFill>
                <a:latin typeface="微软雅黑" panose="020B0503020204020204" pitchFamily="34" charset="-122"/>
                <a:ea typeface="微软雅黑" panose="020B0503020204020204" pitchFamily="34" charset="-122"/>
                <a:sym typeface="Calibri" pitchFamily="34" charset="0"/>
              </a:rPr>
              <a:t>续贷声明</a:t>
            </a:r>
            <a:r>
              <a:rPr lang="zh-CN" altLang="en-US" sz="2000" dirty="0" smtClean="0">
                <a:latin typeface="微软雅黑" panose="020B0503020204020204" pitchFamily="34" charset="-122"/>
                <a:ea typeface="微软雅黑" panose="020B0503020204020204" pitchFamily="34" charset="-122"/>
                <a:sym typeface="Calibri" pitchFamily="34" charset="0"/>
              </a:rPr>
              <a:t>，再导出打印</a:t>
            </a:r>
            <a:r>
              <a:rPr lang="en-US" altLang="zh-CN" sz="2000" dirty="0" smtClean="0">
                <a:latin typeface="微软雅黑" panose="020B0503020204020204" pitchFamily="34" charset="-122"/>
                <a:ea typeface="微软雅黑" panose="020B0503020204020204" pitchFamily="34" charset="-122"/>
                <a:sym typeface="Calibri" pitchFamily="34" charset="0"/>
              </a:rPr>
              <a:t>《</a:t>
            </a:r>
            <a:r>
              <a:rPr lang="zh-CN" altLang="en-US" sz="2000" dirty="0" smtClean="0">
                <a:latin typeface="微软雅黑" panose="020B0503020204020204" pitchFamily="34" charset="-122"/>
                <a:ea typeface="微软雅黑" panose="020B0503020204020204" pitchFamily="34" charset="-122"/>
                <a:sym typeface="Calibri" pitchFamily="34" charset="0"/>
              </a:rPr>
              <a:t>申请表</a:t>
            </a:r>
            <a:r>
              <a:rPr lang="en-US" altLang="zh-CN" sz="2000" dirty="0" smtClean="0">
                <a:latin typeface="微软雅黑" panose="020B0503020204020204" pitchFamily="34" charset="-122"/>
                <a:ea typeface="微软雅黑" panose="020B0503020204020204" pitchFamily="34" charset="-122"/>
                <a:sym typeface="Calibri" pitchFamily="34" charset="0"/>
              </a:rPr>
              <a:t>》</a:t>
            </a:r>
            <a:r>
              <a:rPr lang="zh-CN" altLang="en-US" sz="2000" dirty="0" smtClean="0">
                <a:latin typeface="微软雅黑" panose="020B0503020204020204" pitchFamily="34" charset="-122"/>
                <a:ea typeface="微软雅黑" panose="020B0503020204020204" pitchFamily="34" charset="-122"/>
                <a:sym typeface="Calibri" pitchFamily="34" charset="0"/>
              </a:rPr>
              <a:t>。</a:t>
            </a:r>
            <a:endParaRPr lang="en-US" altLang="zh-CN" sz="2000" dirty="0" smtClean="0">
              <a:latin typeface="微软雅黑" panose="020B0503020204020204" pitchFamily="34" charset="-122"/>
              <a:ea typeface="微软雅黑" panose="020B0503020204020204" pitchFamily="34" charset="-122"/>
              <a:sym typeface="Calibri" pitchFamily="34" charset="0"/>
            </a:endParaRPr>
          </a:p>
          <a:p>
            <a:pPr marL="457200" indent="-457200">
              <a:buFont typeface="+mj-lt"/>
              <a:buAutoNum type="arabicPeriod"/>
            </a:pPr>
            <a:r>
              <a:rPr lang="zh-CN" altLang="en-US" sz="2000" dirty="0" smtClean="0">
                <a:latin typeface="微软雅黑" panose="020B0503020204020204" pitchFamily="34" charset="-122"/>
                <a:ea typeface="微软雅黑" panose="020B0503020204020204" pitchFamily="34" charset="-122"/>
                <a:sym typeface="Calibri" pitchFamily="34" charset="0"/>
              </a:rPr>
              <a:t>前</a:t>
            </a:r>
            <a:r>
              <a:rPr lang="zh-CN" altLang="en-US" sz="2000" dirty="0">
                <a:latin typeface="微软雅黑" panose="020B0503020204020204" pitchFamily="34" charset="-122"/>
                <a:ea typeface="微软雅黑" panose="020B0503020204020204" pitchFamily="34" charset="-122"/>
                <a:sym typeface="Calibri" pitchFamily="34" charset="0"/>
              </a:rPr>
              <a:t>往县级资助中心现场办理</a:t>
            </a:r>
            <a:r>
              <a:rPr lang="zh-CN" altLang="en-US" sz="2000" dirty="0" smtClean="0">
                <a:latin typeface="微软雅黑" panose="020B0503020204020204" pitchFamily="34" charset="-122"/>
                <a:ea typeface="微软雅黑" panose="020B0503020204020204" pitchFamily="34" charset="-122"/>
                <a:sym typeface="Calibri" pitchFamily="34" charset="0"/>
              </a:rPr>
              <a:t>。</a:t>
            </a:r>
            <a:r>
              <a:rPr lang="zh-CN" altLang="en-US" sz="2000" dirty="0" smtClean="0">
                <a:solidFill>
                  <a:srgbClr val="FF0000"/>
                </a:solidFill>
                <a:latin typeface="微软雅黑" panose="020B0503020204020204" pitchFamily="34" charset="-122"/>
                <a:ea typeface="微软雅黑" panose="020B0503020204020204" pitchFamily="34" charset="-122"/>
                <a:sym typeface="Calibri" pitchFamily="34" charset="0"/>
              </a:rPr>
              <a:t>续贷学生无需再次进行家庭经济困难认定。</a:t>
            </a:r>
            <a:endParaRPr lang="en-US" altLang="zh-CN" sz="2000" dirty="0" smtClean="0">
              <a:solidFill>
                <a:srgbClr val="FF0000"/>
              </a:solidFill>
              <a:latin typeface="微软雅黑" panose="020B0503020204020204" pitchFamily="34" charset="-122"/>
              <a:ea typeface="微软雅黑" panose="020B0503020204020204" pitchFamily="34" charset="-122"/>
              <a:sym typeface="Calibri" pitchFamily="34" charset="0"/>
            </a:endParaRPr>
          </a:p>
          <a:p>
            <a:pPr marL="457200" indent="-457200">
              <a:buFont typeface="+mj-lt"/>
              <a:buAutoNum type="arabicPeriod"/>
            </a:pPr>
            <a:r>
              <a:rPr lang="zh-CN" altLang="en-US" sz="2000" dirty="0" smtClean="0">
                <a:latin typeface="微软雅黑" panose="020B0503020204020204" pitchFamily="34" charset="-122"/>
                <a:ea typeface="微软雅黑" panose="020B0503020204020204" pitchFamily="34" charset="-122"/>
                <a:sym typeface="Calibri" pitchFamily="34" charset="0"/>
              </a:rPr>
              <a:t>持</a:t>
            </a:r>
            <a:r>
              <a:rPr lang="en-US" altLang="zh-CN" sz="2000" dirty="0">
                <a:latin typeface="微软雅黑" panose="020B0503020204020204" pitchFamily="34" charset="-122"/>
                <a:ea typeface="微软雅黑" panose="020B0503020204020204" pitchFamily="34" charset="-122"/>
                <a:sym typeface="Calibri" pitchFamily="34" charset="0"/>
              </a:rPr>
              <a:t>《</a:t>
            </a:r>
            <a:r>
              <a:rPr lang="zh-CN" altLang="en-US" sz="2000" dirty="0">
                <a:latin typeface="微软雅黑" panose="020B0503020204020204" pitchFamily="34" charset="-122"/>
                <a:ea typeface="微软雅黑" panose="020B0503020204020204" pitchFamily="34" charset="-122"/>
                <a:sym typeface="Calibri" pitchFamily="34" charset="0"/>
              </a:rPr>
              <a:t>受理证明</a:t>
            </a:r>
            <a:r>
              <a:rPr lang="en-US" altLang="zh-CN" sz="2000" dirty="0">
                <a:latin typeface="微软雅黑" panose="020B0503020204020204" pitchFamily="34" charset="-122"/>
                <a:ea typeface="微软雅黑" panose="020B0503020204020204" pitchFamily="34" charset="-122"/>
                <a:sym typeface="Calibri" pitchFamily="34" charset="0"/>
              </a:rPr>
              <a:t>》</a:t>
            </a:r>
            <a:r>
              <a:rPr lang="zh-CN" altLang="en-US" sz="2000" dirty="0">
                <a:latin typeface="微软雅黑" panose="020B0503020204020204" pitchFamily="34" charset="-122"/>
                <a:ea typeface="微软雅黑" panose="020B0503020204020204" pitchFamily="34" charset="-122"/>
                <a:sym typeface="Calibri" pitchFamily="34" charset="0"/>
              </a:rPr>
              <a:t>前往高校报道，并提请高校老师于当年</a:t>
            </a:r>
            <a:r>
              <a:rPr lang="en-US" altLang="zh-CN" sz="2000" dirty="0">
                <a:latin typeface="微软雅黑" panose="020B0503020204020204" pitchFamily="34" charset="-122"/>
                <a:ea typeface="微软雅黑" panose="020B0503020204020204" pitchFamily="34" charset="-122"/>
                <a:sym typeface="Calibri" pitchFamily="34" charset="0"/>
              </a:rPr>
              <a:t>10</a:t>
            </a:r>
            <a:r>
              <a:rPr lang="zh-CN" altLang="en-US" sz="2000" dirty="0">
                <a:latin typeface="微软雅黑" panose="020B0503020204020204" pitchFamily="34" charset="-122"/>
                <a:ea typeface="微软雅黑" panose="020B0503020204020204" pitchFamily="34" charset="-122"/>
                <a:sym typeface="Calibri" pitchFamily="34" charset="0"/>
              </a:rPr>
              <a:t>月</a:t>
            </a:r>
            <a:r>
              <a:rPr lang="en-US" altLang="zh-CN" sz="2000" dirty="0">
                <a:latin typeface="微软雅黑" panose="020B0503020204020204" pitchFamily="34" charset="-122"/>
                <a:ea typeface="微软雅黑" panose="020B0503020204020204" pitchFamily="34" charset="-122"/>
                <a:sym typeface="Calibri" pitchFamily="34" charset="0"/>
              </a:rPr>
              <a:t>10</a:t>
            </a:r>
            <a:r>
              <a:rPr lang="zh-CN" altLang="en-US" sz="2000" dirty="0">
                <a:latin typeface="微软雅黑" panose="020B0503020204020204" pitchFamily="34" charset="-122"/>
                <a:ea typeface="微软雅黑" panose="020B0503020204020204" pitchFamily="34" charset="-122"/>
                <a:sym typeface="Calibri" pitchFamily="34" charset="0"/>
              </a:rPr>
              <a:t>日前录入电子回执。</a:t>
            </a:r>
            <a:endParaRPr lang="zh-CN" altLang="en-US" sz="2000" dirty="0">
              <a:latin typeface="微软雅黑" panose="020B0503020204020204" pitchFamily="34" charset="-122"/>
              <a:ea typeface="微软雅黑" panose="020B0503020204020204" pitchFamily="34" charset="-122"/>
            </a:endParaRPr>
          </a:p>
        </p:txBody>
      </p:sp>
      <p:sp>
        <p:nvSpPr>
          <p:cNvPr id="13" name="文本框 2"/>
          <p:cNvSpPr>
            <a:spLocks noChangeArrowheads="1"/>
          </p:cNvSpPr>
          <p:nvPr/>
        </p:nvSpPr>
        <p:spPr bwMode="auto">
          <a:xfrm>
            <a:off x="1519237" y="3439157"/>
            <a:ext cx="25799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smtClean="0">
                <a:solidFill>
                  <a:schemeClr val="accent2"/>
                </a:solidFill>
                <a:latin typeface="微软雅黑" pitchFamily="34" charset="-122"/>
                <a:ea typeface="微软雅黑" pitchFamily="34" charset="-122"/>
              </a:rPr>
              <a:t>注意事项：</a:t>
            </a:r>
            <a:endParaRPr lang="zh-CN" altLang="en-US" sz="2000" b="1" dirty="0">
              <a:solidFill>
                <a:schemeClr val="accent2"/>
              </a:solidFill>
              <a:latin typeface="微软雅黑" pitchFamily="34" charset="-122"/>
              <a:ea typeface="微软雅黑" pitchFamily="34" charset="-122"/>
            </a:endParaRPr>
          </a:p>
        </p:txBody>
      </p:sp>
      <p:sp>
        <p:nvSpPr>
          <p:cNvPr id="15" name="矩形 7"/>
          <p:cNvSpPr>
            <a:spLocks noChangeArrowheads="1"/>
          </p:cNvSpPr>
          <p:nvPr/>
        </p:nvSpPr>
        <p:spPr bwMode="auto">
          <a:xfrm>
            <a:off x="452438" y="288925"/>
            <a:ext cx="54697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rgbClr val="C00000"/>
                </a:solidFill>
                <a:latin typeface="微软雅黑" pitchFamily="34" charset="-122"/>
                <a:ea typeface="微软雅黑" pitchFamily="34" charset="-122"/>
                <a:sym typeface="微软雅黑" pitchFamily="34" charset="-122"/>
              </a:rPr>
              <a:t>四</a:t>
            </a:r>
            <a:r>
              <a:rPr lang="zh-CN" altLang="en-US" sz="2800" b="1" dirty="0" smtClean="0">
                <a:solidFill>
                  <a:srgbClr val="C00000"/>
                </a:solidFill>
                <a:latin typeface="微软雅黑" pitchFamily="34" charset="-122"/>
                <a:ea typeface="微软雅黑" pitchFamily="34" charset="-122"/>
                <a:sym typeface="微软雅黑" pitchFamily="34" charset="-122"/>
              </a:rPr>
              <a:t>、</a:t>
            </a:r>
            <a:r>
              <a:rPr lang="zh-CN" altLang="en-US" sz="2800" b="1" dirty="0">
                <a:solidFill>
                  <a:srgbClr val="C00000"/>
                </a:solidFill>
                <a:latin typeface="微软雅黑" pitchFamily="34" charset="-122"/>
                <a:ea typeface="微软雅黑" pitchFamily="34" charset="-122"/>
                <a:sym typeface="微软雅黑" pitchFamily="34" charset="-122"/>
              </a:rPr>
              <a:t>业务流程</a:t>
            </a:r>
          </a:p>
        </p:txBody>
      </p:sp>
      <p:sp>
        <p:nvSpPr>
          <p:cNvPr id="3" name="灯片编号占位符 2"/>
          <p:cNvSpPr>
            <a:spLocks noGrp="1"/>
          </p:cNvSpPr>
          <p:nvPr>
            <p:ph type="sldNum" sz="quarter" idx="12"/>
          </p:nvPr>
        </p:nvSpPr>
        <p:spPr/>
        <p:txBody>
          <a:bodyPr/>
          <a:lstStyle/>
          <a:p>
            <a:pPr>
              <a:defRPr/>
            </a:pPr>
            <a:fld id="{50A7D6EC-BC01-493E-9D1E-6C7A7B16C25B}" type="slidenum">
              <a:rPr lang="zh-CN" altLang="en-US" smtClean="0"/>
              <a:pPr>
                <a:defRPr/>
              </a:pPr>
              <a:t>17</a:t>
            </a:fld>
            <a:endParaRPr lang="zh-CN" altLang="en-US" sz="1800">
              <a:solidFill>
                <a:schemeClr val="tx1"/>
              </a:solidFill>
              <a:latin typeface="Arial" pitchFamily="34" charset="0"/>
              <a:ea typeface="+mn-ea"/>
            </a:endParaRPr>
          </a:p>
        </p:txBody>
      </p:sp>
    </p:spTree>
    <p:extLst>
      <p:ext uri="{BB962C8B-B14F-4D97-AF65-F5344CB8AC3E}">
        <p14:creationId xmlns:p14="http://schemas.microsoft.com/office/powerpoint/2010/main" val="3971307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直接连接符 4"/>
          <p:cNvSpPr>
            <a:spLocks noChangeShapeType="1"/>
          </p:cNvSpPr>
          <p:nvPr/>
        </p:nvSpPr>
        <p:spPr bwMode="auto">
          <a:xfrm>
            <a:off x="363538" y="833438"/>
            <a:ext cx="11485562" cy="1587"/>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51" name="直接连接符 22"/>
          <p:cNvSpPr>
            <a:spLocks noChangeShapeType="1"/>
          </p:cNvSpPr>
          <p:nvPr/>
        </p:nvSpPr>
        <p:spPr bwMode="auto">
          <a:xfrm>
            <a:off x="1050925" y="1019175"/>
            <a:ext cx="11113" cy="5521325"/>
          </a:xfrm>
          <a:prstGeom prst="line">
            <a:avLst/>
          </a:prstGeom>
          <a:noFill/>
          <a:ln w="38100" cap="rnd">
            <a:solidFill>
              <a:srgbClr val="0AAEEA"/>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52" name="椭圆 23"/>
          <p:cNvSpPr>
            <a:spLocks noChangeArrowheads="1"/>
          </p:cNvSpPr>
          <p:nvPr/>
        </p:nvSpPr>
        <p:spPr bwMode="auto">
          <a:xfrm>
            <a:off x="927100" y="1328736"/>
            <a:ext cx="225425" cy="225425"/>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27654" name="矩形 7"/>
          <p:cNvSpPr>
            <a:spLocks noChangeArrowheads="1"/>
          </p:cNvSpPr>
          <p:nvPr/>
        </p:nvSpPr>
        <p:spPr bwMode="auto">
          <a:xfrm>
            <a:off x="452438" y="288925"/>
            <a:ext cx="54697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rgbClr val="C00000"/>
                </a:solidFill>
                <a:latin typeface="微软雅黑" pitchFamily="34" charset="-122"/>
                <a:ea typeface="微软雅黑" pitchFamily="34" charset="-122"/>
                <a:sym typeface="微软雅黑" pitchFamily="34" charset="-122"/>
              </a:rPr>
              <a:t>四</a:t>
            </a:r>
            <a:r>
              <a:rPr lang="zh-CN" altLang="en-US" sz="2800" b="1" dirty="0" smtClean="0">
                <a:solidFill>
                  <a:srgbClr val="C00000"/>
                </a:solidFill>
                <a:latin typeface="微软雅黑" pitchFamily="34" charset="-122"/>
                <a:ea typeface="微软雅黑" pitchFamily="34" charset="-122"/>
                <a:sym typeface="微软雅黑" pitchFamily="34" charset="-122"/>
              </a:rPr>
              <a:t>、</a:t>
            </a:r>
            <a:r>
              <a:rPr lang="zh-CN" altLang="en-US" sz="2800" b="1" dirty="0">
                <a:solidFill>
                  <a:srgbClr val="C00000"/>
                </a:solidFill>
                <a:latin typeface="微软雅黑" pitchFamily="34" charset="-122"/>
                <a:ea typeface="微软雅黑" pitchFamily="34" charset="-122"/>
                <a:sym typeface="微软雅黑" pitchFamily="34" charset="-122"/>
              </a:rPr>
              <a:t>业务流程</a:t>
            </a:r>
          </a:p>
        </p:txBody>
      </p:sp>
      <p:sp>
        <p:nvSpPr>
          <p:cNvPr id="27657" name="直接连接符 20"/>
          <p:cNvSpPr>
            <a:spLocks noChangeShapeType="1"/>
          </p:cNvSpPr>
          <p:nvPr/>
        </p:nvSpPr>
        <p:spPr bwMode="auto">
          <a:xfrm>
            <a:off x="1366838" y="1738313"/>
            <a:ext cx="2050256" cy="0"/>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61" name="文本框 2"/>
          <p:cNvSpPr>
            <a:spLocks noChangeArrowheads="1"/>
          </p:cNvSpPr>
          <p:nvPr/>
        </p:nvSpPr>
        <p:spPr bwMode="auto">
          <a:xfrm>
            <a:off x="1368425" y="1227931"/>
            <a:ext cx="96678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200" b="1" dirty="0" smtClean="0">
                <a:solidFill>
                  <a:srgbClr val="0AAEEA"/>
                </a:solidFill>
                <a:latin typeface="微软雅黑" pitchFamily="34" charset="-122"/>
                <a:ea typeface="微软雅黑" pitchFamily="34" charset="-122"/>
              </a:rPr>
              <a:t>支付流程</a:t>
            </a:r>
            <a:endParaRPr lang="zh-CN" altLang="en-US" sz="2200" b="1" dirty="0">
              <a:solidFill>
                <a:srgbClr val="0AAEEA"/>
              </a:solidFill>
              <a:latin typeface="微软雅黑" pitchFamily="34" charset="-122"/>
              <a:ea typeface="微软雅黑" pitchFamily="34" charset="-122"/>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2462980481"/>
              </p:ext>
            </p:extLst>
          </p:nvPr>
        </p:nvGraphicFramePr>
        <p:xfrm>
          <a:off x="6659562" y="1641829"/>
          <a:ext cx="4833938" cy="4797258"/>
        </p:xfrm>
        <a:graphic>
          <a:graphicData uri="http://schemas.openxmlformats.org/presentationml/2006/ole">
            <mc:AlternateContent xmlns:mc="http://schemas.openxmlformats.org/markup-compatibility/2006">
              <mc:Choice xmlns:v="urn:schemas-microsoft-com:vml" Requires="v">
                <p:oleObj spid="_x0000_s140418" name="Visio" r:id="rId3" imgW="3994726" imgH="4060800" progId="">
                  <p:embed/>
                </p:oleObj>
              </mc:Choice>
              <mc:Fallback>
                <p:oleObj name="Visio" r:id="rId3" imgW="3994726" imgH="4060800" progId="">
                  <p:embed/>
                  <p:pic>
                    <p:nvPicPr>
                      <p:cNvPr id="0" name="Picture 1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9562" y="1641829"/>
                        <a:ext cx="4833938" cy="47972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6"/>
          <p:cNvSpPr>
            <a:spLocks noChangeArrowheads="1"/>
          </p:cNvSpPr>
          <p:nvPr/>
        </p:nvSpPr>
        <p:spPr bwMode="auto">
          <a:xfrm>
            <a:off x="1368425" y="1898390"/>
            <a:ext cx="4948237" cy="4725006"/>
          </a:xfrm>
          <a:prstGeom prst="rect">
            <a:avLst/>
          </a:prstGeom>
          <a:noFill/>
          <a:ln>
            <a:noFill/>
          </a:ln>
          <a:effectLst/>
          <a:extLst>
            <a:ext uri="{909E8E84-426E-40DD-AFC4-6F175D3DCCD1}">
              <a14:hiddenFill xmlns:a14="http://schemas.microsoft.com/office/drawing/2010/main">
                <a:gradFill rotWithShape="1">
                  <a:gsLst>
                    <a:gs pos="0">
                      <a:srgbClr val="006699"/>
                    </a:gs>
                    <a:gs pos="100000">
                      <a:srgbClr val="99CCFF"/>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69" tIns="46035" rIns="92069" bIns="46035">
            <a:spAutoFit/>
            <a:flatTx/>
          </a:bodyPr>
          <a:lstStyle/>
          <a:p>
            <a:pPr algn="just" eaLnBrk="1" hangingPunct="1">
              <a:lnSpc>
                <a:spcPct val="105000"/>
              </a:lnSpc>
              <a:spcBef>
                <a:spcPct val="20000"/>
              </a:spcBef>
              <a:spcAft>
                <a:spcPct val="20000"/>
              </a:spcAft>
              <a:buSzPct val="80000"/>
            </a:pPr>
            <a:r>
              <a:rPr lang="zh-CN" altLang="en-US" sz="2000" kern="0" dirty="0">
                <a:latin typeface="微软雅黑" panose="020B0503020204020204" pitchFamily="34" charset="-122"/>
                <a:ea typeface="微软雅黑" panose="020B0503020204020204" pitchFamily="34" charset="-122"/>
              </a:rPr>
              <a:t>办理贷款时第三方支付平台（支付宝）对借款学生统一开立个人账户，用于生源地贷款发放和本息回收。</a:t>
            </a:r>
            <a:endParaRPr lang="en-US" altLang="zh-CN" sz="2000" kern="0" dirty="0">
              <a:latin typeface="微软雅黑" panose="020B0503020204020204" pitchFamily="34" charset="-122"/>
              <a:ea typeface="微软雅黑" panose="020B0503020204020204" pitchFamily="34" charset="-122"/>
            </a:endParaRPr>
          </a:p>
          <a:p>
            <a:pPr eaLnBrk="1" hangingPunct="1">
              <a:lnSpc>
                <a:spcPct val="130000"/>
              </a:lnSpc>
            </a:pPr>
            <a:r>
              <a:rPr lang="zh-CN" altLang="en-US" sz="2000" b="1" kern="0" dirty="0">
                <a:latin typeface="微软雅黑" panose="020B0503020204020204" pitchFamily="34" charset="-122"/>
                <a:ea typeface="微软雅黑" panose="020B0503020204020204" pitchFamily="34" charset="-122"/>
              </a:rPr>
              <a:t>账号格式</a:t>
            </a:r>
          </a:p>
          <a:p>
            <a:pPr lvl="1" eaLnBrk="1" hangingPunct="1">
              <a:lnSpc>
                <a:spcPct val="130000"/>
              </a:lnSpc>
            </a:pPr>
            <a:r>
              <a:rPr lang="en-US" altLang="zh-CN" sz="2000" kern="0" smtClean="0">
                <a:solidFill>
                  <a:srgbClr val="FF0000"/>
                </a:solidFill>
                <a:latin typeface="微软雅黑" panose="020B0503020204020204" pitchFamily="34" charset="-122"/>
                <a:ea typeface="微软雅黑" panose="020B0503020204020204" pitchFamily="34" charset="-122"/>
              </a:rPr>
              <a:t>530102</a:t>
            </a:r>
            <a:r>
              <a:rPr lang="en-US" altLang="zh-CN" sz="2000" kern="0" smtClean="0">
                <a:solidFill>
                  <a:srgbClr val="009900"/>
                </a:solidFill>
                <a:latin typeface="微软雅黑" panose="020B0503020204020204" pitchFamily="34" charset="-122"/>
                <a:ea typeface="微软雅黑" panose="020B0503020204020204" pitchFamily="34" charset="-122"/>
              </a:rPr>
              <a:t>a</a:t>
            </a:r>
            <a:r>
              <a:rPr lang="en-US" altLang="zh-CN" sz="2000" kern="0" smtClean="0">
                <a:solidFill>
                  <a:srgbClr val="0000FF"/>
                </a:solidFill>
                <a:latin typeface="微软雅黑" panose="020B0503020204020204" pitchFamily="34" charset="-122"/>
                <a:ea typeface="微软雅黑" panose="020B0503020204020204" pitchFamily="34" charset="-122"/>
              </a:rPr>
              <a:t>2fip</a:t>
            </a:r>
            <a:r>
              <a:rPr lang="en-US" altLang="zh-CN" sz="2000" kern="0" smtClean="0">
                <a:solidFill>
                  <a:srgbClr val="FF0000"/>
                </a:solidFill>
                <a:latin typeface="微软雅黑" panose="020B0503020204020204" pitchFamily="34" charset="-122"/>
                <a:ea typeface="微软雅黑" panose="020B0503020204020204" pitchFamily="34" charset="-122"/>
              </a:rPr>
              <a:t>.cdb</a:t>
            </a:r>
            <a:r>
              <a:rPr lang="en-US" altLang="zh-CN" sz="2000" kern="0" smtClean="0">
                <a:latin typeface="微软雅黑" panose="020B0503020204020204" pitchFamily="34" charset="-122"/>
                <a:ea typeface="微软雅黑" panose="020B0503020204020204" pitchFamily="34" charset="-122"/>
              </a:rPr>
              <a:t>.cdb@sina.cn</a:t>
            </a:r>
            <a:endParaRPr lang="en-US" altLang="zh-CN" sz="2000" kern="0" dirty="0">
              <a:latin typeface="微软雅黑" panose="020B0503020204020204" pitchFamily="34" charset="-122"/>
              <a:ea typeface="微软雅黑" panose="020B0503020204020204" pitchFamily="34" charset="-122"/>
            </a:endParaRPr>
          </a:p>
          <a:p>
            <a:pPr lvl="1" eaLnBrk="1" hangingPunct="1">
              <a:lnSpc>
                <a:spcPct val="130000"/>
              </a:lnSpc>
            </a:pPr>
            <a:r>
              <a:rPr lang="zh-CN" altLang="en-US" sz="2000" kern="0" dirty="0">
                <a:solidFill>
                  <a:srgbClr val="FF0000"/>
                </a:solidFill>
                <a:latin typeface="微软雅黑" panose="020B0503020204020204" pitchFamily="34" charset="-122"/>
                <a:ea typeface="微软雅黑" panose="020B0503020204020204" pitchFamily="34" charset="-122"/>
              </a:rPr>
              <a:t>身份证前</a:t>
            </a:r>
            <a:r>
              <a:rPr lang="en-US" altLang="zh-CN" sz="2000" kern="0" dirty="0">
                <a:solidFill>
                  <a:srgbClr val="FF0000"/>
                </a:solidFill>
                <a:latin typeface="微软雅黑" panose="020B0503020204020204" pitchFamily="34" charset="-122"/>
                <a:ea typeface="微软雅黑" panose="020B0503020204020204" pitchFamily="34" charset="-122"/>
              </a:rPr>
              <a:t>6</a:t>
            </a:r>
            <a:r>
              <a:rPr lang="zh-CN" altLang="en-US" sz="2000" kern="0" dirty="0">
                <a:solidFill>
                  <a:srgbClr val="FF0000"/>
                </a:solidFill>
                <a:latin typeface="微软雅黑" panose="020B0503020204020204" pitchFamily="34" charset="-122"/>
                <a:ea typeface="微软雅黑" panose="020B0503020204020204" pitchFamily="34" charset="-122"/>
              </a:rPr>
              <a:t>位 </a:t>
            </a:r>
            <a:r>
              <a:rPr lang="en-US" altLang="zh-CN" sz="2000" kern="0" dirty="0">
                <a:latin typeface="微软雅黑" panose="020B0503020204020204" pitchFamily="34" charset="-122"/>
                <a:ea typeface="微软雅黑" panose="020B0503020204020204" pitchFamily="34" charset="-122"/>
              </a:rPr>
              <a:t>+ </a:t>
            </a:r>
            <a:r>
              <a:rPr lang="en-US" altLang="zh-CN" sz="2000" kern="0" dirty="0">
                <a:solidFill>
                  <a:srgbClr val="009900"/>
                </a:solidFill>
                <a:latin typeface="微软雅黑" panose="020B0503020204020204" pitchFamily="34" charset="-122"/>
                <a:ea typeface="微软雅黑" panose="020B0503020204020204" pitchFamily="34" charset="-122"/>
              </a:rPr>
              <a:t>a/b</a:t>
            </a:r>
            <a:r>
              <a:rPr lang="zh-CN" altLang="en-US" sz="2000" kern="0" dirty="0">
                <a:solidFill>
                  <a:srgbClr val="009900"/>
                </a:solidFill>
                <a:latin typeface="微软雅黑" panose="020B0503020204020204" pitchFamily="34" charset="-122"/>
                <a:ea typeface="微软雅黑" panose="020B0503020204020204" pitchFamily="34" charset="-122"/>
              </a:rPr>
              <a:t>（生源地</a:t>
            </a:r>
            <a:r>
              <a:rPr lang="en-US" altLang="zh-CN" sz="2000" kern="0" dirty="0">
                <a:solidFill>
                  <a:srgbClr val="009900"/>
                </a:solidFill>
                <a:latin typeface="微软雅黑" panose="020B0503020204020204" pitchFamily="34" charset="-122"/>
                <a:ea typeface="微软雅黑" panose="020B0503020204020204" pitchFamily="34" charset="-122"/>
              </a:rPr>
              <a:t>/</a:t>
            </a:r>
            <a:r>
              <a:rPr lang="zh-CN" altLang="en-US" sz="2000" kern="0" dirty="0">
                <a:solidFill>
                  <a:srgbClr val="009900"/>
                </a:solidFill>
                <a:latin typeface="微软雅黑" panose="020B0503020204020204" pitchFamily="34" charset="-122"/>
                <a:ea typeface="微软雅黑" panose="020B0503020204020204" pitchFamily="34" charset="-122"/>
              </a:rPr>
              <a:t>高校） </a:t>
            </a:r>
            <a:r>
              <a:rPr lang="en-US" altLang="zh-CN" sz="2000" kern="0" dirty="0">
                <a:latin typeface="微软雅黑" panose="020B0503020204020204" pitchFamily="34" charset="-122"/>
                <a:ea typeface="微软雅黑" panose="020B0503020204020204" pitchFamily="34" charset="-122"/>
              </a:rPr>
              <a:t>+ </a:t>
            </a:r>
            <a:r>
              <a:rPr lang="en-US" altLang="zh-CN" sz="2000" kern="0" dirty="0">
                <a:solidFill>
                  <a:srgbClr val="0000FF"/>
                </a:solidFill>
                <a:latin typeface="微软雅黑" panose="020B0503020204020204" pitchFamily="34" charset="-122"/>
                <a:ea typeface="微软雅黑" panose="020B0503020204020204" pitchFamily="34" charset="-122"/>
              </a:rPr>
              <a:t>4</a:t>
            </a:r>
            <a:r>
              <a:rPr lang="zh-CN" altLang="en-US" sz="2000" kern="0" dirty="0">
                <a:solidFill>
                  <a:srgbClr val="0000FF"/>
                </a:solidFill>
                <a:latin typeface="微软雅黑" panose="020B0503020204020204" pitchFamily="34" charset="-122"/>
                <a:ea typeface="微软雅黑" panose="020B0503020204020204" pitchFamily="34" charset="-122"/>
              </a:rPr>
              <a:t>位随机码</a:t>
            </a:r>
          </a:p>
          <a:p>
            <a:pPr eaLnBrk="1" hangingPunct="1">
              <a:lnSpc>
                <a:spcPct val="130000"/>
              </a:lnSpc>
            </a:pPr>
            <a:r>
              <a:rPr lang="zh-CN" altLang="en-US" sz="2000" b="1" kern="0" dirty="0" smtClean="0">
                <a:latin typeface="微软雅黑" panose="020B0503020204020204" pitchFamily="34" charset="-122"/>
                <a:ea typeface="微软雅黑" panose="020B0503020204020204" pitchFamily="34" charset="-122"/>
              </a:rPr>
              <a:t>注意</a:t>
            </a:r>
            <a:r>
              <a:rPr lang="zh-CN" altLang="en-US" sz="2000" b="1" kern="0" dirty="0">
                <a:latin typeface="微软雅黑" panose="020B0503020204020204" pitchFamily="34" charset="-122"/>
                <a:ea typeface="微软雅黑" panose="020B0503020204020204" pitchFamily="34" charset="-122"/>
              </a:rPr>
              <a:t>事项</a:t>
            </a:r>
          </a:p>
          <a:p>
            <a:pPr lvl="1" eaLnBrk="1" hangingPunct="1">
              <a:lnSpc>
                <a:spcPct val="130000"/>
              </a:lnSpc>
            </a:pPr>
            <a:r>
              <a:rPr lang="zh-CN" altLang="en-US" sz="2000" kern="0" dirty="0">
                <a:latin typeface="微软雅黑" panose="020B0503020204020204" pitchFamily="34" charset="-122"/>
                <a:ea typeface="微软雅黑" panose="020B0503020204020204" pitchFamily="34" charset="-122"/>
              </a:rPr>
              <a:t>无需自行注册，也不能使用学生自己的支付宝账号。</a:t>
            </a:r>
          </a:p>
          <a:p>
            <a:pPr lvl="1" eaLnBrk="1" hangingPunct="1">
              <a:lnSpc>
                <a:spcPct val="130000"/>
              </a:lnSpc>
            </a:pPr>
            <a:r>
              <a:rPr lang="zh-CN" altLang="en-US" sz="2000" kern="0" dirty="0">
                <a:latin typeface="微软雅黑" panose="020B0503020204020204" pitchFamily="34" charset="-122"/>
                <a:ea typeface="微软雅黑" panose="020B0503020204020204" pitchFamily="34" charset="-122"/>
              </a:rPr>
              <a:t>建议学生尽快修改原始密码。</a:t>
            </a:r>
          </a:p>
          <a:p>
            <a:pPr lvl="1" eaLnBrk="1" hangingPunct="1">
              <a:lnSpc>
                <a:spcPct val="130000"/>
              </a:lnSpc>
            </a:pPr>
            <a:r>
              <a:rPr lang="zh-CN" altLang="en-US" sz="2000" kern="0" dirty="0">
                <a:latin typeface="微软雅黑" panose="020B0503020204020204" pitchFamily="34" charset="-122"/>
                <a:ea typeface="微软雅黑" panose="020B0503020204020204" pitchFamily="34" charset="-122"/>
              </a:rPr>
              <a:t>建议完成实名认证，提升账户安全</a:t>
            </a:r>
            <a:r>
              <a:rPr lang="zh-CN" altLang="en-US" sz="2000" kern="0" dirty="0" smtClean="0">
                <a:latin typeface="微软雅黑" panose="020B0503020204020204" pitchFamily="34" charset="-122"/>
                <a:ea typeface="微软雅黑" panose="020B0503020204020204" pitchFamily="34" charset="-122"/>
              </a:rPr>
              <a:t>。</a:t>
            </a:r>
            <a:endParaRPr lang="zh-CN" altLang="en-US" sz="2000" kern="0" dirty="0">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pPr>
              <a:defRPr/>
            </a:pPr>
            <a:fld id="{50A7D6EC-BC01-493E-9D1E-6C7A7B16C25B}" type="slidenum">
              <a:rPr lang="zh-CN" altLang="en-US" smtClean="0"/>
              <a:pPr>
                <a:defRPr/>
              </a:pPr>
              <a:t>18</a:t>
            </a:fld>
            <a:endParaRPr lang="zh-CN" altLang="en-US" sz="1800" dirty="0">
              <a:solidFill>
                <a:schemeClr val="tx1"/>
              </a:solidFill>
              <a:latin typeface="Arial" pitchFamily="34" charset="0"/>
              <a:ea typeface="+mn-ea"/>
            </a:endParaRPr>
          </a:p>
        </p:txBody>
      </p:sp>
    </p:spTree>
    <p:extLst>
      <p:ext uri="{BB962C8B-B14F-4D97-AF65-F5344CB8AC3E}">
        <p14:creationId xmlns:p14="http://schemas.microsoft.com/office/powerpoint/2010/main" val="289655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直接连接符 4"/>
          <p:cNvSpPr>
            <a:spLocks noChangeShapeType="1"/>
          </p:cNvSpPr>
          <p:nvPr/>
        </p:nvSpPr>
        <p:spPr bwMode="auto">
          <a:xfrm>
            <a:off x="363538" y="833438"/>
            <a:ext cx="11485562" cy="1587"/>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51" name="直接连接符 22"/>
          <p:cNvSpPr>
            <a:spLocks noChangeShapeType="1"/>
          </p:cNvSpPr>
          <p:nvPr/>
        </p:nvSpPr>
        <p:spPr bwMode="auto">
          <a:xfrm>
            <a:off x="1050925" y="1019175"/>
            <a:ext cx="11113" cy="5521325"/>
          </a:xfrm>
          <a:prstGeom prst="line">
            <a:avLst/>
          </a:prstGeom>
          <a:noFill/>
          <a:ln w="38100" cap="rnd">
            <a:solidFill>
              <a:srgbClr val="0AAEEA"/>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52" name="椭圆 23"/>
          <p:cNvSpPr>
            <a:spLocks noChangeArrowheads="1"/>
          </p:cNvSpPr>
          <p:nvPr/>
        </p:nvSpPr>
        <p:spPr bwMode="auto">
          <a:xfrm>
            <a:off x="927100" y="1262063"/>
            <a:ext cx="225425" cy="225425"/>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27654" name="矩形 7"/>
          <p:cNvSpPr>
            <a:spLocks noChangeArrowheads="1"/>
          </p:cNvSpPr>
          <p:nvPr/>
        </p:nvSpPr>
        <p:spPr bwMode="auto">
          <a:xfrm>
            <a:off x="452438" y="288925"/>
            <a:ext cx="54697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rgbClr val="C00000"/>
                </a:solidFill>
                <a:latin typeface="微软雅黑" pitchFamily="34" charset="-122"/>
                <a:ea typeface="微软雅黑" pitchFamily="34" charset="-122"/>
                <a:sym typeface="微软雅黑" pitchFamily="34" charset="-122"/>
              </a:rPr>
              <a:t>四</a:t>
            </a:r>
            <a:r>
              <a:rPr lang="zh-CN" altLang="en-US" sz="2800" b="1" dirty="0" smtClean="0">
                <a:solidFill>
                  <a:srgbClr val="C00000"/>
                </a:solidFill>
                <a:latin typeface="微软雅黑" pitchFamily="34" charset="-122"/>
                <a:ea typeface="微软雅黑" pitchFamily="34" charset="-122"/>
                <a:sym typeface="微软雅黑" pitchFamily="34" charset="-122"/>
              </a:rPr>
              <a:t>、业务流程</a:t>
            </a:r>
            <a:endParaRPr lang="zh-CN" altLang="en-US" sz="2800" b="1" dirty="0">
              <a:solidFill>
                <a:srgbClr val="C00000"/>
              </a:solidFill>
              <a:latin typeface="微软雅黑" pitchFamily="34" charset="-122"/>
              <a:ea typeface="微软雅黑" pitchFamily="34" charset="-122"/>
              <a:sym typeface="微软雅黑" pitchFamily="34" charset="-122"/>
            </a:endParaRPr>
          </a:p>
        </p:txBody>
      </p:sp>
      <p:sp>
        <p:nvSpPr>
          <p:cNvPr id="27657" name="直接连接符 20"/>
          <p:cNvSpPr>
            <a:spLocks noChangeShapeType="1"/>
          </p:cNvSpPr>
          <p:nvPr/>
        </p:nvSpPr>
        <p:spPr bwMode="auto">
          <a:xfrm>
            <a:off x="1366837" y="1671638"/>
            <a:ext cx="9667509" cy="0"/>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61" name="文本框 2"/>
          <p:cNvSpPr>
            <a:spLocks noChangeArrowheads="1"/>
          </p:cNvSpPr>
          <p:nvPr/>
        </p:nvSpPr>
        <p:spPr bwMode="auto">
          <a:xfrm>
            <a:off x="1426452" y="1161256"/>
            <a:ext cx="101002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200" b="1" dirty="0" smtClean="0">
                <a:solidFill>
                  <a:srgbClr val="0AAEEA"/>
                </a:solidFill>
                <a:latin typeface="微软雅黑" pitchFamily="34" charset="-122"/>
                <a:ea typeface="微软雅黑" pitchFamily="34" charset="-122"/>
              </a:rPr>
              <a:t>支付宝实名认证</a:t>
            </a:r>
            <a:endParaRPr lang="zh-CN" altLang="en-US" sz="2200" b="1" dirty="0">
              <a:solidFill>
                <a:srgbClr val="0AAEEA"/>
              </a:solidFill>
              <a:latin typeface="微软雅黑" pitchFamily="34" charset="-122"/>
              <a:ea typeface="微软雅黑" pitchFamily="34" charset="-122"/>
            </a:endParaRPr>
          </a:p>
        </p:txBody>
      </p:sp>
      <p:sp>
        <p:nvSpPr>
          <p:cNvPr id="7" name="灯片编号占位符 6"/>
          <p:cNvSpPr>
            <a:spLocks noGrp="1"/>
          </p:cNvSpPr>
          <p:nvPr>
            <p:ph type="sldNum" sz="quarter" idx="12"/>
          </p:nvPr>
        </p:nvSpPr>
        <p:spPr/>
        <p:txBody>
          <a:bodyPr/>
          <a:lstStyle/>
          <a:p>
            <a:pPr>
              <a:defRPr/>
            </a:pPr>
            <a:fld id="{50A7D6EC-BC01-493E-9D1E-6C7A7B16C25B}" type="slidenum">
              <a:rPr lang="zh-CN" altLang="en-US" smtClean="0"/>
              <a:pPr>
                <a:defRPr/>
              </a:pPr>
              <a:t>19</a:t>
            </a:fld>
            <a:endParaRPr lang="zh-CN" altLang="en-US" sz="1800">
              <a:solidFill>
                <a:schemeClr val="tx1"/>
              </a:solidFill>
              <a:latin typeface="Arial" pitchFamily="34" charset="0"/>
              <a:ea typeface="+mn-ea"/>
            </a:endParaRPr>
          </a:p>
        </p:txBody>
      </p:sp>
      <p:sp>
        <p:nvSpPr>
          <p:cNvPr id="19" name="Rectangle 3"/>
          <p:cNvSpPr txBox="1">
            <a:spLocks noChangeArrowheads="1"/>
          </p:cNvSpPr>
          <p:nvPr/>
        </p:nvSpPr>
        <p:spPr bwMode="auto">
          <a:xfrm>
            <a:off x="2018883" y="1693674"/>
            <a:ext cx="891540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0" rtl="0" eaLnBrk="0" fontAlgn="base" hangingPunct="0">
              <a:spcBef>
                <a:spcPct val="20000"/>
              </a:spcBef>
              <a:spcAft>
                <a:spcPct val="0"/>
              </a:spcAft>
              <a:buFont typeface="Arial" charset="0"/>
              <a:buNone/>
              <a:defRPr sz="3200">
                <a:solidFill>
                  <a:schemeClr val="tx1"/>
                </a:solidFill>
                <a:latin typeface="+mn-lt"/>
                <a:ea typeface="+mn-ea"/>
                <a:cs typeface="+mn-cs"/>
                <a:sym typeface="Calibri" pitchFamily="34" charset="0"/>
              </a:defRPr>
            </a:lvl1pPr>
            <a:lvl2pPr marL="457200" indent="0" algn="ctr" defTabSz="0" rtl="0" eaLnBrk="0" fontAlgn="base" hangingPunct="0">
              <a:spcBef>
                <a:spcPct val="20000"/>
              </a:spcBef>
              <a:spcAft>
                <a:spcPct val="0"/>
              </a:spcAft>
              <a:buFont typeface="Arial" charset="0"/>
              <a:buNone/>
              <a:defRPr sz="2800">
                <a:solidFill>
                  <a:schemeClr val="tx1"/>
                </a:solidFill>
                <a:latin typeface="+mn-lt"/>
                <a:ea typeface="+mn-ea"/>
                <a:sym typeface="Calibri" pitchFamily="34" charset="0"/>
              </a:defRPr>
            </a:lvl2pPr>
            <a:lvl3pPr marL="914400" indent="0" algn="ctr" defTabSz="0" rtl="0" eaLnBrk="0" fontAlgn="base" hangingPunct="0">
              <a:spcBef>
                <a:spcPct val="20000"/>
              </a:spcBef>
              <a:spcAft>
                <a:spcPct val="0"/>
              </a:spcAft>
              <a:buFont typeface="Arial" charset="0"/>
              <a:buNone/>
              <a:defRPr sz="2400">
                <a:solidFill>
                  <a:schemeClr val="tx1"/>
                </a:solidFill>
                <a:latin typeface="+mn-lt"/>
                <a:ea typeface="+mn-ea"/>
                <a:sym typeface="Calibri" pitchFamily="34" charset="0"/>
              </a:defRPr>
            </a:lvl3pPr>
            <a:lvl4pPr marL="1371600" indent="0" algn="ctr" defTabSz="0" rtl="0" eaLnBrk="0" fontAlgn="base" hangingPunct="0">
              <a:spcBef>
                <a:spcPct val="20000"/>
              </a:spcBef>
              <a:spcAft>
                <a:spcPct val="0"/>
              </a:spcAft>
              <a:buFont typeface="Arial" charset="0"/>
              <a:buNone/>
              <a:defRPr sz="2000">
                <a:solidFill>
                  <a:schemeClr val="tx1"/>
                </a:solidFill>
                <a:latin typeface="+mn-lt"/>
                <a:ea typeface="+mn-ea"/>
                <a:sym typeface="Calibri" pitchFamily="34" charset="0"/>
              </a:defRPr>
            </a:lvl4pPr>
            <a:lvl5pPr marL="1828800" indent="0" algn="ctr" defTabSz="0" rtl="0" eaLnBrk="0" fontAlgn="base" hangingPunct="0">
              <a:spcBef>
                <a:spcPct val="20000"/>
              </a:spcBef>
              <a:spcAft>
                <a:spcPct val="0"/>
              </a:spcAft>
              <a:buFont typeface="Arial" charset="0"/>
              <a:buNone/>
              <a:defRPr sz="2000">
                <a:solidFill>
                  <a:schemeClr val="tx1"/>
                </a:solidFill>
                <a:latin typeface="+mn-lt"/>
                <a:ea typeface="+mn-ea"/>
                <a:sym typeface="Calibri" pitchFamily="34" charset="0"/>
              </a:defRPr>
            </a:lvl5pPr>
            <a:lvl6pPr marL="2286000" indent="0" algn="ctr" defTabSz="0"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6pPr>
            <a:lvl7pPr marL="2743200" indent="0" algn="ctr" defTabSz="0"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7pPr>
            <a:lvl8pPr marL="3200400" indent="0" algn="ctr" defTabSz="0"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8pPr>
            <a:lvl9pPr marL="3657600" indent="0" algn="ctr" defTabSz="0"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9pPr>
          </a:lstStyle>
          <a:p>
            <a:pPr algn="l" eaLnBrk="1" hangingPunct="1">
              <a:lnSpc>
                <a:spcPct val="130000"/>
              </a:lnSpc>
              <a:spcBef>
                <a:spcPct val="0"/>
              </a:spcBef>
            </a:pPr>
            <a:r>
              <a:rPr lang="zh-CN" altLang="en-US" sz="2000" b="1" kern="0" dirty="0" smtClean="0">
                <a:latin typeface="微软雅黑" panose="020B0503020204020204" pitchFamily="34" charset="-122"/>
                <a:ea typeface="微软雅黑" panose="020B0503020204020204" pitchFamily="34" charset="-122"/>
              </a:rPr>
              <a:t>认证方式</a:t>
            </a:r>
          </a:p>
          <a:p>
            <a:pPr lvl="1" algn="l" eaLnBrk="1" hangingPunct="1">
              <a:lnSpc>
                <a:spcPct val="130000"/>
              </a:lnSpc>
              <a:spcBef>
                <a:spcPct val="0"/>
              </a:spcBef>
            </a:pPr>
            <a:r>
              <a:rPr lang="zh-CN" altLang="en-US" sz="2000" kern="0" dirty="0" smtClean="0">
                <a:solidFill>
                  <a:srgbClr val="C00000"/>
                </a:solidFill>
                <a:latin typeface="微软雅黑" panose="020B0503020204020204" pitchFamily="34" charset="-122"/>
                <a:ea typeface="微软雅黑" panose="020B0503020204020204" pitchFamily="34" charset="-122"/>
              </a:rPr>
              <a:t>快捷认证</a:t>
            </a:r>
          </a:p>
          <a:p>
            <a:pPr lvl="2" algn="l" eaLnBrk="1" hangingPunct="1">
              <a:lnSpc>
                <a:spcPct val="130000"/>
              </a:lnSpc>
              <a:spcBef>
                <a:spcPct val="0"/>
              </a:spcBef>
            </a:pPr>
            <a:r>
              <a:rPr lang="zh-CN" altLang="en-US" sz="2000" kern="0" dirty="0" smtClean="0">
                <a:latin typeface="微软雅黑" panose="020B0503020204020204" pitchFamily="34" charset="-122"/>
                <a:ea typeface="微软雅黑" panose="020B0503020204020204" pitchFamily="34" charset="-122"/>
              </a:rPr>
              <a:t>有银行卡即可，无年龄限制，即时开通</a:t>
            </a:r>
          </a:p>
          <a:p>
            <a:pPr lvl="2" algn="l" eaLnBrk="1" hangingPunct="1">
              <a:lnSpc>
                <a:spcPct val="130000"/>
              </a:lnSpc>
              <a:spcBef>
                <a:spcPct val="0"/>
              </a:spcBef>
            </a:pPr>
            <a:r>
              <a:rPr lang="zh-CN" altLang="en-US" sz="2000" kern="0" dirty="0" smtClean="0">
                <a:latin typeface="微软雅黑" panose="020B0503020204020204" pitchFamily="34" charset="-122"/>
                <a:ea typeface="微软雅黑" panose="020B0503020204020204" pitchFamily="34" charset="-122"/>
              </a:rPr>
              <a:t>选择银行→填写个人信息→填写卡号和预留电话号</a:t>
            </a:r>
          </a:p>
          <a:p>
            <a:pPr lvl="1" algn="l" eaLnBrk="1" hangingPunct="1">
              <a:lnSpc>
                <a:spcPct val="130000"/>
              </a:lnSpc>
              <a:spcBef>
                <a:spcPct val="0"/>
              </a:spcBef>
            </a:pPr>
            <a:r>
              <a:rPr lang="zh-CN" altLang="en-US" sz="2000" kern="0" dirty="0" smtClean="0">
                <a:solidFill>
                  <a:srgbClr val="C00000"/>
                </a:solidFill>
                <a:latin typeface="微软雅黑" panose="020B0503020204020204" pitchFamily="34" charset="-122"/>
                <a:ea typeface="微软雅黑" panose="020B0503020204020204" pitchFamily="34" charset="-122"/>
              </a:rPr>
              <a:t>普通认证</a:t>
            </a:r>
          </a:p>
          <a:p>
            <a:pPr lvl="2" algn="l" eaLnBrk="1" hangingPunct="1">
              <a:lnSpc>
                <a:spcPct val="130000"/>
              </a:lnSpc>
              <a:spcBef>
                <a:spcPct val="0"/>
              </a:spcBef>
            </a:pPr>
            <a:r>
              <a:rPr lang="zh-CN" altLang="en-US" sz="2000" kern="0" dirty="0" smtClean="0">
                <a:latin typeface="微软雅黑" panose="020B0503020204020204" pitchFamily="34" charset="-122"/>
                <a:ea typeface="微软雅黑" panose="020B0503020204020204" pitchFamily="34" charset="-122"/>
              </a:rPr>
              <a:t>满</a:t>
            </a:r>
            <a:r>
              <a:rPr lang="en-US" altLang="zh-CN" sz="2000" kern="0" dirty="0" smtClean="0">
                <a:latin typeface="微软雅黑" panose="020B0503020204020204" pitchFamily="34" charset="-122"/>
                <a:ea typeface="微软雅黑" panose="020B0503020204020204" pitchFamily="34" charset="-122"/>
              </a:rPr>
              <a:t>18</a:t>
            </a:r>
            <a:r>
              <a:rPr lang="zh-CN" altLang="en-US" sz="2000" kern="0" dirty="0" smtClean="0">
                <a:latin typeface="微软雅黑" panose="020B0503020204020204" pitchFamily="34" charset="-122"/>
                <a:ea typeface="微软雅黑" panose="020B0503020204020204" pitchFamily="34" charset="-122"/>
              </a:rPr>
              <a:t>周岁，</a:t>
            </a:r>
            <a:r>
              <a:rPr lang="en-US" altLang="zh-CN" sz="2000" kern="0" dirty="0" smtClean="0">
                <a:latin typeface="微软雅黑" panose="020B0503020204020204" pitchFamily="34" charset="-122"/>
                <a:ea typeface="微软雅黑" panose="020B0503020204020204" pitchFamily="34" charset="-122"/>
              </a:rPr>
              <a:t>1-3</a:t>
            </a:r>
            <a:r>
              <a:rPr lang="zh-CN" altLang="en-US" sz="2000" kern="0" dirty="0" smtClean="0">
                <a:latin typeface="微软雅黑" panose="020B0503020204020204" pitchFamily="34" charset="-122"/>
                <a:ea typeface="微软雅黑" panose="020B0503020204020204" pitchFamily="34" charset="-122"/>
              </a:rPr>
              <a:t>个工作日开通</a:t>
            </a:r>
          </a:p>
          <a:p>
            <a:pPr lvl="2" algn="l" eaLnBrk="1" hangingPunct="1">
              <a:lnSpc>
                <a:spcPct val="130000"/>
              </a:lnSpc>
              <a:spcBef>
                <a:spcPct val="0"/>
              </a:spcBef>
            </a:pPr>
            <a:r>
              <a:rPr lang="zh-CN" altLang="en-US" sz="2000" kern="0" dirty="0" smtClean="0">
                <a:latin typeface="微软雅黑" panose="020B0503020204020204" pitchFamily="34" charset="-122"/>
                <a:ea typeface="微软雅黑" panose="020B0503020204020204" pitchFamily="34" charset="-122"/>
              </a:rPr>
              <a:t>填写个人信息→上传证件扫描件→填写银行卡信息→填写收款金额</a:t>
            </a:r>
          </a:p>
          <a:p>
            <a:pPr algn="l" eaLnBrk="1" hangingPunct="1">
              <a:lnSpc>
                <a:spcPct val="130000"/>
              </a:lnSpc>
              <a:spcBef>
                <a:spcPct val="0"/>
              </a:spcBef>
            </a:pPr>
            <a:r>
              <a:rPr lang="zh-CN" altLang="en-US" sz="2000" b="1" kern="0" dirty="0" smtClean="0">
                <a:latin typeface="微软雅黑" panose="020B0503020204020204" pitchFamily="34" charset="-122"/>
                <a:ea typeface="微软雅黑" panose="020B0503020204020204" pitchFamily="34" charset="-122"/>
              </a:rPr>
              <a:t>注意事项</a:t>
            </a:r>
          </a:p>
          <a:p>
            <a:pPr lvl="1" algn="l" eaLnBrk="1" hangingPunct="1">
              <a:lnSpc>
                <a:spcPct val="130000"/>
              </a:lnSpc>
              <a:spcBef>
                <a:spcPct val="0"/>
              </a:spcBef>
            </a:pPr>
            <a:r>
              <a:rPr lang="zh-CN" altLang="en-US" sz="2000" kern="0" dirty="0" smtClean="0">
                <a:latin typeface="微软雅黑" panose="020B0503020204020204" pitchFamily="34" charset="-122"/>
                <a:ea typeface="微软雅黑" panose="020B0503020204020204" pitchFamily="34" charset="-122"/>
              </a:rPr>
              <a:t>是否认证不影响贷款发放和回收。</a:t>
            </a:r>
          </a:p>
          <a:p>
            <a:pPr lvl="1" algn="l" eaLnBrk="1" hangingPunct="1">
              <a:lnSpc>
                <a:spcPct val="130000"/>
              </a:lnSpc>
              <a:spcBef>
                <a:spcPct val="0"/>
              </a:spcBef>
            </a:pPr>
            <a:r>
              <a:rPr lang="zh-CN" altLang="en-US" sz="2000" kern="0" dirty="0" smtClean="0">
                <a:latin typeface="微软雅黑" panose="020B0503020204020204" pitchFamily="34" charset="-122"/>
                <a:ea typeface="微软雅黑" panose="020B0503020204020204" pitchFamily="34" charset="-122"/>
              </a:rPr>
              <a:t>如果需要将账户余额提现到银行卡中，必须完成实名认证。</a:t>
            </a:r>
            <a:endParaRPr lang="en-US" altLang="zh-CN" sz="2000" kern="0" dirty="0" smtClean="0">
              <a:latin typeface="微软雅黑" panose="020B0503020204020204" pitchFamily="34" charset="-122"/>
              <a:ea typeface="微软雅黑" panose="020B0503020204020204" pitchFamily="34" charset="-122"/>
            </a:endParaRPr>
          </a:p>
          <a:p>
            <a:pPr lvl="1" algn="l" eaLnBrk="1" hangingPunct="1">
              <a:lnSpc>
                <a:spcPct val="130000"/>
              </a:lnSpc>
              <a:spcBef>
                <a:spcPct val="0"/>
              </a:spcBef>
            </a:pPr>
            <a:r>
              <a:rPr lang="zh-CN" altLang="en-US" sz="2000" kern="0" dirty="0" smtClean="0">
                <a:latin typeface="微软雅黑" panose="020B0503020204020204" pitchFamily="34" charset="-122"/>
                <a:ea typeface="微软雅黑" panose="020B0503020204020204" pitchFamily="34" charset="-122"/>
              </a:rPr>
              <a:t>如果姓名有误无法完成认证，需先到助学贷款系统中修改信息（系统自动同步修改支付宝系统中信息），然后再进行实名认证。</a:t>
            </a:r>
          </a:p>
          <a:p>
            <a:pPr lvl="1" algn="l" eaLnBrk="1" hangingPunct="1">
              <a:lnSpc>
                <a:spcPct val="130000"/>
              </a:lnSpc>
              <a:spcBef>
                <a:spcPct val="0"/>
              </a:spcBef>
            </a:pPr>
            <a:endParaRPr lang="zh-CN" altLang="en-US" kern="0" dirty="0" smtClean="0"/>
          </a:p>
        </p:txBody>
      </p:sp>
    </p:spTree>
    <p:extLst>
      <p:ext uri="{BB962C8B-B14F-4D97-AF65-F5344CB8AC3E}">
        <p14:creationId xmlns:p14="http://schemas.microsoft.com/office/powerpoint/2010/main" val="1178355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89B81B9C-2280-4ACF-9D94-D9448D9DEDF2}" type="slidenum">
              <a:rPr lang="zh-CN" altLang="en-US" smtClean="0"/>
              <a:pPr>
                <a:defRPr/>
              </a:pPr>
              <a:t>2</a:t>
            </a:fld>
            <a:endParaRPr lang="zh-CN" altLang="en-US" sz="1800">
              <a:solidFill>
                <a:schemeClr val="tx1"/>
              </a:solidFill>
              <a:latin typeface="Arial" pitchFamily="34" charset="0"/>
              <a:ea typeface="+mn-ea"/>
            </a:endParaRPr>
          </a:p>
        </p:txBody>
      </p:sp>
      <p:sp>
        <p:nvSpPr>
          <p:cNvPr id="7" name="矩形 7"/>
          <p:cNvSpPr>
            <a:spLocks noGrp="1" noChangeArrowheads="1"/>
          </p:cNvSpPr>
          <p:nvPr>
            <p:ph type="title"/>
          </p:nvPr>
        </p:nvSpPr>
        <p:spPr bwMode="auto">
          <a:xfrm>
            <a:off x="594923" y="366165"/>
            <a:ext cx="9028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dirty="0" smtClean="0">
                <a:solidFill>
                  <a:srgbClr val="C00000"/>
                </a:solidFill>
                <a:latin typeface="微软雅黑" pitchFamily="34" charset="-122"/>
                <a:ea typeface="微软雅黑" pitchFamily="34" charset="-122"/>
                <a:sym typeface="微软雅黑" pitchFamily="34" charset="-122"/>
              </a:rPr>
              <a:t>开篇</a:t>
            </a:r>
            <a:endParaRPr lang="en-US" altLang="zh-CN" sz="2800" b="1" dirty="0" smtClean="0">
              <a:solidFill>
                <a:srgbClr val="C00000"/>
              </a:solidFill>
              <a:latin typeface="微软雅黑" pitchFamily="34" charset="-122"/>
              <a:ea typeface="微软雅黑" pitchFamily="34" charset="-122"/>
              <a:sym typeface="微软雅黑" pitchFamily="34" charset="-122"/>
            </a:endParaRPr>
          </a:p>
        </p:txBody>
      </p:sp>
      <p:pic>
        <p:nvPicPr>
          <p:cNvPr id="6" name="内容占位符 5"/>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678838" y="1503728"/>
            <a:ext cx="1653128" cy="1591444"/>
          </a:xfrm>
        </p:spPr>
      </p:pic>
      <p:sp>
        <p:nvSpPr>
          <p:cNvPr id="8" name="直接连接符 4"/>
          <p:cNvSpPr>
            <a:spLocks noChangeShapeType="1"/>
          </p:cNvSpPr>
          <p:nvPr/>
        </p:nvSpPr>
        <p:spPr bwMode="auto">
          <a:xfrm>
            <a:off x="363538" y="1038154"/>
            <a:ext cx="11485562" cy="1587"/>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 name="TextBox 8"/>
          <p:cNvSpPr txBox="1"/>
          <p:nvPr/>
        </p:nvSpPr>
        <p:spPr>
          <a:xfrm>
            <a:off x="2634018" y="1637731"/>
            <a:ext cx="8543498" cy="1323439"/>
          </a:xfrm>
          <a:prstGeom prst="rect">
            <a:avLst/>
          </a:prstGeom>
          <a:noFill/>
        </p:spPr>
        <p:txBody>
          <a:bodyPr wrap="square" rtlCol="0">
            <a:spAutoFit/>
          </a:bodyPr>
          <a:lstStyle/>
          <a:p>
            <a:r>
              <a:rPr lang="zh-CN" altLang="en-US" sz="2000" dirty="0"/>
              <a:t>国家开发银行成立于</a:t>
            </a:r>
            <a:r>
              <a:rPr lang="en-US" altLang="zh-CN" sz="2000" dirty="0"/>
              <a:t>1994</a:t>
            </a:r>
            <a:r>
              <a:rPr lang="zh-CN" altLang="en-US" sz="2000" dirty="0"/>
              <a:t>年，是直属中国国务院领导</a:t>
            </a:r>
            <a:r>
              <a:rPr lang="zh-CN" altLang="en-US" sz="2000" dirty="0" smtClean="0"/>
              <a:t>的</a:t>
            </a:r>
            <a:r>
              <a:rPr lang="zh-CN" altLang="en-US" sz="2000" dirty="0"/>
              <a:t>开发</a:t>
            </a:r>
            <a:r>
              <a:rPr lang="zh-CN" altLang="en-US" sz="2000" dirty="0" smtClean="0"/>
              <a:t>性金融机构。</a:t>
            </a:r>
            <a:r>
              <a:rPr lang="zh-CN" altLang="en-US" sz="2000" dirty="0"/>
              <a:t>主要通过开展中长期信贷与投资等金融业务，为国民经济重大中长期发展战略服务</a:t>
            </a:r>
            <a:r>
              <a:rPr lang="zh-CN" altLang="en-US" sz="2000" dirty="0" smtClean="0"/>
              <a:t>。</a:t>
            </a:r>
            <a:r>
              <a:rPr lang="zh-CN" altLang="en-US" sz="2000" dirty="0"/>
              <a:t>国开行是全球最大的开发性金融机构，中国最大的对外投融资合作银行、中长期信贷银行和债券银行。</a:t>
            </a:r>
            <a:endParaRPr lang="zh-CN" altLang="en-US" sz="2000" dirty="0">
              <a:latin typeface="+mn-ea"/>
              <a:ea typeface="+mn-ea"/>
            </a:endParaRPr>
          </a:p>
        </p:txBody>
      </p:sp>
      <p:sp>
        <p:nvSpPr>
          <p:cNvPr id="10" name="TextBox 9"/>
          <p:cNvSpPr txBox="1"/>
          <p:nvPr/>
        </p:nvSpPr>
        <p:spPr>
          <a:xfrm>
            <a:off x="2852382" y="4080681"/>
            <a:ext cx="4653887" cy="307777"/>
          </a:xfrm>
          <a:prstGeom prst="rect">
            <a:avLst/>
          </a:prstGeom>
          <a:noFill/>
        </p:spPr>
        <p:txBody>
          <a:bodyPr wrap="square" rtlCol="0">
            <a:spAutoFit/>
          </a:bodyPr>
          <a:lstStyle/>
          <a:p>
            <a:endParaRPr lang="zh-CN" altLang="en-US" dirty="0"/>
          </a:p>
        </p:txBody>
      </p:sp>
      <p:sp>
        <p:nvSpPr>
          <p:cNvPr id="11" name="TextBox 10"/>
          <p:cNvSpPr txBox="1"/>
          <p:nvPr/>
        </p:nvSpPr>
        <p:spPr>
          <a:xfrm>
            <a:off x="2634018" y="3565826"/>
            <a:ext cx="8175009" cy="2554545"/>
          </a:xfrm>
          <a:prstGeom prst="rect">
            <a:avLst/>
          </a:prstGeom>
          <a:noFill/>
        </p:spPr>
        <p:txBody>
          <a:bodyPr wrap="square" rtlCol="0">
            <a:spAutoFit/>
          </a:bodyPr>
          <a:lstStyle/>
          <a:p>
            <a:r>
              <a:rPr lang="zh-CN" altLang="en-US" sz="2000" dirty="0">
                <a:latin typeface="宋体" panose="02010600030101010101" pitchFamily="2" charset="-122"/>
                <a:ea typeface="宋体" panose="02010600030101010101" pitchFamily="2" charset="-122"/>
              </a:rPr>
              <a:t>自</a:t>
            </a:r>
            <a:r>
              <a:rPr lang="en-US" altLang="zh-CN" sz="2000" dirty="0">
                <a:latin typeface="宋体" panose="02010600030101010101" pitchFamily="2" charset="-122"/>
                <a:ea typeface="宋体" panose="02010600030101010101" pitchFamily="2" charset="-122"/>
              </a:rPr>
              <a:t>2004</a:t>
            </a:r>
            <a:r>
              <a:rPr lang="zh-CN" altLang="en-US" sz="2000" dirty="0">
                <a:latin typeface="宋体" panose="02010600030101010101" pitchFamily="2" charset="-122"/>
                <a:ea typeface="宋体" panose="02010600030101010101" pitchFamily="2" charset="-122"/>
              </a:rPr>
              <a:t>年起，国家开发银行在教育部、财政部、人民银行、银监会等部门的悉心指导和大力支持下，开始开办国家助学贷款业务</a:t>
            </a:r>
            <a:r>
              <a:rPr lang="zh-CN" altLang="en-US" sz="2000" dirty="0" smtClean="0">
                <a:latin typeface="宋体" panose="02010600030101010101" pitchFamily="2" charset="-122"/>
                <a:ea typeface="宋体" panose="02010600030101010101" pitchFamily="2" charset="-122"/>
              </a:rPr>
              <a:t>。</a:t>
            </a:r>
            <a:r>
              <a:rPr lang="zh-CN" altLang="en-US" sz="2000" dirty="0"/>
              <a:t>通过坚持金融社会化的理念和方法，国开行携手教育部门，探索建立了“</a:t>
            </a:r>
            <a:r>
              <a:rPr lang="zh-CN" altLang="en-US" sz="2000" b="1" dirty="0"/>
              <a:t>政府主导、教育主办、开发性金融支持”</a:t>
            </a:r>
            <a:r>
              <a:rPr lang="zh-CN" altLang="en-US" sz="2000" dirty="0"/>
              <a:t>的助学贷款模式，弥补了国家助学贷款领域的市场空白和缺失，特别是在机制建设、制度建设、信用建设、</a:t>
            </a:r>
            <a:r>
              <a:rPr lang="en-US" altLang="zh-CN" sz="2000" dirty="0"/>
              <a:t>IT</a:t>
            </a:r>
            <a:r>
              <a:rPr lang="zh-CN" altLang="en-US" sz="2000" dirty="0"/>
              <a:t>建设和服务方面成效显著，形成了具有中国特色的、符合国情的、可持续发展的助学贷款模式，打造了国家助学贷款领域不可替代的国开行品牌。</a:t>
            </a:r>
            <a:endParaRPr lang="zh-CN" altLang="en-US" sz="2000" dirty="0">
              <a:latin typeface="宋体" panose="02010600030101010101" pitchFamily="2" charset="-122"/>
              <a:ea typeface="宋体" panose="02010600030101010101" pitchFamily="2" charset="-122"/>
            </a:endParaRPr>
          </a:p>
        </p:txBody>
      </p:sp>
      <p:sp>
        <p:nvSpPr>
          <p:cNvPr id="12" name="矩形 11"/>
          <p:cNvSpPr/>
          <p:nvPr/>
        </p:nvSpPr>
        <p:spPr>
          <a:xfrm>
            <a:off x="695352" y="3844059"/>
            <a:ext cx="1815836" cy="1754326"/>
          </a:xfrm>
          <a:prstGeom prst="rect">
            <a:avLst/>
          </a:prstGeom>
          <a:noFill/>
        </p:spPr>
        <p:txBody>
          <a:bodyPr wrap="square" lIns="91440" tIns="45720" rIns="91440" bIns="45720">
            <a:spAutoFit/>
          </a:bodyPr>
          <a:lstStyle/>
          <a:p>
            <a:pPr algn="ctr"/>
            <a:r>
              <a:rPr lang="zh-CN" alt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幼圆" panose="02010509060101010101" pitchFamily="49" charset="-122"/>
                <a:ea typeface="幼圆" panose="02010509060101010101" pitchFamily="49" charset="-122"/>
              </a:rPr>
              <a:t>助学贷款</a:t>
            </a:r>
            <a:endParaRPr lang="zh-CN" alt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幼圆" panose="02010509060101010101" pitchFamily="49" charset="-122"/>
              <a:ea typeface="幼圆" panose="02010509060101010101" pitchFamily="49" charset="-122"/>
            </a:endParaRPr>
          </a:p>
        </p:txBody>
      </p:sp>
    </p:spTree>
    <p:extLst>
      <p:ext uri="{BB962C8B-B14F-4D97-AF65-F5344CB8AC3E}">
        <p14:creationId xmlns:p14="http://schemas.microsoft.com/office/powerpoint/2010/main" val="1816443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直接连接符 4"/>
          <p:cNvSpPr>
            <a:spLocks noChangeShapeType="1"/>
          </p:cNvSpPr>
          <p:nvPr/>
        </p:nvSpPr>
        <p:spPr bwMode="auto">
          <a:xfrm>
            <a:off x="363538" y="833438"/>
            <a:ext cx="11485562" cy="1587"/>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51" name="直接连接符 22"/>
          <p:cNvSpPr>
            <a:spLocks noChangeShapeType="1"/>
          </p:cNvSpPr>
          <p:nvPr/>
        </p:nvSpPr>
        <p:spPr bwMode="auto">
          <a:xfrm>
            <a:off x="1050925" y="1019175"/>
            <a:ext cx="11113" cy="5521325"/>
          </a:xfrm>
          <a:prstGeom prst="line">
            <a:avLst/>
          </a:prstGeom>
          <a:noFill/>
          <a:ln w="38100" cap="rnd">
            <a:solidFill>
              <a:srgbClr val="0AAEEA"/>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52" name="椭圆 23"/>
          <p:cNvSpPr>
            <a:spLocks noChangeArrowheads="1"/>
          </p:cNvSpPr>
          <p:nvPr/>
        </p:nvSpPr>
        <p:spPr bwMode="auto">
          <a:xfrm>
            <a:off x="927100" y="1262063"/>
            <a:ext cx="225425" cy="225425"/>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27654" name="矩形 7"/>
          <p:cNvSpPr>
            <a:spLocks noChangeArrowheads="1"/>
          </p:cNvSpPr>
          <p:nvPr/>
        </p:nvSpPr>
        <p:spPr bwMode="auto">
          <a:xfrm>
            <a:off x="452438" y="288925"/>
            <a:ext cx="54697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rgbClr val="C00000"/>
                </a:solidFill>
                <a:latin typeface="微软雅黑" pitchFamily="34" charset="-122"/>
                <a:ea typeface="微软雅黑" pitchFamily="34" charset="-122"/>
                <a:sym typeface="微软雅黑" pitchFamily="34" charset="-122"/>
              </a:rPr>
              <a:t>四</a:t>
            </a:r>
            <a:r>
              <a:rPr lang="zh-CN" altLang="en-US" sz="2800" b="1" dirty="0" smtClean="0">
                <a:solidFill>
                  <a:srgbClr val="C00000"/>
                </a:solidFill>
                <a:latin typeface="微软雅黑" pitchFamily="34" charset="-122"/>
                <a:ea typeface="微软雅黑" pitchFamily="34" charset="-122"/>
                <a:sym typeface="微软雅黑" pitchFamily="34" charset="-122"/>
              </a:rPr>
              <a:t>、业务流程</a:t>
            </a:r>
            <a:endParaRPr lang="zh-CN" altLang="en-US" sz="2800" b="1" dirty="0">
              <a:solidFill>
                <a:srgbClr val="C00000"/>
              </a:solidFill>
              <a:latin typeface="微软雅黑" pitchFamily="34" charset="-122"/>
              <a:ea typeface="微软雅黑" pitchFamily="34" charset="-122"/>
              <a:sym typeface="微软雅黑" pitchFamily="34" charset="-122"/>
            </a:endParaRPr>
          </a:p>
        </p:txBody>
      </p:sp>
      <p:sp>
        <p:nvSpPr>
          <p:cNvPr id="27657" name="直接连接符 20"/>
          <p:cNvSpPr>
            <a:spLocks noChangeShapeType="1"/>
          </p:cNvSpPr>
          <p:nvPr/>
        </p:nvSpPr>
        <p:spPr bwMode="auto">
          <a:xfrm>
            <a:off x="1366837" y="1671638"/>
            <a:ext cx="9667509" cy="0"/>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61" name="文本框 2"/>
          <p:cNvSpPr>
            <a:spLocks noChangeArrowheads="1"/>
          </p:cNvSpPr>
          <p:nvPr/>
        </p:nvSpPr>
        <p:spPr bwMode="auto">
          <a:xfrm>
            <a:off x="1426452" y="1161256"/>
            <a:ext cx="101002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200" b="1" dirty="0" smtClean="0">
                <a:solidFill>
                  <a:srgbClr val="0AAEEA"/>
                </a:solidFill>
                <a:latin typeface="微软雅黑" pitchFamily="34" charset="-122"/>
                <a:ea typeface="微软雅黑" pitchFamily="34" charset="-122"/>
              </a:rPr>
              <a:t>支付宝</a:t>
            </a:r>
            <a:r>
              <a:rPr lang="zh-CN" altLang="en-US" sz="2200" b="1" dirty="0">
                <a:solidFill>
                  <a:srgbClr val="0AAEEA"/>
                </a:solidFill>
                <a:latin typeface="微软雅黑" pitchFamily="34" charset="-122"/>
                <a:ea typeface="微软雅黑" pitchFamily="34" charset="-122"/>
              </a:rPr>
              <a:t>发放</a:t>
            </a:r>
          </a:p>
        </p:txBody>
      </p:sp>
      <p:sp>
        <p:nvSpPr>
          <p:cNvPr id="7" name="灯片编号占位符 6"/>
          <p:cNvSpPr>
            <a:spLocks noGrp="1"/>
          </p:cNvSpPr>
          <p:nvPr>
            <p:ph type="sldNum" sz="quarter" idx="12"/>
          </p:nvPr>
        </p:nvSpPr>
        <p:spPr/>
        <p:txBody>
          <a:bodyPr/>
          <a:lstStyle/>
          <a:p>
            <a:pPr>
              <a:defRPr/>
            </a:pPr>
            <a:fld id="{50A7D6EC-BC01-493E-9D1E-6C7A7B16C25B}" type="slidenum">
              <a:rPr lang="zh-CN" altLang="en-US" smtClean="0"/>
              <a:pPr>
                <a:defRPr/>
              </a:pPr>
              <a:t>20</a:t>
            </a:fld>
            <a:endParaRPr lang="zh-CN" altLang="en-US" sz="1800">
              <a:solidFill>
                <a:schemeClr val="tx1"/>
              </a:solidFill>
              <a:latin typeface="Arial" pitchFamily="34" charset="0"/>
              <a:ea typeface="+mn-ea"/>
            </a:endParaRPr>
          </a:p>
        </p:txBody>
      </p:sp>
      <p:pic>
        <p:nvPicPr>
          <p:cNvPr id="10"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4940" y="1789084"/>
            <a:ext cx="7905750" cy="2571750"/>
          </a:xfrm>
          <a:prstGeom prst="rect">
            <a:avLst/>
          </a:prstGeom>
          <a:noFill/>
          <a:ln w="25400"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2502" y="4649788"/>
            <a:ext cx="8810625" cy="1476375"/>
          </a:xfrm>
          <a:prstGeom prst="rect">
            <a:avLst/>
          </a:prstGeom>
          <a:noFill/>
          <a:ln w="25400"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95752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直接连接符 4"/>
          <p:cNvSpPr>
            <a:spLocks noChangeShapeType="1"/>
          </p:cNvSpPr>
          <p:nvPr/>
        </p:nvSpPr>
        <p:spPr bwMode="auto">
          <a:xfrm>
            <a:off x="363538" y="833438"/>
            <a:ext cx="11485562" cy="1587"/>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51" name="直接连接符 22"/>
          <p:cNvSpPr>
            <a:spLocks noChangeShapeType="1"/>
          </p:cNvSpPr>
          <p:nvPr/>
        </p:nvSpPr>
        <p:spPr bwMode="auto">
          <a:xfrm>
            <a:off x="1050925" y="1019175"/>
            <a:ext cx="11113" cy="5521325"/>
          </a:xfrm>
          <a:prstGeom prst="line">
            <a:avLst/>
          </a:prstGeom>
          <a:noFill/>
          <a:ln w="38100" cap="rnd">
            <a:solidFill>
              <a:srgbClr val="0AAEEA"/>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52" name="椭圆 23"/>
          <p:cNvSpPr>
            <a:spLocks noChangeArrowheads="1"/>
          </p:cNvSpPr>
          <p:nvPr/>
        </p:nvSpPr>
        <p:spPr bwMode="auto">
          <a:xfrm>
            <a:off x="927100" y="1262063"/>
            <a:ext cx="225425" cy="225425"/>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27654" name="矩形 7"/>
          <p:cNvSpPr>
            <a:spLocks noChangeArrowheads="1"/>
          </p:cNvSpPr>
          <p:nvPr/>
        </p:nvSpPr>
        <p:spPr bwMode="auto">
          <a:xfrm>
            <a:off x="452438" y="288925"/>
            <a:ext cx="54697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rgbClr val="C00000"/>
                </a:solidFill>
                <a:latin typeface="微软雅黑" pitchFamily="34" charset="-122"/>
                <a:ea typeface="微软雅黑" pitchFamily="34" charset="-122"/>
                <a:sym typeface="微软雅黑" pitchFamily="34" charset="-122"/>
              </a:rPr>
              <a:t>四</a:t>
            </a:r>
            <a:r>
              <a:rPr lang="zh-CN" altLang="en-US" sz="2800" b="1" dirty="0" smtClean="0">
                <a:solidFill>
                  <a:srgbClr val="C00000"/>
                </a:solidFill>
                <a:latin typeface="微软雅黑" pitchFamily="34" charset="-122"/>
                <a:ea typeface="微软雅黑" pitchFamily="34" charset="-122"/>
                <a:sym typeface="微软雅黑" pitchFamily="34" charset="-122"/>
              </a:rPr>
              <a:t>、业务流程</a:t>
            </a:r>
            <a:endParaRPr lang="zh-CN" altLang="en-US" sz="2800" b="1" dirty="0">
              <a:solidFill>
                <a:srgbClr val="C00000"/>
              </a:solidFill>
              <a:latin typeface="微软雅黑" pitchFamily="34" charset="-122"/>
              <a:ea typeface="微软雅黑" pitchFamily="34" charset="-122"/>
              <a:sym typeface="微软雅黑" pitchFamily="34" charset="-122"/>
            </a:endParaRPr>
          </a:p>
        </p:txBody>
      </p:sp>
      <p:sp>
        <p:nvSpPr>
          <p:cNvPr id="27657" name="直接连接符 20"/>
          <p:cNvSpPr>
            <a:spLocks noChangeShapeType="1"/>
          </p:cNvSpPr>
          <p:nvPr/>
        </p:nvSpPr>
        <p:spPr bwMode="auto">
          <a:xfrm>
            <a:off x="1366837" y="1671638"/>
            <a:ext cx="9667509" cy="0"/>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61" name="文本框 2"/>
          <p:cNvSpPr>
            <a:spLocks noChangeArrowheads="1"/>
          </p:cNvSpPr>
          <p:nvPr/>
        </p:nvSpPr>
        <p:spPr bwMode="auto">
          <a:xfrm>
            <a:off x="1426452" y="1161256"/>
            <a:ext cx="101002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200" b="1" dirty="0" smtClean="0">
                <a:solidFill>
                  <a:srgbClr val="0AAEEA"/>
                </a:solidFill>
                <a:latin typeface="微软雅黑" pitchFamily="34" charset="-122"/>
                <a:ea typeface="微软雅黑" pitchFamily="34" charset="-122"/>
              </a:rPr>
              <a:t>支付宝发放</a:t>
            </a:r>
            <a:endParaRPr lang="zh-CN" altLang="en-US" sz="2200" b="1" dirty="0">
              <a:solidFill>
                <a:srgbClr val="0AAEEA"/>
              </a:solidFill>
              <a:latin typeface="微软雅黑" pitchFamily="34" charset="-122"/>
              <a:ea typeface="微软雅黑" pitchFamily="34" charset="-122"/>
            </a:endParaRPr>
          </a:p>
        </p:txBody>
      </p:sp>
      <p:sp>
        <p:nvSpPr>
          <p:cNvPr id="7" name="灯片编号占位符 6"/>
          <p:cNvSpPr>
            <a:spLocks noGrp="1"/>
          </p:cNvSpPr>
          <p:nvPr>
            <p:ph type="sldNum" sz="quarter" idx="12"/>
          </p:nvPr>
        </p:nvSpPr>
        <p:spPr/>
        <p:txBody>
          <a:bodyPr/>
          <a:lstStyle/>
          <a:p>
            <a:pPr>
              <a:defRPr/>
            </a:pPr>
            <a:fld id="{50A7D6EC-BC01-493E-9D1E-6C7A7B16C25B}" type="slidenum">
              <a:rPr lang="zh-CN" altLang="en-US" smtClean="0"/>
              <a:pPr>
                <a:defRPr/>
              </a:pPr>
              <a:t>21</a:t>
            </a:fld>
            <a:endParaRPr lang="zh-CN" altLang="en-US" sz="1800">
              <a:solidFill>
                <a:schemeClr val="tx1"/>
              </a:solidFill>
              <a:latin typeface="Arial" pitchFamily="34" charset="0"/>
              <a:ea typeface="+mn-ea"/>
            </a:endParaRPr>
          </a:p>
        </p:txBody>
      </p:sp>
      <p:sp>
        <p:nvSpPr>
          <p:cNvPr id="11" name="Rectangle 3"/>
          <p:cNvSpPr txBox="1">
            <a:spLocks noChangeArrowheads="1"/>
          </p:cNvSpPr>
          <p:nvPr/>
        </p:nvSpPr>
        <p:spPr bwMode="auto">
          <a:xfrm>
            <a:off x="1929817" y="2001839"/>
            <a:ext cx="8915400" cy="4113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0" rtl="0" eaLnBrk="0" fontAlgn="base" hangingPunct="0">
              <a:spcBef>
                <a:spcPct val="20000"/>
              </a:spcBef>
              <a:spcAft>
                <a:spcPct val="0"/>
              </a:spcAft>
              <a:buFont typeface="Arial" charset="0"/>
              <a:buNone/>
              <a:defRPr sz="3200">
                <a:solidFill>
                  <a:schemeClr val="tx1"/>
                </a:solidFill>
                <a:latin typeface="+mn-lt"/>
                <a:ea typeface="+mn-ea"/>
                <a:cs typeface="+mn-cs"/>
                <a:sym typeface="Calibri" pitchFamily="34" charset="0"/>
              </a:defRPr>
            </a:lvl1pPr>
            <a:lvl2pPr marL="457200" indent="0" algn="ctr" defTabSz="0" rtl="0" eaLnBrk="0" fontAlgn="base" hangingPunct="0">
              <a:spcBef>
                <a:spcPct val="20000"/>
              </a:spcBef>
              <a:spcAft>
                <a:spcPct val="0"/>
              </a:spcAft>
              <a:buFont typeface="Arial" charset="0"/>
              <a:buNone/>
              <a:defRPr sz="2800">
                <a:solidFill>
                  <a:schemeClr val="tx1"/>
                </a:solidFill>
                <a:latin typeface="+mn-lt"/>
                <a:ea typeface="+mn-ea"/>
                <a:sym typeface="Calibri" pitchFamily="34" charset="0"/>
              </a:defRPr>
            </a:lvl2pPr>
            <a:lvl3pPr marL="914400" indent="0" algn="ctr" defTabSz="0" rtl="0" eaLnBrk="0" fontAlgn="base" hangingPunct="0">
              <a:spcBef>
                <a:spcPct val="20000"/>
              </a:spcBef>
              <a:spcAft>
                <a:spcPct val="0"/>
              </a:spcAft>
              <a:buFont typeface="Arial" charset="0"/>
              <a:buNone/>
              <a:defRPr sz="2400">
                <a:solidFill>
                  <a:schemeClr val="tx1"/>
                </a:solidFill>
                <a:latin typeface="+mn-lt"/>
                <a:ea typeface="+mn-ea"/>
                <a:sym typeface="Calibri" pitchFamily="34" charset="0"/>
              </a:defRPr>
            </a:lvl3pPr>
            <a:lvl4pPr marL="1371600" indent="0" algn="ctr" defTabSz="0" rtl="0" eaLnBrk="0" fontAlgn="base" hangingPunct="0">
              <a:spcBef>
                <a:spcPct val="20000"/>
              </a:spcBef>
              <a:spcAft>
                <a:spcPct val="0"/>
              </a:spcAft>
              <a:buFont typeface="Arial" charset="0"/>
              <a:buNone/>
              <a:defRPr sz="2000">
                <a:solidFill>
                  <a:schemeClr val="tx1"/>
                </a:solidFill>
                <a:latin typeface="+mn-lt"/>
                <a:ea typeface="+mn-ea"/>
                <a:sym typeface="Calibri" pitchFamily="34" charset="0"/>
              </a:defRPr>
            </a:lvl4pPr>
            <a:lvl5pPr marL="1828800" indent="0" algn="ctr" defTabSz="0" rtl="0" eaLnBrk="0" fontAlgn="base" hangingPunct="0">
              <a:spcBef>
                <a:spcPct val="20000"/>
              </a:spcBef>
              <a:spcAft>
                <a:spcPct val="0"/>
              </a:spcAft>
              <a:buFont typeface="Arial" charset="0"/>
              <a:buNone/>
              <a:defRPr sz="2000">
                <a:solidFill>
                  <a:schemeClr val="tx1"/>
                </a:solidFill>
                <a:latin typeface="+mn-lt"/>
                <a:ea typeface="+mn-ea"/>
                <a:sym typeface="Calibri" pitchFamily="34" charset="0"/>
              </a:defRPr>
            </a:lvl5pPr>
            <a:lvl6pPr marL="2286000" indent="0" algn="ctr" defTabSz="0"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6pPr>
            <a:lvl7pPr marL="2743200" indent="0" algn="ctr" defTabSz="0"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7pPr>
            <a:lvl8pPr marL="3200400" indent="0" algn="ctr" defTabSz="0"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8pPr>
            <a:lvl9pPr marL="3657600" indent="0" algn="ctr" defTabSz="0"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9pPr>
          </a:lstStyle>
          <a:p>
            <a:pPr algn="l" eaLnBrk="1" hangingPunct="1">
              <a:lnSpc>
                <a:spcPct val="130000"/>
              </a:lnSpc>
              <a:spcBef>
                <a:spcPct val="0"/>
              </a:spcBef>
            </a:pPr>
            <a:r>
              <a:rPr lang="zh-CN" altLang="en-US" sz="2000" b="1" kern="0" dirty="0" smtClean="0">
                <a:latin typeface="微软雅黑" panose="020B0503020204020204" pitchFamily="34" charset="-122"/>
                <a:ea typeface="微软雅黑" panose="020B0503020204020204" pitchFamily="34" charset="-122"/>
              </a:rPr>
              <a:t>发放时间</a:t>
            </a:r>
          </a:p>
          <a:p>
            <a:pPr lvl="1" algn="l" eaLnBrk="1" hangingPunct="1">
              <a:lnSpc>
                <a:spcPct val="130000"/>
              </a:lnSpc>
              <a:spcBef>
                <a:spcPct val="0"/>
              </a:spcBef>
            </a:pPr>
            <a:r>
              <a:rPr lang="zh-CN" altLang="en-US" sz="2000" kern="0" dirty="0" smtClean="0">
                <a:latin typeface="微软雅黑" panose="020B0503020204020204" pitchFamily="34" charset="-122"/>
                <a:ea typeface="微软雅黑" panose="020B0503020204020204" pitchFamily="34" charset="-122"/>
              </a:rPr>
              <a:t>通常</a:t>
            </a:r>
            <a:r>
              <a:rPr lang="en-US" altLang="zh-CN" sz="2000" kern="0" dirty="0" smtClean="0">
                <a:latin typeface="微软雅黑" panose="020B0503020204020204" pitchFamily="34" charset="-122"/>
                <a:ea typeface="微软雅黑" panose="020B0503020204020204" pitchFamily="34" charset="-122"/>
              </a:rPr>
              <a:t>11</a:t>
            </a:r>
            <a:r>
              <a:rPr lang="zh-CN" altLang="en-US" sz="2000" kern="0" dirty="0" smtClean="0">
                <a:latin typeface="微软雅黑" panose="020B0503020204020204" pitchFamily="34" charset="-122"/>
                <a:ea typeface="微软雅黑" panose="020B0503020204020204" pitchFamily="34" charset="-122"/>
              </a:rPr>
              <a:t>月中旬。</a:t>
            </a:r>
          </a:p>
          <a:p>
            <a:pPr lvl="1" algn="l" eaLnBrk="1" hangingPunct="1">
              <a:lnSpc>
                <a:spcPct val="130000"/>
              </a:lnSpc>
              <a:spcBef>
                <a:spcPct val="0"/>
              </a:spcBef>
            </a:pPr>
            <a:r>
              <a:rPr lang="zh-CN" altLang="en-US" sz="2000" kern="0" dirty="0" smtClean="0">
                <a:latin typeface="微软雅黑" panose="020B0503020204020204" pitchFamily="34" charset="-122"/>
                <a:ea typeface="微软雅黑" panose="020B0503020204020204" pitchFamily="34" charset="-122"/>
              </a:rPr>
              <a:t>支付宝收到开发银行发放资金后，约需</a:t>
            </a:r>
            <a:r>
              <a:rPr lang="en-US" altLang="zh-CN" sz="2000" kern="0" dirty="0" smtClean="0">
                <a:latin typeface="微软雅黑" panose="020B0503020204020204" pitchFamily="34" charset="-122"/>
                <a:ea typeface="微软雅黑" panose="020B0503020204020204" pitchFamily="34" charset="-122"/>
              </a:rPr>
              <a:t>2</a:t>
            </a:r>
            <a:r>
              <a:rPr lang="zh-CN" altLang="en-US" sz="2000" kern="0" dirty="0" smtClean="0">
                <a:latin typeface="微软雅黑" panose="020B0503020204020204" pitchFamily="34" charset="-122"/>
                <a:ea typeface="微软雅黑" panose="020B0503020204020204" pitchFamily="34" charset="-122"/>
              </a:rPr>
              <a:t>天完成全部发放工作，即高校在第</a:t>
            </a:r>
            <a:r>
              <a:rPr lang="en-US" altLang="zh-CN" sz="2000" kern="0" dirty="0" smtClean="0">
                <a:latin typeface="微软雅黑" panose="020B0503020204020204" pitchFamily="34" charset="-122"/>
                <a:ea typeface="微软雅黑" panose="020B0503020204020204" pitchFamily="34" charset="-122"/>
              </a:rPr>
              <a:t>3</a:t>
            </a:r>
            <a:r>
              <a:rPr lang="zh-CN" altLang="en-US" sz="2000" kern="0" dirty="0" smtClean="0">
                <a:latin typeface="微软雅黑" panose="020B0503020204020204" pitchFamily="34" charset="-122"/>
                <a:ea typeface="微软雅黑" panose="020B0503020204020204" pitchFamily="34" charset="-122"/>
              </a:rPr>
              <a:t>天（发放当日为第</a:t>
            </a:r>
            <a:r>
              <a:rPr lang="en-US" altLang="zh-CN" sz="2000" kern="0" dirty="0" smtClean="0">
                <a:latin typeface="微软雅黑" panose="020B0503020204020204" pitchFamily="34" charset="-122"/>
                <a:ea typeface="微软雅黑" panose="020B0503020204020204" pitchFamily="34" charset="-122"/>
              </a:rPr>
              <a:t>1</a:t>
            </a:r>
            <a:r>
              <a:rPr lang="zh-CN" altLang="en-US" sz="2000" kern="0" dirty="0" smtClean="0">
                <a:latin typeface="微软雅黑" panose="020B0503020204020204" pitchFamily="34" charset="-122"/>
                <a:ea typeface="微软雅黑" panose="020B0503020204020204" pitchFamily="34" charset="-122"/>
              </a:rPr>
              <a:t>天）可收到贷款资金。</a:t>
            </a:r>
          </a:p>
          <a:p>
            <a:pPr algn="l" eaLnBrk="1" hangingPunct="1">
              <a:lnSpc>
                <a:spcPct val="130000"/>
              </a:lnSpc>
              <a:spcBef>
                <a:spcPct val="0"/>
              </a:spcBef>
            </a:pPr>
            <a:r>
              <a:rPr lang="zh-CN" altLang="en-US" sz="2000" b="1" kern="0" dirty="0" smtClean="0">
                <a:latin typeface="微软雅黑" panose="020B0503020204020204" pitchFamily="34" charset="-122"/>
                <a:ea typeface="微软雅黑" panose="020B0503020204020204" pitchFamily="34" charset="-122"/>
              </a:rPr>
              <a:t>注意事项</a:t>
            </a:r>
          </a:p>
          <a:p>
            <a:pPr lvl="1" algn="l" eaLnBrk="1" hangingPunct="1">
              <a:lnSpc>
                <a:spcPct val="130000"/>
              </a:lnSpc>
              <a:spcBef>
                <a:spcPct val="0"/>
              </a:spcBef>
            </a:pPr>
            <a:r>
              <a:rPr lang="zh-CN" altLang="en-US" sz="2000" kern="0" dirty="0" smtClean="0">
                <a:latin typeface="微软雅黑" panose="020B0503020204020204" pitchFamily="34" charset="-122"/>
                <a:ea typeface="微软雅黑" panose="020B0503020204020204" pitchFamily="34" charset="-122"/>
              </a:rPr>
              <a:t>发放成功后，支付宝短信通知。</a:t>
            </a:r>
          </a:p>
          <a:p>
            <a:pPr lvl="2" algn="l" eaLnBrk="1" hangingPunct="1">
              <a:lnSpc>
                <a:spcPct val="130000"/>
              </a:lnSpc>
              <a:spcBef>
                <a:spcPct val="0"/>
              </a:spcBef>
            </a:pPr>
            <a:r>
              <a:rPr lang="zh-CN" altLang="en-US" sz="2000" kern="0" dirty="0" smtClean="0">
                <a:solidFill>
                  <a:srgbClr val="F1B50D"/>
                </a:solidFill>
                <a:latin typeface="微软雅黑" panose="020B0503020204020204" pitchFamily="34" charset="-122"/>
                <a:ea typeface="微软雅黑" panose="020B0503020204020204" pitchFamily="34" charset="-122"/>
              </a:rPr>
              <a:t>您申请的助学贷款共</a:t>
            </a:r>
            <a:r>
              <a:rPr lang="en-US" altLang="zh-CN" sz="2000" kern="0" dirty="0" smtClean="0">
                <a:solidFill>
                  <a:srgbClr val="F1B50D"/>
                </a:solidFill>
                <a:latin typeface="微软雅黑" panose="020B0503020204020204" pitchFamily="34" charset="-122"/>
                <a:ea typeface="微软雅黑" panose="020B0503020204020204" pitchFamily="34" charset="-122"/>
              </a:rPr>
              <a:t>6000.00</a:t>
            </a:r>
            <a:r>
              <a:rPr lang="zh-CN" altLang="en-US" sz="2000" kern="0" dirty="0" smtClean="0">
                <a:solidFill>
                  <a:srgbClr val="F1B50D"/>
                </a:solidFill>
                <a:latin typeface="微软雅黑" panose="020B0503020204020204" pitchFamily="34" charset="-122"/>
                <a:ea typeface="微软雅黑" panose="020B0503020204020204" pitchFamily="34" charset="-122"/>
              </a:rPr>
              <a:t>元已成功发放至您的贷款支付宝账户，其中</a:t>
            </a:r>
            <a:r>
              <a:rPr lang="en-US" altLang="zh-CN" sz="2000" kern="0" dirty="0" smtClean="0">
                <a:solidFill>
                  <a:srgbClr val="F1B50D"/>
                </a:solidFill>
                <a:latin typeface="微软雅黑" panose="020B0503020204020204" pitchFamily="34" charset="-122"/>
                <a:ea typeface="微软雅黑" panose="020B0503020204020204" pitchFamily="34" charset="-122"/>
              </a:rPr>
              <a:t>4500.00</a:t>
            </a:r>
            <a:r>
              <a:rPr lang="zh-CN" altLang="en-US" sz="2000" kern="0" dirty="0" smtClean="0">
                <a:solidFill>
                  <a:srgbClr val="F1B50D"/>
                </a:solidFill>
                <a:latin typeface="微软雅黑" panose="020B0503020204020204" pitchFamily="34" charset="-122"/>
                <a:ea typeface="微软雅黑" panose="020B0503020204020204" pitchFamily="34" charset="-122"/>
              </a:rPr>
              <a:t>元将作为您的学费自动缴纳</a:t>
            </a:r>
            <a:r>
              <a:rPr lang="en-US" altLang="zh-CN" sz="2000" kern="0" dirty="0" smtClean="0">
                <a:solidFill>
                  <a:srgbClr val="F1B50D"/>
                </a:solidFill>
                <a:latin typeface="微软雅黑" panose="020B0503020204020204" pitchFamily="34" charset="-122"/>
                <a:ea typeface="微软雅黑" panose="020B0503020204020204" pitchFamily="34" charset="-122"/>
              </a:rPr>
              <a:t>【</a:t>
            </a:r>
            <a:r>
              <a:rPr lang="zh-CN" altLang="en-US" sz="2000" kern="0" dirty="0" smtClean="0">
                <a:solidFill>
                  <a:srgbClr val="F1B50D"/>
                </a:solidFill>
                <a:latin typeface="微软雅黑" panose="020B0503020204020204" pitchFamily="34" charset="-122"/>
                <a:ea typeface="微软雅黑" panose="020B0503020204020204" pitchFamily="34" charset="-122"/>
              </a:rPr>
              <a:t>支付宝</a:t>
            </a:r>
            <a:r>
              <a:rPr lang="en-US" altLang="zh-CN" sz="2000" kern="0" dirty="0" smtClean="0">
                <a:solidFill>
                  <a:srgbClr val="F1B50D"/>
                </a:solidFill>
                <a:latin typeface="微软雅黑" panose="020B0503020204020204" pitchFamily="34" charset="-122"/>
                <a:ea typeface="微软雅黑" panose="020B0503020204020204" pitchFamily="34" charset="-122"/>
              </a:rPr>
              <a:t>】</a:t>
            </a:r>
          </a:p>
          <a:p>
            <a:pPr lvl="1" algn="l" eaLnBrk="1" hangingPunct="1">
              <a:lnSpc>
                <a:spcPct val="130000"/>
              </a:lnSpc>
              <a:spcBef>
                <a:spcPct val="0"/>
              </a:spcBef>
            </a:pPr>
            <a:r>
              <a:rPr lang="zh-CN" altLang="en-US" sz="2000" kern="0" dirty="0" smtClean="0">
                <a:latin typeface="微软雅黑" panose="020B0503020204020204" pitchFamily="34" charset="-122"/>
                <a:ea typeface="微软雅黑" panose="020B0503020204020204" pitchFamily="34" charset="-122"/>
              </a:rPr>
              <a:t>若学生的账户没有经过实名认证，则资金处于冻结状态，不可提现。</a:t>
            </a:r>
          </a:p>
          <a:p>
            <a:pPr lvl="1" algn="l" eaLnBrk="1" hangingPunct="1">
              <a:lnSpc>
                <a:spcPct val="130000"/>
              </a:lnSpc>
              <a:spcBef>
                <a:spcPct val="0"/>
              </a:spcBef>
            </a:pPr>
            <a:r>
              <a:rPr lang="zh-CN" altLang="en-US" sz="2000" kern="0" dirty="0" smtClean="0">
                <a:latin typeface="微软雅黑" panose="020B0503020204020204" pitchFamily="34" charset="-122"/>
                <a:ea typeface="微软雅黑" panose="020B0503020204020204" pitchFamily="34" charset="-122"/>
              </a:rPr>
              <a:t>发放并冻结的资金，也可用于还款。</a:t>
            </a:r>
          </a:p>
          <a:p>
            <a:pPr lvl="1" algn="l" eaLnBrk="1" hangingPunct="1">
              <a:lnSpc>
                <a:spcPct val="130000"/>
              </a:lnSpc>
              <a:spcBef>
                <a:spcPct val="0"/>
              </a:spcBef>
            </a:pPr>
            <a:endParaRPr lang="en-US" altLang="zh-CN" sz="1800" kern="0" dirty="0" smtClean="0"/>
          </a:p>
        </p:txBody>
      </p:sp>
    </p:spTree>
    <p:extLst>
      <p:ext uri="{BB962C8B-B14F-4D97-AF65-F5344CB8AC3E}">
        <p14:creationId xmlns:p14="http://schemas.microsoft.com/office/powerpoint/2010/main" val="2250955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直接连接符 4"/>
          <p:cNvSpPr>
            <a:spLocks noChangeShapeType="1"/>
          </p:cNvSpPr>
          <p:nvPr/>
        </p:nvSpPr>
        <p:spPr bwMode="auto">
          <a:xfrm>
            <a:off x="363538" y="833438"/>
            <a:ext cx="11485562" cy="1587"/>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51" name="直接连接符 22"/>
          <p:cNvSpPr>
            <a:spLocks noChangeShapeType="1"/>
          </p:cNvSpPr>
          <p:nvPr/>
        </p:nvSpPr>
        <p:spPr bwMode="auto">
          <a:xfrm>
            <a:off x="1050925" y="1019175"/>
            <a:ext cx="11113" cy="5646738"/>
          </a:xfrm>
          <a:prstGeom prst="line">
            <a:avLst/>
          </a:prstGeom>
          <a:noFill/>
          <a:ln w="38100" cap="rnd">
            <a:solidFill>
              <a:srgbClr val="0AAEEA"/>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52" name="椭圆 23"/>
          <p:cNvSpPr>
            <a:spLocks noChangeArrowheads="1"/>
          </p:cNvSpPr>
          <p:nvPr/>
        </p:nvSpPr>
        <p:spPr bwMode="auto">
          <a:xfrm>
            <a:off x="927100" y="1262063"/>
            <a:ext cx="225425" cy="225425"/>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27654" name="矩形 7"/>
          <p:cNvSpPr>
            <a:spLocks noChangeArrowheads="1"/>
          </p:cNvSpPr>
          <p:nvPr/>
        </p:nvSpPr>
        <p:spPr bwMode="auto">
          <a:xfrm>
            <a:off x="452438" y="288925"/>
            <a:ext cx="54697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rgbClr val="C00000"/>
                </a:solidFill>
                <a:latin typeface="微软雅黑" pitchFamily="34" charset="-122"/>
                <a:ea typeface="微软雅黑" pitchFamily="34" charset="-122"/>
                <a:sym typeface="微软雅黑" pitchFamily="34" charset="-122"/>
              </a:rPr>
              <a:t>四</a:t>
            </a:r>
            <a:r>
              <a:rPr lang="zh-CN" altLang="en-US" sz="2800" b="1" dirty="0" smtClean="0">
                <a:solidFill>
                  <a:srgbClr val="C00000"/>
                </a:solidFill>
                <a:latin typeface="微软雅黑" pitchFamily="34" charset="-122"/>
                <a:ea typeface="微软雅黑" pitchFamily="34" charset="-122"/>
                <a:sym typeface="微软雅黑" pitchFamily="34" charset="-122"/>
              </a:rPr>
              <a:t>、</a:t>
            </a:r>
            <a:r>
              <a:rPr lang="zh-CN" altLang="en-US" sz="2800" b="1" dirty="0">
                <a:solidFill>
                  <a:srgbClr val="C00000"/>
                </a:solidFill>
                <a:latin typeface="微软雅黑" pitchFamily="34" charset="-122"/>
                <a:ea typeface="微软雅黑" pitchFamily="34" charset="-122"/>
                <a:sym typeface="微软雅黑" pitchFamily="34" charset="-122"/>
              </a:rPr>
              <a:t>业务流程</a:t>
            </a:r>
          </a:p>
        </p:txBody>
      </p:sp>
      <p:sp>
        <p:nvSpPr>
          <p:cNvPr id="27657" name="直接连接符 20"/>
          <p:cNvSpPr>
            <a:spLocks noChangeShapeType="1"/>
          </p:cNvSpPr>
          <p:nvPr/>
        </p:nvSpPr>
        <p:spPr bwMode="auto">
          <a:xfrm>
            <a:off x="1366838" y="1671638"/>
            <a:ext cx="4100512" cy="0"/>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61" name="文本框 2"/>
          <p:cNvSpPr>
            <a:spLocks noChangeArrowheads="1"/>
          </p:cNvSpPr>
          <p:nvPr/>
        </p:nvSpPr>
        <p:spPr bwMode="auto">
          <a:xfrm>
            <a:off x="1368425" y="1161256"/>
            <a:ext cx="96678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200" b="1" dirty="0" smtClean="0">
                <a:solidFill>
                  <a:srgbClr val="0AAEEA"/>
                </a:solidFill>
                <a:latin typeface="微软雅黑" pitchFamily="34" charset="-122"/>
                <a:ea typeface="微软雅黑" pitchFamily="34" charset="-122"/>
              </a:rPr>
              <a:t>正常还款</a:t>
            </a:r>
            <a:endParaRPr lang="zh-CN" altLang="en-US" sz="2200" b="1" dirty="0">
              <a:solidFill>
                <a:srgbClr val="0AAEEA"/>
              </a:solidFill>
              <a:latin typeface="微软雅黑" pitchFamily="34" charset="-122"/>
              <a:ea typeface="微软雅黑" pitchFamily="34" charset="-122"/>
            </a:endParaRPr>
          </a:p>
        </p:txBody>
      </p:sp>
      <p:pic>
        <p:nvPicPr>
          <p:cNvPr id="138242" name="Picture 2" descr="C:\Users\CDB\Desktop\诚信教育校园行\2.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4067" y="3611262"/>
            <a:ext cx="5585033" cy="2729623"/>
          </a:xfrm>
          <a:prstGeom prst="rect">
            <a:avLst/>
          </a:prstGeom>
          <a:noFill/>
          <a:extLst>
            <a:ext uri="{909E8E84-426E-40DD-AFC4-6F175D3DCCD1}">
              <a14:hiddenFill xmlns:a14="http://schemas.microsoft.com/office/drawing/2010/main">
                <a:solidFill>
                  <a:srgbClr val="FFFFFF"/>
                </a:solidFill>
              </a14:hiddenFill>
            </a:ext>
          </a:extLst>
        </p:spPr>
      </p:pic>
      <p:sp>
        <p:nvSpPr>
          <p:cNvPr id="52" name="文本框 30"/>
          <p:cNvSpPr>
            <a:spLocks noChangeArrowheads="1"/>
          </p:cNvSpPr>
          <p:nvPr/>
        </p:nvSpPr>
        <p:spPr bwMode="auto">
          <a:xfrm>
            <a:off x="1368425" y="4001283"/>
            <a:ext cx="4851273"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Clr>
                <a:schemeClr val="accent2"/>
              </a:buClr>
              <a:buFont typeface="Wingdings" pitchFamily="2" charset="2"/>
              <a:buChar char="u"/>
            </a:pPr>
            <a:r>
              <a:rPr lang="zh-CN" altLang="en-US" sz="2000" dirty="0">
                <a:latin typeface="微软雅黑" pitchFamily="34" charset="-122"/>
                <a:ea typeface="微软雅黑" pitchFamily="34" charset="-122"/>
                <a:sym typeface="Calibri" pitchFamily="34" charset="0"/>
              </a:rPr>
              <a:t>支付宝会在还款日前</a:t>
            </a:r>
            <a:r>
              <a:rPr lang="en-US" altLang="zh-CN" sz="2000" dirty="0">
                <a:latin typeface="微软雅黑" pitchFamily="34" charset="-122"/>
                <a:ea typeface="微软雅黑" pitchFamily="34" charset="-122"/>
                <a:sym typeface="Calibri" pitchFamily="34" charset="0"/>
              </a:rPr>
              <a:t>5</a:t>
            </a:r>
            <a:r>
              <a:rPr lang="zh-CN" altLang="en-US" sz="2000" dirty="0">
                <a:latin typeface="微软雅黑" pitchFamily="34" charset="-122"/>
                <a:ea typeface="微软雅黑" pitchFamily="34" charset="-122"/>
                <a:sym typeface="Calibri" pitchFamily="34" charset="0"/>
              </a:rPr>
              <a:t>天</a:t>
            </a:r>
            <a:r>
              <a:rPr lang="zh-CN" altLang="en-US" sz="2000" dirty="0" smtClean="0">
                <a:latin typeface="微软雅黑" pitchFamily="34" charset="-122"/>
                <a:ea typeface="微软雅黑" pitchFamily="34" charset="-122"/>
                <a:sym typeface="Calibri" pitchFamily="34" charset="0"/>
              </a:rPr>
              <a:t>向学生的</a:t>
            </a:r>
            <a:r>
              <a:rPr lang="zh-CN" altLang="en-US" sz="2000" dirty="0">
                <a:latin typeface="微软雅黑" pitchFamily="34" charset="-122"/>
                <a:ea typeface="微软雅黑" pitchFamily="34" charset="-122"/>
                <a:sym typeface="Calibri" pitchFamily="34" charset="0"/>
              </a:rPr>
              <a:t>手机发送还款提示短信</a:t>
            </a:r>
            <a:r>
              <a:rPr lang="zh-CN" altLang="en-US" sz="2000" dirty="0" smtClean="0">
                <a:latin typeface="微软雅黑" pitchFamily="34" charset="-122"/>
                <a:ea typeface="微软雅黑" pitchFamily="34" charset="-122"/>
                <a:sym typeface="Calibri" pitchFamily="34" charset="0"/>
              </a:rPr>
              <a:t>，请</a:t>
            </a:r>
            <a:r>
              <a:rPr lang="zh-CN" altLang="en-US" sz="2000" dirty="0">
                <a:latin typeface="微软雅黑" pitchFamily="34" charset="-122"/>
                <a:ea typeface="微软雅黑" pitchFamily="34" charset="-122"/>
                <a:sym typeface="Calibri" pitchFamily="34" charset="0"/>
              </a:rPr>
              <a:t>务必及时登录学生在线服务系统变更自己的手机号码</a:t>
            </a:r>
            <a:r>
              <a:rPr lang="zh-CN" altLang="en-US" sz="2000" dirty="0" smtClean="0">
                <a:latin typeface="微软雅黑" pitchFamily="34" charset="-122"/>
                <a:ea typeface="微软雅黑" pitchFamily="34" charset="-122"/>
                <a:sym typeface="Calibri" pitchFamily="34" charset="0"/>
              </a:rPr>
              <a:t>。</a:t>
            </a:r>
            <a:endParaRPr lang="en-US" altLang="zh-CN" sz="2000" dirty="0" smtClean="0">
              <a:latin typeface="微软雅黑" pitchFamily="34" charset="-122"/>
              <a:ea typeface="微软雅黑" pitchFamily="34" charset="-122"/>
              <a:sym typeface="Calibri" pitchFamily="34" charset="0"/>
            </a:endParaRPr>
          </a:p>
          <a:p>
            <a:pPr marL="342900" indent="-342900" algn="just">
              <a:buClr>
                <a:schemeClr val="accent2"/>
              </a:buClr>
              <a:buFont typeface="Wingdings" pitchFamily="2" charset="2"/>
              <a:buChar char="u"/>
            </a:pPr>
            <a:r>
              <a:rPr lang="zh-CN" altLang="en-US" sz="2000" dirty="0">
                <a:latin typeface="微软雅黑" pitchFamily="34" charset="-122"/>
                <a:ea typeface="微软雅黑" pitchFamily="34" charset="-122"/>
                <a:sym typeface="Calibri" pitchFamily="34" charset="0"/>
              </a:rPr>
              <a:t>生源</a:t>
            </a:r>
            <a:r>
              <a:rPr lang="zh-CN" altLang="en-US" sz="2000" dirty="0" smtClean="0">
                <a:latin typeface="微软雅黑" pitchFamily="34" charset="-122"/>
                <a:ea typeface="微软雅黑" pitchFamily="34" charset="-122"/>
                <a:sym typeface="Calibri" pitchFamily="34" charset="0"/>
              </a:rPr>
              <a:t>地助</a:t>
            </a:r>
            <a:r>
              <a:rPr lang="zh-CN" altLang="en-US" sz="2000" dirty="0">
                <a:latin typeface="微软雅黑" pitchFamily="34" charset="-122"/>
                <a:ea typeface="微软雅黑" pitchFamily="34" charset="-122"/>
                <a:sym typeface="Calibri" pitchFamily="34" charset="0"/>
              </a:rPr>
              <a:t>学贷款推荐使用支付宝作为还款</a:t>
            </a:r>
            <a:r>
              <a:rPr lang="zh-CN" altLang="en-US" sz="2000" dirty="0" smtClean="0">
                <a:latin typeface="微软雅黑" pitchFamily="34" charset="-122"/>
                <a:ea typeface="微软雅黑" pitchFamily="34" charset="-122"/>
                <a:sym typeface="Calibri" pitchFamily="34" charset="0"/>
              </a:rPr>
              <a:t>方式。</a:t>
            </a:r>
            <a:endParaRPr lang="en-US" altLang="zh-CN" sz="2000" dirty="0" smtClean="0">
              <a:latin typeface="微软雅黑" pitchFamily="34" charset="-122"/>
              <a:ea typeface="微软雅黑" pitchFamily="34" charset="-122"/>
              <a:sym typeface="Calibri" pitchFamily="34" charset="0"/>
            </a:endParaRPr>
          </a:p>
          <a:p>
            <a:pPr marL="342900" indent="-342900">
              <a:buClr>
                <a:schemeClr val="accent2"/>
              </a:buClr>
              <a:buFont typeface="Wingdings" pitchFamily="2" charset="2"/>
              <a:buChar char="u"/>
            </a:pPr>
            <a:r>
              <a:rPr lang="zh-CN" altLang="en-US" sz="2000" dirty="0" smtClean="0">
                <a:latin typeface="微软雅黑" pitchFamily="34" charset="-122"/>
                <a:ea typeface="微软雅黑" pitchFamily="34" charset="-122"/>
              </a:rPr>
              <a:t>可前往任意教育局学生资助管理中心进行</a:t>
            </a:r>
            <a:r>
              <a:rPr lang="en-US" altLang="zh-CN" sz="2000" dirty="0" smtClean="0">
                <a:latin typeface="微软雅黑" pitchFamily="34" charset="-122"/>
                <a:ea typeface="微软雅黑" pitchFamily="34" charset="-122"/>
              </a:rPr>
              <a:t>POS</a:t>
            </a:r>
            <a:r>
              <a:rPr lang="zh-CN" altLang="en-US" sz="2000" dirty="0" smtClean="0">
                <a:latin typeface="微软雅黑" pitchFamily="34" charset="-122"/>
                <a:ea typeface="微软雅黑" pitchFamily="34" charset="-122"/>
              </a:rPr>
              <a:t>机刷卡还款。</a:t>
            </a:r>
            <a:endParaRPr lang="zh-CN" altLang="en-US" sz="2000" dirty="0">
              <a:latin typeface="微软雅黑" pitchFamily="34" charset="-122"/>
              <a:ea typeface="微软雅黑" pitchFamily="34" charset="-122"/>
            </a:endParaRPr>
          </a:p>
        </p:txBody>
      </p:sp>
      <p:sp>
        <p:nvSpPr>
          <p:cNvPr id="53" name="文本框 30"/>
          <p:cNvSpPr>
            <a:spLocks noChangeArrowheads="1"/>
          </p:cNvSpPr>
          <p:nvPr/>
        </p:nvSpPr>
        <p:spPr bwMode="auto">
          <a:xfrm>
            <a:off x="1519237" y="2029086"/>
            <a:ext cx="10329863"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buFont typeface="+mj-lt"/>
              <a:buAutoNum type="arabicPeriod"/>
            </a:pPr>
            <a:r>
              <a:rPr lang="zh-CN" altLang="en-US" sz="2000" dirty="0" smtClean="0">
                <a:latin typeface="微软雅黑" pitchFamily="34" charset="-122"/>
                <a:ea typeface="微软雅黑" pitchFamily="34" charset="-122"/>
                <a:sym typeface="Calibri" pitchFamily="34" charset="0"/>
              </a:rPr>
              <a:t>每年还一次。</a:t>
            </a:r>
            <a:r>
              <a:rPr lang="en-US" altLang="zh-CN" sz="2000" dirty="0" smtClean="0">
                <a:latin typeface="微软雅黑" pitchFamily="34" charset="-122"/>
                <a:ea typeface="微软雅黑" pitchFamily="34" charset="-122"/>
                <a:sym typeface="Calibri" pitchFamily="34" charset="0"/>
              </a:rPr>
              <a:t>11</a:t>
            </a:r>
            <a:r>
              <a:rPr lang="zh-CN" altLang="en-US" sz="2000" dirty="0">
                <a:latin typeface="微软雅黑" pitchFamily="34" charset="-122"/>
                <a:ea typeface="微软雅黑" pitchFamily="34" charset="-122"/>
                <a:sym typeface="Calibri" pitchFamily="34" charset="0"/>
              </a:rPr>
              <a:t>月</a:t>
            </a:r>
            <a:r>
              <a:rPr lang="en-US" altLang="zh-CN" sz="2000" dirty="0">
                <a:latin typeface="微软雅黑" pitchFamily="34" charset="-122"/>
                <a:ea typeface="微软雅黑" pitchFamily="34" charset="-122"/>
                <a:sym typeface="Calibri" pitchFamily="34" charset="0"/>
              </a:rPr>
              <a:t>1</a:t>
            </a:r>
            <a:r>
              <a:rPr lang="zh-CN" altLang="en-US" sz="2000" dirty="0">
                <a:latin typeface="微软雅黑" pitchFamily="34" charset="-122"/>
                <a:ea typeface="微软雅黑" pitchFamily="34" charset="-122"/>
                <a:sym typeface="Calibri" pitchFamily="34" charset="0"/>
              </a:rPr>
              <a:t>日以后，登录学生在线服务系</a:t>
            </a:r>
            <a:r>
              <a:rPr lang="zh-CN" altLang="en-US" sz="2000" dirty="0" smtClean="0">
                <a:latin typeface="微软雅黑" pitchFamily="34" charset="-122"/>
                <a:ea typeface="微软雅黑" pitchFamily="34" charset="-122"/>
                <a:sym typeface="Calibri" pitchFamily="34" charset="0"/>
              </a:rPr>
              <a:t>统查</a:t>
            </a:r>
            <a:r>
              <a:rPr lang="zh-CN" altLang="en-US" sz="2000" dirty="0">
                <a:latin typeface="微软雅黑" pitchFamily="34" charset="-122"/>
                <a:ea typeface="微软雅黑" pitchFamily="34" charset="-122"/>
                <a:sym typeface="Calibri" pitchFamily="34" charset="0"/>
              </a:rPr>
              <a:t>询还款计划（最后一年为</a:t>
            </a:r>
            <a:r>
              <a:rPr lang="en-US" altLang="zh-CN" sz="2000" dirty="0">
                <a:latin typeface="微软雅黑" pitchFamily="34" charset="-122"/>
                <a:ea typeface="微软雅黑" pitchFamily="34" charset="-122"/>
                <a:sym typeface="Calibri" pitchFamily="34" charset="0"/>
              </a:rPr>
              <a:t>9</a:t>
            </a:r>
            <a:r>
              <a:rPr lang="zh-CN" altLang="en-US" sz="2000" dirty="0">
                <a:latin typeface="微软雅黑" pitchFamily="34" charset="-122"/>
                <a:ea typeface="微软雅黑" pitchFamily="34" charset="-122"/>
                <a:sym typeface="Calibri" pitchFamily="34" charset="0"/>
              </a:rPr>
              <a:t>月</a:t>
            </a:r>
            <a:r>
              <a:rPr lang="en-US" altLang="zh-CN" sz="2000" dirty="0">
                <a:latin typeface="微软雅黑" pitchFamily="34" charset="-122"/>
                <a:ea typeface="微软雅黑" pitchFamily="34" charset="-122"/>
                <a:sym typeface="Calibri" pitchFamily="34" charset="0"/>
              </a:rPr>
              <a:t>1</a:t>
            </a:r>
            <a:r>
              <a:rPr lang="zh-CN" altLang="en-US" sz="2000" dirty="0">
                <a:latin typeface="微软雅黑" pitchFamily="34" charset="-122"/>
                <a:ea typeface="微软雅黑" pitchFamily="34" charset="-122"/>
                <a:sym typeface="Calibri" pitchFamily="34" charset="0"/>
              </a:rPr>
              <a:t>日以后</a:t>
            </a:r>
            <a:r>
              <a:rPr lang="zh-CN" altLang="en-US" sz="2000" dirty="0" smtClean="0">
                <a:latin typeface="微软雅黑" pitchFamily="34" charset="-122"/>
                <a:ea typeface="微软雅黑" pitchFamily="34" charset="-122"/>
                <a:sym typeface="Calibri" pitchFamily="34" charset="0"/>
              </a:rPr>
              <a:t>）。</a:t>
            </a:r>
            <a:endParaRPr lang="en-US" altLang="zh-CN" sz="2000" dirty="0">
              <a:latin typeface="微软雅黑" pitchFamily="34" charset="-122"/>
              <a:ea typeface="微软雅黑" pitchFamily="34" charset="-122"/>
              <a:sym typeface="Calibri" pitchFamily="34" charset="0"/>
            </a:endParaRPr>
          </a:p>
          <a:p>
            <a:pPr marL="457200" indent="-457200" algn="just">
              <a:buFont typeface="+mj-lt"/>
              <a:buAutoNum type="arabicPeriod"/>
            </a:pPr>
            <a:r>
              <a:rPr lang="zh-CN" altLang="en-US" sz="2000" dirty="0" smtClean="0">
                <a:latin typeface="微软雅黑" pitchFamily="34" charset="-122"/>
                <a:ea typeface="微软雅黑" pitchFamily="34" charset="-122"/>
                <a:sym typeface="Calibri" pitchFamily="34" charset="0"/>
              </a:rPr>
              <a:t>在</a:t>
            </a:r>
            <a:r>
              <a:rPr lang="en-US" altLang="zh-CN" sz="2000" dirty="0">
                <a:solidFill>
                  <a:srgbClr val="C00000"/>
                </a:solidFill>
                <a:latin typeface="微软雅黑" pitchFamily="34" charset="-122"/>
                <a:ea typeface="微软雅黑" pitchFamily="34" charset="-122"/>
                <a:sym typeface="Calibri" pitchFamily="34" charset="0"/>
              </a:rPr>
              <a:t>11</a:t>
            </a:r>
            <a:r>
              <a:rPr lang="zh-CN" altLang="en-US" sz="2000" dirty="0">
                <a:solidFill>
                  <a:srgbClr val="C00000"/>
                </a:solidFill>
                <a:latin typeface="微软雅黑" pitchFamily="34" charset="-122"/>
                <a:ea typeface="微软雅黑" pitchFamily="34" charset="-122"/>
                <a:sym typeface="Calibri" pitchFamily="34" charset="0"/>
              </a:rPr>
              <a:t>月</a:t>
            </a:r>
            <a:r>
              <a:rPr lang="en-US" altLang="zh-CN" sz="2000" dirty="0">
                <a:solidFill>
                  <a:srgbClr val="C00000"/>
                </a:solidFill>
                <a:latin typeface="微软雅黑" pitchFamily="34" charset="-122"/>
                <a:ea typeface="微软雅黑" pitchFamily="34" charset="-122"/>
                <a:sym typeface="Calibri" pitchFamily="34" charset="0"/>
              </a:rPr>
              <a:t>1</a:t>
            </a:r>
            <a:r>
              <a:rPr lang="zh-CN" altLang="en-US" sz="2000" dirty="0">
                <a:solidFill>
                  <a:srgbClr val="C00000"/>
                </a:solidFill>
                <a:latin typeface="微软雅黑" pitchFamily="34" charset="-122"/>
                <a:ea typeface="微软雅黑" pitchFamily="34" charset="-122"/>
                <a:sym typeface="Calibri" pitchFamily="34" charset="0"/>
              </a:rPr>
              <a:t>日至</a:t>
            </a:r>
            <a:r>
              <a:rPr lang="en-US" altLang="zh-CN" sz="2000" dirty="0">
                <a:solidFill>
                  <a:srgbClr val="C00000"/>
                </a:solidFill>
                <a:latin typeface="微软雅黑" pitchFamily="34" charset="-122"/>
                <a:ea typeface="微软雅黑" pitchFamily="34" charset="-122"/>
                <a:sym typeface="Calibri" pitchFamily="34" charset="0"/>
              </a:rPr>
              <a:t>12</a:t>
            </a:r>
            <a:r>
              <a:rPr lang="zh-CN" altLang="en-US" sz="2000" dirty="0">
                <a:solidFill>
                  <a:srgbClr val="C00000"/>
                </a:solidFill>
                <a:latin typeface="微软雅黑" pitchFamily="34" charset="-122"/>
                <a:ea typeface="微软雅黑" pitchFamily="34" charset="-122"/>
                <a:sym typeface="Calibri" pitchFamily="34" charset="0"/>
              </a:rPr>
              <a:t>月</a:t>
            </a:r>
            <a:r>
              <a:rPr lang="en-US" altLang="zh-CN" sz="2000" dirty="0">
                <a:solidFill>
                  <a:srgbClr val="C00000"/>
                </a:solidFill>
                <a:latin typeface="微软雅黑" pitchFamily="34" charset="-122"/>
                <a:ea typeface="微软雅黑" pitchFamily="34" charset="-122"/>
                <a:sym typeface="Calibri" pitchFamily="34" charset="0"/>
              </a:rPr>
              <a:t>20</a:t>
            </a:r>
            <a:r>
              <a:rPr lang="zh-CN" altLang="en-US" sz="2000" dirty="0">
                <a:solidFill>
                  <a:srgbClr val="C00000"/>
                </a:solidFill>
                <a:latin typeface="微软雅黑" pitchFamily="34" charset="-122"/>
                <a:ea typeface="微软雅黑" pitchFamily="34" charset="-122"/>
                <a:sym typeface="Calibri" pitchFamily="34" charset="0"/>
              </a:rPr>
              <a:t>日之间</a:t>
            </a:r>
            <a:r>
              <a:rPr lang="zh-CN" altLang="en-US" sz="2000" dirty="0">
                <a:latin typeface="微软雅黑" pitchFamily="34" charset="-122"/>
                <a:ea typeface="微软雅黑" pitchFamily="34" charset="-122"/>
                <a:sym typeface="Calibri" pitchFamily="34" charset="0"/>
              </a:rPr>
              <a:t>登录支付</a:t>
            </a:r>
            <a:r>
              <a:rPr lang="zh-CN" altLang="en-US" sz="2000" dirty="0" smtClean="0">
                <a:latin typeface="微软雅黑" pitchFamily="34" charset="-122"/>
                <a:ea typeface="微软雅黑" pitchFamily="34" charset="-122"/>
                <a:sym typeface="Calibri" pitchFamily="34" charset="0"/>
              </a:rPr>
              <a:t>宝，</a:t>
            </a:r>
            <a:r>
              <a:rPr lang="zh-CN" altLang="en-US" sz="2000" dirty="0">
                <a:latin typeface="微软雅黑" pitchFamily="34" charset="-122"/>
                <a:ea typeface="微软雅黑" pitchFamily="34" charset="-122"/>
                <a:sym typeface="Calibri" pitchFamily="34" charset="0"/>
              </a:rPr>
              <a:t>直接在指定账户内充值还款或使</a:t>
            </a:r>
            <a:r>
              <a:rPr lang="zh-CN" altLang="en-US" sz="2000" dirty="0" smtClean="0">
                <a:latin typeface="微软雅黑" pitchFamily="34" charset="-122"/>
                <a:ea typeface="微软雅黑" pitchFamily="34" charset="-122"/>
                <a:sym typeface="Calibri" pitchFamily="34" charset="0"/>
              </a:rPr>
              <a:t>用“</a:t>
            </a:r>
            <a:r>
              <a:rPr lang="zh-CN" altLang="en-US" sz="2000" dirty="0">
                <a:latin typeface="微软雅黑" pitchFamily="34" charset="-122"/>
                <a:ea typeface="微软雅黑" pitchFamily="34" charset="-122"/>
                <a:sym typeface="Calibri" pitchFamily="34" charset="0"/>
              </a:rPr>
              <a:t>助学贷款还款”功能还款</a:t>
            </a:r>
            <a:r>
              <a:rPr lang="zh-CN" altLang="en-US" sz="2000" dirty="0" smtClean="0">
                <a:latin typeface="微软雅黑" pitchFamily="34" charset="-122"/>
                <a:ea typeface="微软雅黑" pitchFamily="34" charset="-122"/>
                <a:sym typeface="Calibri" pitchFamily="34" charset="0"/>
              </a:rPr>
              <a:t>。或者到县</a:t>
            </a:r>
            <a:r>
              <a:rPr lang="zh-CN" altLang="en-US" sz="2000" dirty="0">
                <a:latin typeface="微软雅黑" pitchFamily="34" charset="-122"/>
                <a:ea typeface="微软雅黑" pitchFamily="34" charset="-122"/>
                <a:sym typeface="Calibri" pitchFamily="34" charset="0"/>
              </a:rPr>
              <a:t>级资助中心使</a:t>
            </a:r>
            <a:r>
              <a:rPr lang="zh-CN" altLang="en-US" sz="2000" dirty="0" smtClean="0">
                <a:latin typeface="微软雅黑" pitchFamily="34" charset="-122"/>
                <a:ea typeface="微软雅黑" pitchFamily="34" charset="-122"/>
                <a:sym typeface="Calibri" pitchFamily="34" charset="0"/>
              </a:rPr>
              <a:t>用开行助学贷款专用</a:t>
            </a:r>
            <a:r>
              <a:rPr lang="en-US" altLang="zh-CN" sz="2000" dirty="0" smtClean="0">
                <a:latin typeface="微软雅黑" pitchFamily="34" charset="-122"/>
                <a:ea typeface="微软雅黑" pitchFamily="34" charset="-122"/>
                <a:sym typeface="Calibri" pitchFamily="34" charset="0"/>
              </a:rPr>
              <a:t>POS</a:t>
            </a:r>
            <a:r>
              <a:rPr lang="zh-CN" altLang="en-US" sz="2000" dirty="0">
                <a:latin typeface="微软雅黑" pitchFamily="34" charset="-122"/>
                <a:ea typeface="微软雅黑" pitchFamily="34" charset="-122"/>
                <a:sym typeface="Calibri" pitchFamily="34" charset="0"/>
              </a:rPr>
              <a:t>机刷</a:t>
            </a:r>
            <a:r>
              <a:rPr lang="zh-CN" altLang="en-US" sz="2000" dirty="0" smtClean="0">
                <a:latin typeface="微软雅黑" pitchFamily="34" charset="-122"/>
                <a:ea typeface="微软雅黑" pitchFamily="34" charset="-122"/>
                <a:sym typeface="Calibri" pitchFamily="34" charset="0"/>
              </a:rPr>
              <a:t>卡进行还款。</a:t>
            </a:r>
            <a:endParaRPr lang="en-US" altLang="zh-CN" sz="2000" dirty="0" smtClean="0">
              <a:latin typeface="微软雅黑" pitchFamily="34" charset="-122"/>
              <a:ea typeface="微软雅黑" pitchFamily="34" charset="-122"/>
              <a:sym typeface="Calibri" pitchFamily="34" charset="0"/>
            </a:endParaRPr>
          </a:p>
          <a:p>
            <a:pPr marL="457200" indent="-457200">
              <a:buFont typeface="+mj-lt"/>
              <a:buAutoNum type="arabicPeriod"/>
            </a:pPr>
            <a:r>
              <a:rPr lang="zh-CN" altLang="en-US" sz="2000" dirty="0">
                <a:latin typeface="微软雅黑" pitchFamily="34" charset="-122"/>
                <a:ea typeface="微软雅黑" pitchFamily="34" charset="-122"/>
                <a:sym typeface="Calibri" pitchFamily="34" charset="0"/>
              </a:rPr>
              <a:t>下</a:t>
            </a:r>
            <a:r>
              <a:rPr lang="zh-CN" altLang="en-US" sz="2000" dirty="0" smtClean="0">
                <a:latin typeface="微软雅黑" pitchFamily="34" charset="-122"/>
                <a:ea typeface="微软雅黑" pitchFamily="34" charset="-122"/>
                <a:sym typeface="Calibri" pitchFamily="34" charset="0"/>
              </a:rPr>
              <a:t>月</a:t>
            </a:r>
            <a:r>
              <a:rPr lang="en-US" altLang="zh-CN" sz="2000" dirty="0" smtClean="0">
                <a:latin typeface="微软雅黑" pitchFamily="34" charset="-122"/>
                <a:ea typeface="微软雅黑" pitchFamily="34" charset="-122"/>
                <a:sym typeface="Calibri" pitchFamily="34" charset="0"/>
              </a:rPr>
              <a:t>1</a:t>
            </a:r>
            <a:r>
              <a:rPr lang="zh-CN" altLang="en-US" sz="2000" dirty="0" smtClean="0">
                <a:latin typeface="微软雅黑" pitchFamily="34" charset="-122"/>
                <a:ea typeface="微软雅黑" pitchFamily="34" charset="-122"/>
                <a:sym typeface="Calibri" pitchFamily="34" charset="0"/>
              </a:rPr>
              <a:t>日之后可以登录学生在线服务系统查询还款结果。</a:t>
            </a:r>
            <a:endParaRPr lang="zh-CN" altLang="en-US" sz="2000" dirty="0">
              <a:latin typeface="微软雅黑" pitchFamily="34" charset="-122"/>
              <a:ea typeface="微软雅黑" pitchFamily="34" charset="-122"/>
            </a:endParaRPr>
          </a:p>
        </p:txBody>
      </p:sp>
      <p:sp>
        <p:nvSpPr>
          <p:cNvPr id="54" name="文本框 2"/>
          <p:cNvSpPr>
            <a:spLocks noChangeArrowheads="1"/>
          </p:cNvSpPr>
          <p:nvPr/>
        </p:nvSpPr>
        <p:spPr bwMode="auto">
          <a:xfrm>
            <a:off x="1519237" y="3594700"/>
            <a:ext cx="25799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smtClean="0">
                <a:solidFill>
                  <a:schemeClr val="accent2"/>
                </a:solidFill>
                <a:latin typeface="微软雅黑" pitchFamily="34" charset="-122"/>
                <a:ea typeface="微软雅黑" pitchFamily="34" charset="-122"/>
              </a:rPr>
              <a:t>注意事项：</a:t>
            </a:r>
            <a:endParaRPr lang="zh-CN" altLang="en-US" sz="2000" b="1" dirty="0">
              <a:solidFill>
                <a:schemeClr val="accent2"/>
              </a:solidFill>
              <a:latin typeface="微软雅黑" pitchFamily="34" charset="-122"/>
              <a:ea typeface="微软雅黑" pitchFamily="34" charset="-122"/>
            </a:endParaRPr>
          </a:p>
        </p:txBody>
      </p:sp>
      <p:sp>
        <p:nvSpPr>
          <p:cNvPr id="55" name="文本框 2"/>
          <p:cNvSpPr>
            <a:spLocks noChangeArrowheads="1"/>
          </p:cNvSpPr>
          <p:nvPr/>
        </p:nvSpPr>
        <p:spPr bwMode="auto">
          <a:xfrm>
            <a:off x="1519237" y="1671638"/>
            <a:ext cx="25799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smtClean="0">
                <a:solidFill>
                  <a:schemeClr val="accent2"/>
                </a:solidFill>
                <a:latin typeface="微软雅黑" pitchFamily="34" charset="-122"/>
                <a:ea typeface="微软雅黑" pitchFamily="34" charset="-122"/>
              </a:rPr>
              <a:t>简要流程：</a:t>
            </a:r>
            <a:endParaRPr lang="zh-CN" altLang="en-US" sz="2000" b="1" dirty="0">
              <a:solidFill>
                <a:schemeClr val="accent2"/>
              </a:solidFill>
              <a:latin typeface="微软雅黑" pitchFamily="34" charset="-122"/>
              <a:ea typeface="微软雅黑" pitchFamily="34" charset="-122"/>
            </a:endParaRPr>
          </a:p>
        </p:txBody>
      </p:sp>
      <p:sp>
        <p:nvSpPr>
          <p:cNvPr id="3" name="灯片编号占位符 2"/>
          <p:cNvSpPr>
            <a:spLocks noGrp="1"/>
          </p:cNvSpPr>
          <p:nvPr>
            <p:ph type="sldNum" sz="quarter" idx="12"/>
          </p:nvPr>
        </p:nvSpPr>
        <p:spPr/>
        <p:txBody>
          <a:bodyPr/>
          <a:lstStyle/>
          <a:p>
            <a:pPr>
              <a:defRPr/>
            </a:pPr>
            <a:fld id="{50A7D6EC-BC01-493E-9D1E-6C7A7B16C25B}" type="slidenum">
              <a:rPr lang="zh-CN" altLang="en-US" smtClean="0"/>
              <a:pPr>
                <a:defRPr/>
              </a:pPr>
              <a:t>22</a:t>
            </a:fld>
            <a:endParaRPr lang="zh-CN" altLang="en-US" sz="1800">
              <a:solidFill>
                <a:schemeClr val="tx1"/>
              </a:solidFill>
              <a:latin typeface="Arial" pitchFamily="34" charset="0"/>
              <a:ea typeface="+mn-ea"/>
            </a:endParaRPr>
          </a:p>
        </p:txBody>
      </p:sp>
    </p:spTree>
    <p:extLst>
      <p:ext uri="{BB962C8B-B14F-4D97-AF65-F5344CB8AC3E}">
        <p14:creationId xmlns:p14="http://schemas.microsoft.com/office/powerpoint/2010/main" val="18860644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直接连接符 4"/>
          <p:cNvSpPr>
            <a:spLocks noChangeShapeType="1"/>
          </p:cNvSpPr>
          <p:nvPr/>
        </p:nvSpPr>
        <p:spPr bwMode="auto">
          <a:xfrm>
            <a:off x="363538" y="833438"/>
            <a:ext cx="11485562" cy="1587"/>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51" name="直接连接符 22"/>
          <p:cNvSpPr>
            <a:spLocks noChangeShapeType="1"/>
          </p:cNvSpPr>
          <p:nvPr/>
        </p:nvSpPr>
        <p:spPr bwMode="auto">
          <a:xfrm>
            <a:off x="1050925" y="1019175"/>
            <a:ext cx="11113" cy="5646738"/>
          </a:xfrm>
          <a:prstGeom prst="line">
            <a:avLst/>
          </a:prstGeom>
          <a:noFill/>
          <a:ln w="38100" cap="rnd">
            <a:solidFill>
              <a:srgbClr val="0AAEEA"/>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52" name="椭圆 23"/>
          <p:cNvSpPr>
            <a:spLocks noChangeArrowheads="1"/>
          </p:cNvSpPr>
          <p:nvPr/>
        </p:nvSpPr>
        <p:spPr bwMode="auto">
          <a:xfrm>
            <a:off x="927100" y="1262063"/>
            <a:ext cx="225425" cy="225425"/>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27654" name="矩形 7"/>
          <p:cNvSpPr>
            <a:spLocks noChangeArrowheads="1"/>
          </p:cNvSpPr>
          <p:nvPr/>
        </p:nvSpPr>
        <p:spPr bwMode="auto">
          <a:xfrm>
            <a:off x="452438" y="288925"/>
            <a:ext cx="54697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rgbClr val="C00000"/>
                </a:solidFill>
                <a:latin typeface="微软雅黑" pitchFamily="34" charset="-122"/>
                <a:ea typeface="微软雅黑" pitchFamily="34" charset="-122"/>
                <a:sym typeface="微软雅黑" pitchFamily="34" charset="-122"/>
              </a:rPr>
              <a:t>四</a:t>
            </a:r>
            <a:r>
              <a:rPr lang="zh-CN" altLang="en-US" sz="2800" b="1" dirty="0" smtClean="0">
                <a:solidFill>
                  <a:srgbClr val="C00000"/>
                </a:solidFill>
                <a:latin typeface="微软雅黑" pitchFamily="34" charset="-122"/>
                <a:ea typeface="微软雅黑" pitchFamily="34" charset="-122"/>
                <a:sym typeface="微软雅黑" pitchFamily="34" charset="-122"/>
              </a:rPr>
              <a:t>、</a:t>
            </a:r>
            <a:r>
              <a:rPr lang="zh-CN" altLang="en-US" sz="2800" b="1" dirty="0">
                <a:solidFill>
                  <a:srgbClr val="C00000"/>
                </a:solidFill>
                <a:latin typeface="微软雅黑" pitchFamily="34" charset="-122"/>
                <a:ea typeface="微软雅黑" pitchFamily="34" charset="-122"/>
                <a:sym typeface="微软雅黑" pitchFamily="34" charset="-122"/>
              </a:rPr>
              <a:t>业务流程</a:t>
            </a:r>
          </a:p>
        </p:txBody>
      </p:sp>
      <p:sp>
        <p:nvSpPr>
          <p:cNvPr id="27657" name="直接连接符 20"/>
          <p:cNvSpPr>
            <a:spLocks noChangeShapeType="1"/>
          </p:cNvSpPr>
          <p:nvPr/>
        </p:nvSpPr>
        <p:spPr bwMode="auto">
          <a:xfrm>
            <a:off x="1366838" y="1671638"/>
            <a:ext cx="4100512" cy="0"/>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61" name="文本框 2"/>
          <p:cNvSpPr>
            <a:spLocks noChangeArrowheads="1"/>
          </p:cNvSpPr>
          <p:nvPr/>
        </p:nvSpPr>
        <p:spPr bwMode="auto">
          <a:xfrm>
            <a:off x="1368425" y="1161256"/>
            <a:ext cx="96678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200" b="1" dirty="0" smtClean="0">
                <a:solidFill>
                  <a:srgbClr val="0AAEEA"/>
                </a:solidFill>
                <a:latin typeface="微软雅黑" pitchFamily="34" charset="-122"/>
                <a:ea typeface="微软雅黑" pitchFamily="34" charset="-122"/>
              </a:rPr>
              <a:t>提前还款</a:t>
            </a:r>
            <a:endParaRPr lang="zh-CN" altLang="en-US" sz="2200" b="1" dirty="0">
              <a:solidFill>
                <a:srgbClr val="0AAEEA"/>
              </a:solidFill>
              <a:latin typeface="微软雅黑" pitchFamily="34" charset="-122"/>
              <a:ea typeface="微软雅黑" pitchFamily="34" charset="-122"/>
            </a:endParaRPr>
          </a:p>
        </p:txBody>
      </p:sp>
      <p:sp>
        <p:nvSpPr>
          <p:cNvPr id="52" name="文本框 30"/>
          <p:cNvSpPr>
            <a:spLocks noChangeArrowheads="1"/>
          </p:cNvSpPr>
          <p:nvPr/>
        </p:nvSpPr>
        <p:spPr bwMode="auto">
          <a:xfrm>
            <a:off x="1368425" y="3835029"/>
            <a:ext cx="4989646"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just">
              <a:buClr>
                <a:schemeClr val="accent2"/>
              </a:buClr>
              <a:buFont typeface="Wingdings" pitchFamily="2" charset="2"/>
              <a:buChar char="u"/>
            </a:pPr>
            <a:r>
              <a:rPr lang="zh-CN" altLang="en-US" sz="2000" dirty="0">
                <a:latin typeface="微软雅黑" pitchFamily="34" charset="-122"/>
                <a:ea typeface="微软雅黑" pitchFamily="34" charset="-122"/>
                <a:sym typeface="Calibri" pitchFamily="34" charset="0"/>
              </a:rPr>
              <a:t>提前还款可以申请一次性还清一份或多份合</a:t>
            </a:r>
            <a:r>
              <a:rPr lang="zh-CN" altLang="en-US" sz="2000" dirty="0" smtClean="0">
                <a:latin typeface="微软雅黑" pitchFamily="34" charset="-122"/>
                <a:ea typeface="微软雅黑" pitchFamily="34" charset="-122"/>
                <a:sym typeface="Calibri" pitchFamily="34" charset="0"/>
              </a:rPr>
              <a:t>同，也</a:t>
            </a:r>
            <a:r>
              <a:rPr lang="zh-CN" altLang="en-US" sz="2000" dirty="0">
                <a:latin typeface="微软雅黑" pitchFamily="34" charset="-122"/>
                <a:ea typeface="微软雅黑" pitchFamily="34" charset="-122"/>
                <a:sym typeface="Calibri" pitchFamily="34" charset="0"/>
              </a:rPr>
              <a:t>可以申</a:t>
            </a:r>
            <a:r>
              <a:rPr lang="zh-CN" altLang="en-US" sz="2000" dirty="0" smtClean="0">
                <a:latin typeface="微软雅黑" pitchFamily="34" charset="-122"/>
                <a:ea typeface="微软雅黑" pitchFamily="34" charset="-122"/>
                <a:sym typeface="Calibri" pitchFamily="34" charset="0"/>
              </a:rPr>
              <a:t>请偿</a:t>
            </a:r>
            <a:r>
              <a:rPr lang="zh-CN" altLang="en-US" sz="2000" dirty="0">
                <a:latin typeface="微软雅黑" pitchFamily="34" charset="-122"/>
                <a:ea typeface="微软雅黑" pitchFamily="34" charset="-122"/>
                <a:sym typeface="Calibri" pitchFamily="34" charset="0"/>
              </a:rPr>
              <a:t>还部分本</a:t>
            </a:r>
            <a:r>
              <a:rPr lang="zh-CN" altLang="en-US" sz="2000" dirty="0" smtClean="0">
                <a:latin typeface="微软雅黑" pitchFamily="34" charset="-122"/>
                <a:ea typeface="微软雅黑" pitchFamily="34" charset="-122"/>
                <a:sym typeface="Calibri" pitchFamily="34" charset="0"/>
              </a:rPr>
              <a:t>金（必须为</a:t>
            </a:r>
            <a:r>
              <a:rPr lang="en-US" altLang="zh-CN" sz="2000" dirty="0" smtClean="0">
                <a:latin typeface="微软雅黑" pitchFamily="34" charset="-122"/>
                <a:ea typeface="微软雅黑" pitchFamily="34" charset="-122"/>
                <a:sym typeface="Calibri" pitchFamily="34" charset="0"/>
              </a:rPr>
              <a:t>500</a:t>
            </a:r>
            <a:r>
              <a:rPr lang="zh-CN" altLang="en-US" sz="2000" dirty="0" smtClean="0">
                <a:latin typeface="微软雅黑" pitchFamily="34" charset="-122"/>
                <a:ea typeface="微软雅黑" pitchFamily="34" charset="-122"/>
                <a:sym typeface="Calibri" pitchFamily="34" charset="0"/>
              </a:rPr>
              <a:t>元以上、且为</a:t>
            </a:r>
            <a:r>
              <a:rPr lang="en-US" altLang="zh-CN" sz="2000" dirty="0" smtClean="0">
                <a:latin typeface="微软雅黑" pitchFamily="34" charset="-122"/>
                <a:ea typeface="微软雅黑" pitchFamily="34" charset="-122"/>
                <a:sym typeface="Calibri" pitchFamily="34" charset="0"/>
              </a:rPr>
              <a:t>100</a:t>
            </a:r>
            <a:r>
              <a:rPr lang="zh-CN" altLang="en-US" sz="2000" dirty="0" smtClean="0">
                <a:latin typeface="微软雅黑" pitchFamily="34" charset="-122"/>
                <a:ea typeface="微软雅黑" pitchFamily="34" charset="-122"/>
                <a:sym typeface="Calibri" pitchFamily="34" charset="0"/>
              </a:rPr>
              <a:t>元的整数倍）及</a:t>
            </a:r>
            <a:r>
              <a:rPr lang="zh-CN" altLang="en-US" sz="2000" dirty="0">
                <a:latin typeface="微软雅黑" pitchFamily="34" charset="-122"/>
                <a:ea typeface="微软雅黑" pitchFamily="34" charset="-122"/>
                <a:sym typeface="Calibri" pitchFamily="34" charset="0"/>
              </a:rPr>
              <a:t>相应利息</a:t>
            </a:r>
            <a:r>
              <a:rPr lang="zh-CN" altLang="en-US" sz="2000" dirty="0" smtClean="0">
                <a:latin typeface="微软雅黑" pitchFamily="34" charset="-122"/>
                <a:ea typeface="微软雅黑" pitchFamily="34" charset="-122"/>
                <a:sym typeface="Calibri" pitchFamily="34" charset="0"/>
              </a:rPr>
              <a:t>。</a:t>
            </a:r>
            <a:endParaRPr lang="en-US" altLang="zh-CN" sz="2000" dirty="0" smtClean="0">
              <a:latin typeface="微软雅黑" pitchFamily="34" charset="-122"/>
              <a:ea typeface="微软雅黑" pitchFamily="34" charset="-122"/>
              <a:sym typeface="Calibri" pitchFamily="34" charset="0"/>
            </a:endParaRPr>
          </a:p>
          <a:p>
            <a:pPr marL="342900" indent="-342900">
              <a:buClr>
                <a:schemeClr val="accent2"/>
              </a:buClr>
              <a:buFont typeface="Wingdings" pitchFamily="2" charset="2"/>
              <a:buChar char="u"/>
            </a:pPr>
            <a:r>
              <a:rPr lang="zh-CN" altLang="en-US" sz="2000" dirty="0">
                <a:latin typeface="微软雅黑" pitchFamily="34" charset="-122"/>
                <a:ea typeface="微软雅黑" pitchFamily="34" charset="-122"/>
              </a:rPr>
              <a:t>截至当月</a:t>
            </a:r>
            <a:r>
              <a:rPr lang="en-US" altLang="zh-CN" sz="2000" dirty="0">
                <a:latin typeface="微软雅黑" pitchFamily="34" charset="-122"/>
                <a:ea typeface="微软雅黑" pitchFamily="34" charset="-122"/>
              </a:rPr>
              <a:t>20</a:t>
            </a:r>
            <a:r>
              <a:rPr lang="zh-CN" altLang="en-US" sz="2000" dirty="0">
                <a:latin typeface="微软雅黑" pitchFamily="34" charset="-122"/>
                <a:ea typeface="微软雅黑" pitchFamily="34" charset="-122"/>
              </a:rPr>
              <a:t>日，如果指定账户内资金不足以支付提前还款应还利息，将视为本次提前还款申请无效；足以支付提前还款应还利息但不足以支付提前还款应还本金的，仅扣收应还利息</a:t>
            </a:r>
            <a:r>
              <a:rPr lang="zh-CN" altLang="en-US" sz="2000" dirty="0" smtClean="0">
                <a:latin typeface="微软雅黑" pitchFamily="34" charset="-122"/>
                <a:ea typeface="微软雅黑" pitchFamily="34" charset="-122"/>
              </a:rPr>
              <a:t>。</a:t>
            </a:r>
            <a:endParaRPr lang="en-US" altLang="zh-CN" sz="2000" dirty="0" smtClean="0">
              <a:latin typeface="微软雅黑" pitchFamily="34" charset="-122"/>
              <a:ea typeface="微软雅黑" pitchFamily="34" charset="-122"/>
            </a:endParaRPr>
          </a:p>
        </p:txBody>
      </p:sp>
      <p:sp>
        <p:nvSpPr>
          <p:cNvPr id="53" name="文本框 30"/>
          <p:cNvSpPr>
            <a:spLocks noChangeArrowheads="1"/>
          </p:cNvSpPr>
          <p:nvPr/>
        </p:nvSpPr>
        <p:spPr bwMode="auto">
          <a:xfrm>
            <a:off x="1519237" y="2029086"/>
            <a:ext cx="10329863"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lgn="just">
              <a:buFont typeface="+mj-lt"/>
              <a:buAutoNum type="arabicPeriod"/>
            </a:pPr>
            <a:r>
              <a:rPr lang="zh-CN" altLang="en-US" sz="2000" dirty="0" smtClean="0">
                <a:latin typeface="微软雅黑" pitchFamily="34" charset="-122"/>
                <a:ea typeface="微软雅黑" pitchFamily="34" charset="-122"/>
                <a:sym typeface="Calibri" pitchFamily="34" charset="0"/>
              </a:rPr>
              <a:t>需进行提前还款申请。</a:t>
            </a:r>
            <a:endParaRPr lang="en-US" altLang="zh-CN" sz="2000" dirty="0" smtClean="0">
              <a:latin typeface="微软雅黑" pitchFamily="34" charset="-122"/>
              <a:ea typeface="微软雅黑" pitchFamily="34" charset="-122"/>
              <a:sym typeface="Calibri" pitchFamily="34" charset="0"/>
            </a:endParaRPr>
          </a:p>
          <a:p>
            <a:pPr marL="457200" indent="-457200" algn="just">
              <a:buFont typeface="+mj-lt"/>
              <a:buAutoNum type="arabicPeriod"/>
            </a:pPr>
            <a:r>
              <a:rPr lang="zh-CN" altLang="en-US" sz="2000" dirty="0" smtClean="0">
                <a:latin typeface="微软雅黑" pitchFamily="34" charset="-122"/>
                <a:ea typeface="微软雅黑" pitchFamily="34" charset="-122"/>
                <a:sym typeface="Calibri" pitchFamily="34" charset="0"/>
              </a:rPr>
              <a:t>每月</a:t>
            </a:r>
            <a:r>
              <a:rPr lang="en-US" altLang="zh-CN" sz="2000" dirty="0" smtClean="0">
                <a:latin typeface="微软雅黑" pitchFamily="34" charset="-122"/>
                <a:ea typeface="微软雅黑" pitchFamily="34" charset="-122"/>
                <a:sym typeface="Calibri" pitchFamily="34" charset="0"/>
              </a:rPr>
              <a:t>15</a:t>
            </a:r>
            <a:r>
              <a:rPr lang="zh-CN" altLang="en-US" sz="2000" dirty="0">
                <a:latin typeface="微软雅黑" pitchFamily="34" charset="-122"/>
                <a:ea typeface="微软雅黑" pitchFamily="34" charset="-122"/>
                <a:sym typeface="Calibri" pitchFamily="34" charset="0"/>
              </a:rPr>
              <a:t>日（含）</a:t>
            </a:r>
            <a:r>
              <a:rPr lang="zh-CN" altLang="en-US" sz="2000" dirty="0" smtClean="0">
                <a:latin typeface="微软雅黑" pitchFamily="34" charset="-122"/>
                <a:ea typeface="微软雅黑" pitchFamily="34" charset="-122"/>
                <a:sym typeface="Calibri" pitchFamily="34" charset="0"/>
              </a:rPr>
              <a:t>之前申请</a:t>
            </a:r>
            <a:r>
              <a:rPr lang="zh-CN" altLang="en-US" sz="2000" dirty="0">
                <a:latin typeface="微软雅黑" pitchFamily="34" charset="-122"/>
                <a:ea typeface="微软雅黑" pitchFamily="34" charset="-122"/>
                <a:sym typeface="Calibri" pitchFamily="34" charset="0"/>
              </a:rPr>
              <a:t>本</a:t>
            </a:r>
            <a:r>
              <a:rPr lang="zh-CN" altLang="en-US" sz="2000" dirty="0" smtClean="0">
                <a:latin typeface="微软雅黑" pitchFamily="34" charset="-122"/>
                <a:ea typeface="微软雅黑" pitchFamily="34" charset="-122"/>
                <a:sym typeface="Calibri" pitchFamily="34" charset="0"/>
              </a:rPr>
              <a:t>月的</a:t>
            </a:r>
            <a:r>
              <a:rPr lang="zh-CN" altLang="en-US" sz="2000" dirty="0">
                <a:latin typeface="微软雅黑" pitchFamily="34" charset="-122"/>
                <a:ea typeface="微软雅黑" pitchFamily="34" charset="-122"/>
                <a:sym typeface="Calibri" pitchFamily="34" charset="0"/>
              </a:rPr>
              <a:t>提前还款，</a:t>
            </a:r>
            <a:r>
              <a:rPr lang="en-US" altLang="zh-CN" sz="2000" dirty="0">
                <a:latin typeface="微软雅黑" pitchFamily="34" charset="-122"/>
                <a:ea typeface="微软雅黑" pitchFamily="34" charset="-122"/>
                <a:sym typeface="Calibri" pitchFamily="34" charset="0"/>
              </a:rPr>
              <a:t>15</a:t>
            </a:r>
            <a:r>
              <a:rPr lang="zh-CN" altLang="en-US" sz="2000" dirty="0">
                <a:latin typeface="微软雅黑" pitchFamily="34" charset="-122"/>
                <a:ea typeface="微软雅黑" pitchFamily="34" charset="-122"/>
                <a:sym typeface="Calibri" pitchFamily="34" charset="0"/>
              </a:rPr>
              <a:t>日之后只能申请下个</a:t>
            </a:r>
            <a:r>
              <a:rPr lang="zh-CN" altLang="en-US" sz="2000" dirty="0" smtClean="0">
                <a:latin typeface="微软雅黑" pitchFamily="34" charset="-122"/>
                <a:ea typeface="微软雅黑" pitchFamily="34" charset="-122"/>
                <a:sym typeface="Calibri" pitchFamily="34" charset="0"/>
              </a:rPr>
              <a:t>月的</a:t>
            </a:r>
            <a:r>
              <a:rPr lang="zh-CN" altLang="en-US" sz="2000" dirty="0">
                <a:latin typeface="微软雅黑" pitchFamily="34" charset="-122"/>
                <a:ea typeface="微软雅黑" pitchFamily="34" charset="-122"/>
                <a:sym typeface="Calibri" pitchFamily="34" charset="0"/>
              </a:rPr>
              <a:t>提前还款</a:t>
            </a:r>
            <a:r>
              <a:rPr lang="zh-CN" altLang="en-US" sz="2000" dirty="0" smtClean="0">
                <a:latin typeface="微软雅黑" pitchFamily="34" charset="-122"/>
                <a:ea typeface="微软雅黑" pitchFamily="34" charset="-122"/>
                <a:sym typeface="Calibri" pitchFamily="34" charset="0"/>
              </a:rPr>
              <a:t>。每年</a:t>
            </a:r>
            <a:r>
              <a:rPr lang="en-US" altLang="zh-CN" sz="2000" dirty="0" smtClean="0">
                <a:latin typeface="微软雅黑" pitchFamily="34" charset="-122"/>
                <a:ea typeface="微软雅黑" pitchFamily="34" charset="-122"/>
                <a:sym typeface="Calibri" pitchFamily="34" charset="0"/>
              </a:rPr>
              <a:t>10</a:t>
            </a:r>
            <a:r>
              <a:rPr lang="zh-CN" altLang="en-US" sz="2000" dirty="0">
                <a:latin typeface="微软雅黑" pitchFamily="34" charset="-122"/>
                <a:ea typeface="微软雅黑" pitchFamily="34" charset="-122"/>
                <a:sym typeface="Calibri" pitchFamily="34" charset="0"/>
              </a:rPr>
              <a:t>月</a:t>
            </a:r>
            <a:r>
              <a:rPr lang="en-US" altLang="zh-CN" sz="2000" dirty="0">
                <a:latin typeface="微软雅黑" pitchFamily="34" charset="-122"/>
                <a:ea typeface="微软雅黑" pitchFamily="34" charset="-122"/>
                <a:sym typeface="Calibri" pitchFamily="34" charset="0"/>
              </a:rPr>
              <a:t>15</a:t>
            </a:r>
            <a:r>
              <a:rPr lang="zh-CN" altLang="en-US" sz="2000" dirty="0" smtClean="0">
                <a:latin typeface="微软雅黑" pitchFamily="34" charset="-122"/>
                <a:ea typeface="微软雅黑" pitchFamily="34" charset="-122"/>
                <a:sym typeface="Calibri" pitchFamily="34" charset="0"/>
              </a:rPr>
              <a:t>日至</a:t>
            </a:r>
            <a:r>
              <a:rPr lang="en-US" altLang="zh-CN" sz="2000" dirty="0">
                <a:latin typeface="微软雅黑" pitchFamily="34" charset="-122"/>
                <a:ea typeface="微软雅黑" pitchFamily="34" charset="-122"/>
                <a:sym typeface="Calibri" pitchFamily="34" charset="0"/>
              </a:rPr>
              <a:t>12</a:t>
            </a:r>
            <a:r>
              <a:rPr lang="zh-CN" altLang="en-US" sz="2000" dirty="0">
                <a:latin typeface="微软雅黑" pitchFamily="34" charset="-122"/>
                <a:ea typeface="微软雅黑" pitchFamily="34" charset="-122"/>
                <a:sym typeface="Calibri" pitchFamily="34" charset="0"/>
              </a:rPr>
              <a:t>月</a:t>
            </a:r>
            <a:r>
              <a:rPr lang="en-US" altLang="zh-CN" sz="2000" dirty="0">
                <a:latin typeface="微软雅黑" pitchFamily="34" charset="-122"/>
                <a:ea typeface="微软雅黑" pitchFamily="34" charset="-122"/>
                <a:sym typeface="Calibri" pitchFamily="34" charset="0"/>
              </a:rPr>
              <a:t>15</a:t>
            </a:r>
            <a:r>
              <a:rPr lang="zh-CN" altLang="en-US" sz="2000" dirty="0">
                <a:latin typeface="微软雅黑" pitchFamily="34" charset="-122"/>
                <a:ea typeface="微软雅黑" pitchFamily="34" charset="-122"/>
                <a:sym typeface="Calibri" pitchFamily="34" charset="0"/>
              </a:rPr>
              <a:t>日（含</a:t>
            </a:r>
            <a:r>
              <a:rPr lang="zh-CN" altLang="en-US" sz="2000" dirty="0" smtClean="0">
                <a:latin typeface="微软雅黑" pitchFamily="34" charset="-122"/>
                <a:ea typeface="微软雅黑" pitchFamily="34" charset="-122"/>
                <a:sym typeface="Calibri" pitchFamily="34" charset="0"/>
              </a:rPr>
              <a:t>）</a:t>
            </a:r>
            <a:r>
              <a:rPr lang="zh-CN" altLang="en-US" sz="2000" dirty="0">
                <a:latin typeface="微软雅黑" pitchFamily="34" charset="-122"/>
                <a:ea typeface="微软雅黑" pitchFamily="34" charset="-122"/>
                <a:sym typeface="Calibri" pitchFamily="34" charset="0"/>
              </a:rPr>
              <a:t>之间</a:t>
            </a:r>
            <a:r>
              <a:rPr lang="zh-CN" altLang="en-US" sz="2000" dirty="0" smtClean="0">
                <a:latin typeface="微软雅黑" pitchFamily="34" charset="-122"/>
                <a:ea typeface="微软雅黑" pitchFamily="34" charset="-122"/>
                <a:sym typeface="Calibri" pitchFamily="34" charset="0"/>
              </a:rPr>
              <a:t>，</a:t>
            </a:r>
            <a:r>
              <a:rPr lang="zh-CN" altLang="en-US" sz="2000" dirty="0">
                <a:latin typeface="微软雅黑" pitchFamily="34" charset="-122"/>
                <a:ea typeface="微软雅黑" pitchFamily="34" charset="-122"/>
                <a:sym typeface="Calibri" pitchFamily="34" charset="0"/>
              </a:rPr>
              <a:t>仅能申</a:t>
            </a:r>
            <a:r>
              <a:rPr lang="zh-CN" altLang="en-US" sz="2000" dirty="0" smtClean="0">
                <a:latin typeface="微软雅黑" pitchFamily="34" charset="-122"/>
                <a:ea typeface="微软雅黑" pitchFamily="34" charset="-122"/>
                <a:sym typeface="Calibri" pitchFamily="34" charset="0"/>
              </a:rPr>
              <a:t>请当年</a:t>
            </a:r>
            <a:r>
              <a:rPr lang="en-US" altLang="zh-CN" sz="2000" dirty="0" smtClean="0">
                <a:latin typeface="微软雅黑" pitchFamily="34" charset="-122"/>
                <a:ea typeface="微软雅黑" pitchFamily="34" charset="-122"/>
                <a:sym typeface="Calibri" pitchFamily="34" charset="0"/>
              </a:rPr>
              <a:t>12</a:t>
            </a:r>
            <a:r>
              <a:rPr lang="zh-CN" altLang="en-US" sz="2000" dirty="0">
                <a:latin typeface="微软雅黑" pitchFamily="34" charset="-122"/>
                <a:ea typeface="微软雅黑" pitchFamily="34" charset="-122"/>
                <a:sym typeface="Calibri" pitchFamily="34" charset="0"/>
              </a:rPr>
              <a:t>月</a:t>
            </a:r>
            <a:r>
              <a:rPr lang="en-US" altLang="zh-CN" sz="2000" dirty="0">
                <a:latin typeface="微软雅黑" pitchFamily="34" charset="-122"/>
                <a:ea typeface="微软雅黑" pitchFamily="34" charset="-122"/>
                <a:sym typeface="Calibri" pitchFamily="34" charset="0"/>
              </a:rPr>
              <a:t>20</a:t>
            </a:r>
            <a:r>
              <a:rPr lang="zh-CN" altLang="en-US" sz="2000" dirty="0">
                <a:latin typeface="微软雅黑" pitchFamily="34" charset="-122"/>
                <a:ea typeface="微软雅黑" pitchFamily="34" charset="-122"/>
                <a:sym typeface="Calibri" pitchFamily="34" charset="0"/>
              </a:rPr>
              <a:t>日的提前还款</a:t>
            </a:r>
            <a:r>
              <a:rPr lang="zh-CN" altLang="en-US" sz="2000" dirty="0" smtClean="0">
                <a:latin typeface="微软雅黑" pitchFamily="34" charset="-122"/>
                <a:ea typeface="微软雅黑" pitchFamily="34" charset="-122"/>
                <a:sym typeface="Calibri" pitchFamily="34" charset="0"/>
              </a:rPr>
              <a:t>。</a:t>
            </a:r>
            <a:endParaRPr lang="en-US" altLang="zh-CN" sz="2000" dirty="0" smtClean="0">
              <a:latin typeface="微软雅黑" pitchFamily="34" charset="-122"/>
              <a:ea typeface="微软雅黑" pitchFamily="34" charset="-122"/>
              <a:sym typeface="Calibri" pitchFamily="34" charset="0"/>
            </a:endParaRPr>
          </a:p>
          <a:p>
            <a:pPr marL="457200" indent="-457200">
              <a:buFont typeface="+mj-lt"/>
              <a:buAutoNum type="arabicPeriod"/>
            </a:pPr>
            <a:r>
              <a:rPr lang="zh-CN" altLang="en-US" sz="2000" dirty="0" smtClean="0">
                <a:latin typeface="微软雅黑" pitchFamily="34" charset="-122"/>
                <a:ea typeface="微软雅黑" pitchFamily="34" charset="-122"/>
                <a:sym typeface="Calibri" pitchFamily="34" charset="0"/>
              </a:rPr>
              <a:t>通过支付宝</a:t>
            </a:r>
            <a:r>
              <a:rPr lang="zh-CN" altLang="en-US" sz="2000" dirty="0">
                <a:latin typeface="微软雅黑" pitchFamily="34" charset="-122"/>
                <a:ea typeface="微软雅黑" pitchFamily="34" charset="-122"/>
                <a:sym typeface="Calibri" pitchFamily="34" charset="0"/>
              </a:rPr>
              <a:t>或助学贷款专用</a:t>
            </a:r>
            <a:r>
              <a:rPr lang="en-US" altLang="zh-CN" sz="2000" dirty="0" smtClean="0">
                <a:latin typeface="微软雅黑" pitchFamily="34" charset="-122"/>
                <a:ea typeface="微软雅黑" pitchFamily="34" charset="-122"/>
                <a:sym typeface="Calibri" pitchFamily="34" charset="0"/>
              </a:rPr>
              <a:t>POS</a:t>
            </a:r>
            <a:r>
              <a:rPr lang="zh-CN" altLang="en-US" sz="2000" dirty="0" smtClean="0">
                <a:latin typeface="微软雅黑" pitchFamily="34" charset="-122"/>
                <a:ea typeface="微软雅黑" pitchFamily="34" charset="-122"/>
                <a:sym typeface="Calibri" pitchFamily="34" charset="0"/>
              </a:rPr>
              <a:t>进行还款。</a:t>
            </a:r>
            <a:endParaRPr lang="en-US" altLang="zh-CN" sz="2000" dirty="0" smtClean="0">
              <a:latin typeface="微软雅黑" pitchFamily="34" charset="-122"/>
              <a:ea typeface="微软雅黑" pitchFamily="34" charset="-122"/>
              <a:sym typeface="Calibri" pitchFamily="34" charset="0"/>
            </a:endParaRPr>
          </a:p>
          <a:p>
            <a:pPr marL="457200" indent="-457200">
              <a:buFont typeface="+mj-lt"/>
              <a:buAutoNum type="arabicPeriod"/>
            </a:pPr>
            <a:r>
              <a:rPr lang="zh-CN" altLang="en-US" sz="2000" dirty="0">
                <a:latin typeface="微软雅黑" pitchFamily="34" charset="-122"/>
                <a:ea typeface="微软雅黑" pitchFamily="34" charset="-122"/>
                <a:sym typeface="Calibri" pitchFamily="34" charset="0"/>
              </a:rPr>
              <a:t>次</a:t>
            </a:r>
            <a:r>
              <a:rPr lang="zh-CN" altLang="en-US" sz="2000" dirty="0" smtClean="0">
                <a:latin typeface="微软雅黑" pitchFamily="34" charset="-122"/>
                <a:ea typeface="微软雅黑" pitchFamily="34" charset="-122"/>
                <a:sym typeface="Calibri" pitchFamily="34" charset="0"/>
              </a:rPr>
              <a:t>月</a:t>
            </a:r>
            <a:r>
              <a:rPr lang="en-US" altLang="zh-CN" sz="2000" dirty="0" smtClean="0">
                <a:latin typeface="微软雅黑" pitchFamily="34" charset="-122"/>
                <a:ea typeface="微软雅黑" pitchFamily="34" charset="-122"/>
                <a:sym typeface="Calibri" pitchFamily="34" charset="0"/>
              </a:rPr>
              <a:t>1</a:t>
            </a:r>
            <a:r>
              <a:rPr lang="zh-CN" altLang="en-US" sz="2000" dirty="0" smtClean="0">
                <a:latin typeface="微软雅黑" pitchFamily="34" charset="-122"/>
                <a:ea typeface="微软雅黑" pitchFamily="34" charset="-122"/>
                <a:sym typeface="Calibri" pitchFamily="34" charset="0"/>
              </a:rPr>
              <a:t>日登录学生在线系统查看还款结果。</a:t>
            </a:r>
            <a:endParaRPr lang="zh-CN" altLang="en-US" sz="2000" dirty="0">
              <a:latin typeface="微软雅黑" pitchFamily="34" charset="-122"/>
              <a:ea typeface="微软雅黑" pitchFamily="34" charset="-122"/>
            </a:endParaRPr>
          </a:p>
        </p:txBody>
      </p:sp>
      <p:sp>
        <p:nvSpPr>
          <p:cNvPr id="54" name="文本框 2"/>
          <p:cNvSpPr>
            <a:spLocks noChangeArrowheads="1"/>
          </p:cNvSpPr>
          <p:nvPr/>
        </p:nvSpPr>
        <p:spPr bwMode="auto">
          <a:xfrm>
            <a:off x="1519237" y="3541707"/>
            <a:ext cx="25799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smtClean="0">
                <a:solidFill>
                  <a:schemeClr val="accent2"/>
                </a:solidFill>
                <a:latin typeface="微软雅黑" pitchFamily="34" charset="-122"/>
                <a:ea typeface="微软雅黑" pitchFamily="34" charset="-122"/>
              </a:rPr>
              <a:t>注意事项：</a:t>
            </a:r>
            <a:endParaRPr lang="zh-CN" altLang="en-US" sz="2000" b="1" dirty="0">
              <a:solidFill>
                <a:schemeClr val="accent2"/>
              </a:solidFill>
              <a:latin typeface="微软雅黑" pitchFamily="34" charset="-122"/>
              <a:ea typeface="微软雅黑" pitchFamily="34" charset="-122"/>
            </a:endParaRPr>
          </a:p>
        </p:txBody>
      </p:sp>
      <p:sp>
        <p:nvSpPr>
          <p:cNvPr id="55" name="文本框 2"/>
          <p:cNvSpPr>
            <a:spLocks noChangeArrowheads="1"/>
          </p:cNvSpPr>
          <p:nvPr/>
        </p:nvSpPr>
        <p:spPr bwMode="auto">
          <a:xfrm>
            <a:off x="1519237" y="1671638"/>
            <a:ext cx="25799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smtClean="0">
                <a:solidFill>
                  <a:schemeClr val="accent2"/>
                </a:solidFill>
                <a:latin typeface="微软雅黑" pitchFamily="34" charset="-122"/>
                <a:ea typeface="微软雅黑" pitchFamily="34" charset="-122"/>
              </a:rPr>
              <a:t>简要流程：</a:t>
            </a:r>
            <a:endParaRPr lang="zh-CN" altLang="en-US" sz="2000" b="1" dirty="0">
              <a:solidFill>
                <a:schemeClr val="accent2"/>
              </a:solidFill>
              <a:latin typeface="微软雅黑" pitchFamily="34" charset="-122"/>
              <a:ea typeface="微软雅黑" pitchFamily="34" charset="-122"/>
            </a:endParaRPr>
          </a:p>
        </p:txBody>
      </p:sp>
      <p:pic>
        <p:nvPicPr>
          <p:cNvPr id="139266" name="Picture 2" descr="C:\Users\CDB\Desktop\诚信教育校园行\3.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6258" y="3835029"/>
            <a:ext cx="5427002" cy="2671189"/>
          </a:xfrm>
          <a:prstGeom prst="rect">
            <a:avLst/>
          </a:prstGeom>
          <a:noFill/>
          <a:extLst>
            <a:ext uri="{909E8E84-426E-40DD-AFC4-6F175D3DCCD1}">
              <a14:hiddenFill xmlns:a14="http://schemas.microsoft.com/office/drawing/2010/main">
                <a:solidFill>
                  <a:srgbClr val="FFFFFF"/>
                </a:solidFill>
              </a14:hiddenFill>
            </a:ext>
          </a:extLst>
        </p:spPr>
      </p:pic>
      <p:sp>
        <p:nvSpPr>
          <p:cNvPr id="3" name="灯片编号占位符 2"/>
          <p:cNvSpPr>
            <a:spLocks noGrp="1"/>
          </p:cNvSpPr>
          <p:nvPr>
            <p:ph type="sldNum" sz="quarter" idx="12"/>
          </p:nvPr>
        </p:nvSpPr>
        <p:spPr/>
        <p:txBody>
          <a:bodyPr/>
          <a:lstStyle/>
          <a:p>
            <a:pPr>
              <a:defRPr/>
            </a:pPr>
            <a:fld id="{50A7D6EC-BC01-493E-9D1E-6C7A7B16C25B}" type="slidenum">
              <a:rPr lang="zh-CN" altLang="en-US" smtClean="0"/>
              <a:pPr>
                <a:defRPr/>
              </a:pPr>
              <a:t>23</a:t>
            </a:fld>
            <a:endParaRPr lang="zh-CN" altLang="en-US" sz="1800">
              <a:solidFill>
                <a:schemeClr val="tx1"/>
              </a:solidFill>
              <a:latin typeface="Arial" pitchFamily="34" charset="0"/>
              <a:ea typeface="+mn-ea"/>
            </a:endParaRPr>
          </a:p>
        </p:txBody>
      </p:sp>
    </p:spTree>
    <p:extLst>
      <p:ext uri="{BB962C8B-B14F-4D97-AF65-F5344CB8AC3E}">
        <p14:creationId xmlns:p14="http://schemas.microsoft.com/office/powerpoint/2010/main" val="147827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89B81B9C-2280-4ACF-9D94-D9448D9DEDF2}" type="slidenum">
              <a:rPr lang="zh-CN" altLang="en-US" smtClean="0"/>
              <a:pPr>
                <a:defRPr/>
              </a:pPr>
              <a:t>24</a:t>
            </a:fld>
            <a:endParaRPr lang="zh-CN" altLang="en-US" sz="1800">
              <a:solidFill>
                <a:schemeClr val="tx1"/>
              </a:solidFill>
              <a:latin typeface="Arial" pitchFamily="34" charset="0"/>
              <a:ea typeface="+mn-ea"/>
            </a:endParaRPr>
          </a:p>
        </p:txBody>
      </p:sp>
      <p:sp>
        <p:nvSpPr>
          <p:cNvPr id="6" name="内容占位符 2"/>
          <p:cNvSpPr>
            <a:spLocks noGrp="1"/>
          </p:cNvSpPr>
          <p:nvPr>
            <p:ph sz="quarter" idx="13"/>
          </p:nvPr>
        </p:nvSpPr>
        <p:spPr>
          <a:xfrm>
            <a:off x="570016" y="213756"/>
            <a:ext cx="10704788" cy="5912407"/>
          </a:xfrm>
        </p:spPr>
        <p:txBody>
          <a:bodyPr/>
          <a:lstStyle/>
          <a:p>
            <a:pPr marL="0" indent="0">
              <a:buNone/>
            </a:pPr>
            <a:r>
              <a:rPr lang="zh-CN" altLang="en-US" sz="2000" b="1" dirty="0" smtClean="0">
                <a:solidFill>
                  <a:schemeClr val="accent2"/>
                </a:solidFill>
                <a:latin typeface="微软雅黑" pitchFamily="34" charset="-122"/>
                <a:ea typeface="微软雅黑" pitchFamily="34" charset="-122"/>
              </a:rPr>
              <a:t>提前还款扣款：</a:t>
            </a:r>
            <a:endParaRPr lang="zh-CN" altLang="en-US" sz="2000" b="1" dirty="0">
              <a:solidFill>
                <a:schemeClr val="accent2"/>
              </a:solidFill>
              <a:latin typeface="微软雅黑" pitchFamily="34" charset="-122"/>
              <a:ea typeface="微软雅黑" pitchFamily="34" charset="-122"/>
            </a:endParaRPr>
          </a:p>
          <a:p>
            <a:pPr marL="457200" lvl="1" indent="0">
              <a:buNone/>
            </a:pPr>
            <a:r>
              <a:rPr lang="zh-CN" altLang="en-US" sz="2000" dirty="0" smtClean="0">
                <a:solidFill>
                  <a:srgbClr val="FF0000"/>
                </a:solidFill>
                <a:latin typeface="微软雅黑" panose="020B0503020204020204" pitchFamily="34" charset="-122"/>
                <a:ea typeface="微软雅黑" panose="020B0503020204020204" pitchFamily="34" charset="-122"/>
              </a:rPr>
              <a:t>每天均可申请提前还款，</a:t>
            </a:r>
            <a:r>
              <a:rPr lang="zh-CN" altLang="en-US" sz="2000" dirty="0" smtClean="0">
                <a:latin typeface="微软雅黑" panose="020B0503020204020204" pitchFamily="34" charset="-122"/>
                <a:ea typeface="微软雅黑" panose="020B0503020204020204" pitchFamily="34" charset="-122"/>
              </a:rPr>
              <a:t>根据申请日期确定相应的结息日。</a:t>
            </a:r>
            <a:endParaRPr lang="en-US" altLang="zh-CN" sz="2000" dirty="0" smtClean="0">
              <a:latin typeface="微软雅黑" panose="020B0503020204020204" pitchFamily="34" charset="-122"/>
              <a:ea typeface="微软雅黑" panose="020B0503020204020204" pitchFamily="34" charset="-122"/>
            </a:endParaRPr>
          </a:p>
          <a:p>
            <a:pPr lvl="2"/>
            <a:r>
              <a:rPr lang="en-US" altLang="zh-CN" sz="2000" b="1" dirty="0" smtClean="0">
                <a:solidFill>
                  <a:srgbClr val="008000"/>
                </a:solidFill>
                <a:latin typeface="微软雅黑" panose="020B0503020204020204" pitchFamily="34" charset="-122"/>
                <a:ea typeface="微软雅黑" panose="020B0503020204020204" pitchFamily="34" charset="-122"/>
              </a:rPr>
              <a:t>1</a:t>
            </a:r>
            <a:r>
              <a:rPr lang="zh-CN" altLang="en-US" sz="2000" b="1" dirty="0" smtClean="0">
                <a:solidFill>
                  <a:srgbClr val="008000"/>
                </a:solidFill>
                <a:latin typeface="微软雅黑" panose="020B0503020204020204" pitchFamily="34" charset="-122"/>
                <a:ea typeface="微软雅黑" panose="020B0503020204020204" pitchFamily="34" charset="-122"/>
              </a:rPr>
              <a:t>月</a:t>
            </a:r>
            <a:r>
              <a:rPr lang="en-US" altLang="zh-CN" sz="2000" b="1" dirty="0" smtClean="0">
                <a:solidFill>
                  <a:srgbClr val="008000"/>
                </a:solidFill>
                <a:latin typeface="微软雅黑" panose="020B0503020204020204" pitchFamily="34" charset="-122"/>
                <a:ea typeface="微软雅黑" panose="020B0503020204020204" pitchFamily="34" charset="-122"/>
              </a:rPr>
              <a:t>—9</a:t>
            </a:r>
            <a:r>
              <a:rPr lang="zh-CN" altLang="en-US" sz="2000" b="1" dirty="0" smtClean="0">
                <a:solidFill>
                  <a:srgbClr val="008000"/>
                </a:solidFill>
                <a:latin typeface="微软雅黑" panose="020B0503020204020204" pitchFamily="34" charset="-122"/>
                <a:ea typeface="微软雅黑" panose="020B0503020204020204" pitchFamily="34" charset="-122"/>
              </a:rPr>
              <a:t>月：</a:t>
            </a:r>
            <a:r>
              <a:rPr lang="zh-CN" altLang="en-US" sz="2000" dirty="0">
                <a:latin typeface="微软雅黑" panose="020B0503020204020204" pitchFamily="34" charset="-122"/>
                <a:ea typeface="微软雅黑" panose="020B0503020204020204" pitchFamily="34" charset="-122"/>
              </a:rPr>
              <a:t>每月</a:t>
            </a:r>
            <a:r>
              <a:rPr lang="en-US" altLang="zh-CN" sz="2000" b="1" dirty="0">
                <a:solidFill>
                  <a:srgbClr val="FF0000"/>
                </a:solidFill>
                <a:latin typeface="微软雅黑" panose="020B0503020204020204" pitchFamily="34" charset="-122"/>
                <a:ea typeface="微软雅黑" panose="020B0503020204020204" pitchFamily="34" charset="-122"/>
              </a:rPr>
              <a:t>15</a:t>
            </a:r>
            <a:r>
              <a:rPr lang="zh-CN" altLang="en-US" sz="2000" b="1" dirty="0">
                <a:solidFill>
                  <a:srgbClr val="FF0000"/>
                </a:solidFill>
                <a:latin typeface="微软雅黑" panose="020B0503020204020204" pitchFamily="34" charset="-122"/>
                <a:ea typeface="微软雅黑" panose="020B0503020204020204" pitchFamily="34" charset="-122"/>
              </a:rPr>
              <a:t>日（含）之前</a:t>
            </a:r>
            <a:r>
              <a:rPr lang="zh-CN" altLang="en-US" sz="2000" dirty="0">
                <a:latin typeface="微软雅黑" panose="020B0503020204020204" pitchFamily="34" charset="-122"/>
                <a:ea typeface="微软雅黑" panose="020B0503020204020204" pitchFamily="34" charset="-122"/>
              </a:rPr>
              <a:t>提交申请，利息计算至当月</a:t>
            </a:r>
            <a:r>
              <a:rPr lang="en-US" altLang="zh-CN" sz="2000" dirty="0">
                <a:latin typeface="微软雅黑" panose="020B0503020204020204" pitchFamily="34" charset="-122"/>
                <a:ea typeface="微软雅黑" panose="020B0503020204020204" pitchFamily="34" charset="-122"/>
              </a:rPr>
              <a:t>20</a:t>
            </a:r>
            <a:r>
              <a:rPr lang="zh-CN" altLang="en-US" sz="2000" dirty="0">
                <a:latin typeface="微软雅黑" panose="020B0503020204020204" pitchFamily="34" charset="-122"/>
                <a:ea typeface="微软雅黑" panose="020B0503020204020204" pitchFamily="34" charset="-122"/>
              </a:rPr>
              <a:t>日（结息日），学生应于当月</a:t>
            </a:r>
            <a:r>
              <a:rPr lang="en-US" altLang="zh-CN" sz="2000" dirty="0">
                <a:latin typeface="微软雅黑" panose="020B0503020204020204" pitchFamily="34" charset="-122"/>
                <a:ea typeface="微软雅黑" panose="020B0503020204020204" pitchFamily="34" charset="-122"/>
              </a:rPr>
              <a:t>20</a:t>
            </a:r>
            <a:r>
              <a:rPr lang="zh-CN" altLang="en-US" sz="2000" dirty="0">
                <a:latin typeface="微软雅黑" panose="020B0503020204020204" pitchFamily="34" charset="-122"/>
                <a:ea typeface="微软雅黑" panose="020B0503020204020204" pitchFamily="34" charset="-122"/>
              </a:rPr>
              <a:t>日前还款；</a:t>
            </a:r>
            <a:r>
              <a:rPr lang="en-US" altLang="zh-CN" sz="2000" b="1" dirty="0">
                <a:solidFill>
                  <a:srgbClr val="FF0000"/>
                </a:solidFill>
                <a:latin typeface="微软雅黑" panose="020B0503020204020204" pitchFamily="34" charset="-122"/>
                <a:ea typeface="微软雅黑" panose="020B0503020204020204" pitchFamily="34" charset="-122"/>
              </a:rPr>
              <a:t>15</a:t>
            </a:r>
            <a:r>
              <a:rPr lang="zh-CN" altLang="en-US" sz="2000" b="1" dirty="0">
                <a:solidFill>
                  <a:srgbClr val="FF0000"/>
                </a:solidFill>
                <a:latin typeface="微软雅黑" panose="020B0503020204020204" pitchFamily="34" charset="-122"/>
                <a:ea typeface="微软雅黑" panose="020B0503020204020204" pitchFamily="34" charset="-122"/>
              </a:rPr>
              <a:t>日之后</a:t>
            </a:r>
            <a:r>
              <a:rPr lang="zh-CN" altLang="en-US" sz="2000" dirty="0">
                <a:latin typeface="微软雅黑" panose="020B0503020204020204" pitchFamily="34" charset="-122"/>
                <a:ea typeface="微软雅黑" panose="020B0503020204020204" pitchFamily="34" charset="-122"/>
              </a:rPr>
              <a:t>提交申请，利息</a:t>
            </a:r>
            <a:r>
              <a:rPr lang="zh-CN" altLang="en-US" sz="2000" dirty="0" smtClean="0">
                <a:latin typeface="微软雅黑" panose="020B0503020204020204" pitchFamily="34" charset="-122"/>
                <a:ea typeface="微软雅黑" panose="020B0503020204020204" pitchFamily="34" charset="-122"/>
              </a:rPr>
              <a:t>计算至次月</a:t>
            </a:r>
            <a:r>
              <a:rPr lang="en-US" altLang="zh-CN" sz="2000" dirty="0" smtClean="0">
                <a:latin typeface="微软雅黑" panose="020B0503020204020204" pitchFamily="34" charset="-122"/>
                <a:ea typeface="微软雅黑" panose="020B0503020204020204" pitchFamily="34" charset="-122"/>
              </a:rPr>
              <a:t>20</a:t>
            </a:r>
            <a:r>
              <a:rPr lang="zh-CN" altLang="en-US" sz="2000" dirty="0">
                <a:latin typeface="微软雅黑" panose="020B0503020204020204" pitchFamily="34" charset="-122"/>
                <a:ea typeface="微软雅黑" panose="020B0503020204020204" pitchFamily="34" charset="-122"/>
              </a:rPr>
              <a:t>日（结息日），学生应于次月</a:t>
            </a:r>
            <a:r>
              <a:rPr lang="en-US" altLang="zh-CN" sz="2000" dirty="0">
                <a:latin typeface="微软雅黑" panose="020B0503020204020204" pitchFamily="34" charset="-122"/>
                <a:ea typeface="微软雅黑" panose="020B0503020204020204" pitchFamily="34" charset="-122"/>
              </a:rPr>
              <a:t>20</a:t>
            </a:r>
            <a:r>
              <a:rPr lang="zh-CN" altLang="en-US" sz="2000" dirty="0">
                <a:latin typeface="微软雅黑" panose="020B0503020204020204" pitchFamily="34" charset="-122"/>
                <a:ea typeface="微软雅黑" panose="020B0503020204020204" pitchFamily="34" charset="-122"/>
              </a:rPr>
              <a:t>日前还款。</a:t>
            </a:r>
            <a:endParaRPr lang="en-US" altLang="zh-CN" sz="2000" dirty="0" smtClean="0">
              <a:latin typeface="微软雅黑" panose="020B0503020204020204" pitchFamily="34" charset="-122"/>
              <a:ea typeface="微软雅黑" panose="020B0503020204020204" pitchFamily="34" charset="-122"/>
            </a:endParaRPr>
          </a:p>
          <a:p>
            <a:pPr lvl="2"/>
            <a:r>
              <a:rPr lang="en-US" altLang="zh-CN" sz="2000" b="1" dirty="0" smtClean="0">
                <a:solidFill>
                  <a:srgbClr val="008000"/>
                </a:solidFill>
                <a:latin typeface="微软雅黑" panose="020B0503020204020204" pitchFamily="34" charset="-122"/>
                <a:ea typeface="微软雅黑" panose="020B0503020204020204" pitchFamily="34" charset="-122"/>
              </a:rPr>
              <a:t>10</a:t>
            </a:r>
            <a:r>
              <a:rPr lang="zh-CN" altLang="en-US" sz="2000" b="1" dirty="0" smtClean="0">
                <a:solidFill>
                  <a:srgbClr val="008000"/>
                </a:solidFill>
                <a:latin typeface="微软雅黑" panose="020B0503020204020204" pitchFamily="34" charset="-122"/>
                <a:ea typeface="微软雅黑" panose="020B0503020204020204" pitchFamily="34" charset="-122"/>
              </a:rPr>
              <a:t>月</a:t>
            </a:r>
            <a:r>
              <a:rPr lang="en-US" altLang="zh-CN" sz="2000" b="1" dirty="0" smtClean="0">
                <a:solidFill>
                  <a:srgbClr val="008000"/>
                </a:solidFill>
                <a:latin typeface="微软雅黑" panose="020B0503020204020204" pitchFamily="34" charset="-122"/>
                <a:ea typeface="微软雅黑" panose="020B0503020204020204" pitchFamily="34" charset="-122"/>
              </a:rPr>
              <a:t>—12</a:t>
            </a:r>
            <a:r>
              <a:rPr lang="zh-CN" altLang="en-US" sz="2000" b="1" dirty="0" smtClean="0">
                <a:solidFill>
                  <a:srgbClr val="008000"/>
                </a:solidFill>
                <a:latin typeface="微软雅黑" panose="020B0503020204020204" pitchFamily="34" charset="-122"/>
                <a:ea typeface="微软雅黑" panose="020B0503020204020204" pitchFamily="34" charset="-122"/>
              </a:rPr>
              <a:t>月：</a:t>
            </a:r>
            <a:r>
              <a:rPr lang="en-US" altLang="zh-CN" sz="2000" b="1" dirty="0">
                <a:solidFill>
                  <a:srgbClr val="FF0000"/>
                </a:solidFill>
                <a:latin typeface="微软雅黑" panose="020B0503020204020204" pitchFamily="34" charset="-122"/>
                <a:ea typeface="微软雅黑" panose="020B0503020204020204" pitchFamily="34" charset="-122"/>
              </a:rPr>
              <a:t>10</a:t>
            </a:r>
            <a:r>
              <a:rPr lang="zh-CN" altLang="en-US" sz="2000" b="1" dirty="0">
                <a:solidFill>
                  <a:srgbClr val="FF0000"/>
                </a:solidFill>
                <a:latin typeface="微软雅黑" panose="020B0503020204020204" pitchFamily="34" charset="-122"/>
                <a:ea typeface="微软雅黑" panose="020B0503020204020204" pitchFamily="34" charset="-122"/>
              </a:rPr>
              <a:t>月</a:t>
            </a:r>
            <a:r>
              <a:rPr lang="en-US" altLang="zh-CN" sz="2000" b="1" dirty="0">
                <a:solidFill>
                  <a:srgbClr val="FF0000"/>
                </a:solidFill>
                <a:latin typeface="微软雅黑" panose="020B0503020204020204" pitchFamily="34" charset="-122"/>
                <a:ea typeface="微软雅黑" panose="020B0503020204020204" pitchFamily="34" charset="-122"/>
              </a:rPr>
              <a:t>1</a:t>
            </a:r>
            <a:r>
              <a:rPr lang="zh-CN" altLang="en-US" sz="2000" b="1" dirty="0">
                <a:solidFill>
                  <a:srgbClr val="FF0000"/>
                </a:solidFill>
                <a:latin typeface="微软雅黑" panose="020B0503020204020204" pitchFamily="34" charset="-122"/>
                <a:ea typeface="微软雅黑" panose="020B0503020204020204" pitchFamily="34" charset="-122"/>
              </a:rPr>
              <a:t>日</a:t>
            </a:r>
            <a:r>
              <a:rPr lang="en-US" altLang="zh-CN" sz="2000" b="1" dirty="0">
                <a:solidFill>
                  <a:srgbClr val="FF0000"/>
                </a:solidFill>
                <a:latin typeface="微软雅黑" panose="020B0503020204020204" pitchFamily="34" charset="-122"/>
                <a:ea typeface="微软雅黑" panose="020B0503020204020204" pitchFamily="34" charset="-122"/>
              </a:rPr>
              <a:t>—15</a:t>
            </a:r>
            <a:r>
              <a:rPr lang="zh-CN" altLang="en-US" sz="2000" b="1" dirty="0">
                <a:solidFill>
                  <a:srgbClr val="FF0000"/>
                </a:solidFill>
                <a:latin typeface="微软雅黑" panose="020B0503020204020204" pitchFamily="34" charset="-122"/>
                <a:ea typeface="微软雅黑" panose="020B0503020204020204" pitchFamily="34" charset="-122"/>
              </a:rPr>
              <a:t>日</a:t>
            </a:r>
            <a:r>
              <a:rPr lang="zh-CN" altLang="en-US" sz="2000" dirty="0">
                <a:latin typeface="微软雅黑" panose="020B0503020204020204" pitchFamily="34" charset="-122"/>
                <a:ea typeface="微软雅黑" panose="020B0503020204020204" pitchFamily="34" charset="-122"/>
              </a:rPr>
              <a:t>提交申请，利息计算至</a:t>
            </a:r>
            <a:r>
              <a:rPr lang="en-US" altLang="zh-CN" sz="2000" dirty="0">
                <a:latin typeface="微软雅黑" panose="020B0503020204020204" pitchFamily="34" charset="-122"/>
                <a:ea typeface="微软雅黑" panose="020B0503020204020204" pitchFamily="34" charset="-122"/>
              </a:rPr>
              <a:t>10</a:t>
            </a:r>
            <a:r>
              <a:rPr lang="zh-CN" altLang="en-US" sz="2000" dirty="0">
                <a:latin typeface="微软雅黑" panose="020B0503020204020204" pitchFamily="34" charset="-122"/>
                <a:ea typeface="微软雅黑" panose="020B0503020204020204" pitchFamily="34" charset="-122"/>
              </a:rPr>
              <a:t>月</a:t>
            </a:r>
            <a:r>
              <a:rPr lang="en-US" altLang="zh-CN" sz="2000" dirty="0">
                <a:latin typeface="微软雅黑" panose="020B0503020204020204" pitchFamily="34" charset="-122"/>
                <a:ea typeface="微软雅黑" panose="020B0503020204020204" pitchFamily="34" charset="-122"/>
              </a:rPr>
              <a:t>20</a:t>
            </a:r>
            <a:r>
              <a:rPr lang="zh-CN" altLang="en-US" sz="2000" dirty="0" smtClean="0">
                <a:latin typeface="微软雅黑" panose="020B0503020204020204" pitchFamily="34" charset="-122"/>
                <a:ea typeface="微软雅黑" panose="020B0503020204020204" pitchFamily="34" charset="-122"/>
              </a:rPr>
              <a:t>日（结息日），学生应于</a:t>
            </a:r>
            <a:r>
              <a:rPr lang="en-US" altLang="zh-CN" sz="2000" dirty="0" smtClean="0">
                <a:latin typeface="微软雅黑" panose="020B0503020204020204" pitchFamily="34" charset="-122"/>
                <a:ea typeface="微软雅黑" panose="020B0503020204020204" pitchFamily="34" charset="-122"/>
              </a:rPr>
              <a:t>10</a:t>
            </a:r>
            <a:r>
              <a:rPr lang="zh-CN" altLang="en-US" sz="2000" dirty="0">
                <a:latin typeface="微软雅黑" panose="020B0503020204020204" pitchFamily="34" charset="-122"/>
                <a:ea typeface="微软雅黑" panose="020B0503020204020204" pitchFamily="34" charset="-122"/>
              </a:rPr>
              <a:t>月</a:t>
            </a:r>
            <a:r>
              <a:rPr lang="en-US" altLang="zh-CN" sz="2000" dirty="0">
                <a:latin typeface="微软雅黑" panose="020B0503020204020204" pitchFamily="34" charset="-122"/>
                <a:ea typeface="微软雅黑" panose="020B0503020204020204" pitchFamily="34" charset="-122"/>
              </a:rPr>
              <a:t>20</a:t>
            </a:r>
            <a:r>
              <a:rPr lang="zh-CN" altLang="en-US" sz="2000" dirty="0" smtClean="0">
                <a:latin typeface="微软雅黑" panose="020B0503020204020204" pitchFamily="34" charset="-122"/>
                <a:ea typeface="微软雅黑" panose="020B0503020204020204" pitchFamily="34" charset="-122"/>
              </a:rPr>
              <a:t>日前还款；</a:t>
            </a:r>
            <a:r>
              <a:rPr lang="en-US" altLang="zh-CN" sz="2000" b="1" dirty="0">
                <a:solidFill>
                  <a:srgbClr val="FF0000"/>
                </a:solidFill>
                <a:latin typeface="微软雅黑" panose="020B0503020204020204" pitchFamily="34" charset="-122"/>
                <a:ea typeface="微软雅黑" panose="020B0503020204020204" pitchFamily="34" charset="-122"/>
              </a:rPr>
              <a:t>10</a:t>
            </a:r>
            <a:r>
              <a:rPr lang="zh-CN" altLang="en-US" sz="2000" b="1" dirty="0">
                <a:solidFill>
                  <a:srgbClr val="FF0000"/>
                </a:solidFill>
                <a:latin typeface="微软雅黑" panose="020B0503020204020204" pitchFamily="34" charset="-122"/>
                <a:ea typeface="微软雅黑" panose="020B0503020204020204" pitchFamily="34" charset="-122"/>
              </a:rPr>
              <a:t>月</a:t>
            </a:r>
            <a:r>
              <a:rPr lang="en-US" altLang="zh-CN" sz="2000" b="1" dirty="0">
                <a:solidFill>
                  <a:srgbClr val="FF0000"/>
                </a:solidFill>
                <a:latin typeface="微软雅黑" panose="020B0503020204020204" pitchFamily="34" charset="-122"/>
                <a:ea typeface="微软雅黑" panose="020B0503020204020204" pitchFamily="34" charset="-122"/>
              </a:rPr>
              <a:t>16</a:t>
            </a:r>
            <a:r>
              <a:rPr lang="zh-CN" altLang="en-US" sz="2000" b="1" dirty="0">
                <a:solidFill>
                  <a:srgbClr val="FF0000"/>
                </a:solidFill>
                <a:latin typeface="微软雅黑" panose="020B0503020204020204" pitchFamily="34" charset="-122"/>
                <a:ea typeface="微软雅黑" panose="020B0503020204020204" pitchFamily="34" charset="-122"/>
              </a:rPr>
              <a:t>日</a:t>
            </a:r>
            <a:r>
              <a:rPr lang="en-US" altLang="zh-CN" sz="2000" b="1" dirty="0">
                <a:solidFill>
                  <a:srgbClr val="FF0000"/>
                </a:solidFill>
                <a:latin typeface="微软雅黑" panose="020B0503020204020204" pitchFamily="34" charset="-122"/>
                <a:ea typeface="微软雅黑" panose="020B0503020204020204" pitchFamily="34" charset="-122"/>
              </a:rPr>
              <a:t>—</a:t>
            </a:r>
            <a:r>
              <a:rPr lang="en-US" altLang="zh-CN" sz="2000" b="1" dirty="0" smtClean="0">
                <a:solidFill>
                  <a:srgbClr val="FF0000"/>
                </a:solidFill>
                <a:latin typeface="微软雅黑" panose="020B0503020204020204" pitchFamily="34" charset="-122"/>
                <a:ea typeface="微软雅黑" panose="020B0503020204020204" pitchFamily="34" charset="-122"/>
              </a:rPr>
              <a:t>12</a:t>
            </a:r>
            <a:r>
              <a:rPr lang="zh-CN" altLang="en-US" sz="2000" b="1" dirty="0" smtClean="0">
                <a:solidFill>
                  <a:srgbClr val="FF0000"/>
                </a:solidFill>
                <a:latin typeface="微软雅黑" panose="020B0503020204020204" pitchFamily="34" charset="-122"/>
                <a:ea typeface="微软雅黑" panose="020B0503020204020204" pitchFamily="34" charset="-122"/>
              </a:rPr>
              <a:t>月</a:t>
            </a:r>
            <a:r>
              <a:rPr lang="en-US" altLang="zh-CN" sz="2000" b="1" dirty="0" smtClean="0">
                <a:solidFill>
                  <a:srgbClr val="FF0000"/>
                </a:solidFill>
                <a:latin typeface="微软雅黑" panose="020B0503020204020204" pitchFamily="34" charset="-122"/>
                <a:ea typeface="微软雅黑" panose="020B0503020204020204" pitchFamily="34" charset="-122"/>
              </a:rPr>
              <a:t>15</a:t>
            </a:r>
            <a:r>
              <a:rPr lang="zh-CN" altLang="en-US" sz="2000" b="1" dirty="0" smtClean="0">
                <a:solidFill>
                  <a:srgbClr val="FF0000"/>
                </a:solidFill>
                <a:latin typeface="微软雅黑" panose="020B0503020204020204" pitchFamily="34" charset="-122"/>
                <a:ea typeface="微软雅黑" panose="020B0503020204020204" pitchFamily="34" charset="-122"/>
              </a:rPr>
              <a:t>日</a:t>
            </a:r>
            <a:r>
              <a:rPr lang="zh-CN" altLang="en-US" sz="2000" dirty="0">
                <a:latin typeface="微软雅黑" panose="020B0503020204020204" pitchFamily="34" charset="-122"/>
                <a:ea typeface="微软雅黑" panose="020B0503020204020204" pitchFamily="34" charset="-122"/>
              </a:rPr>
              <a:t>提交申请，</a:t>
            </a:r>
            <a:r>
              <a:rPr lang="zh-CN" altLang="en-US" sz="2000" dirty="0" smtClean="0">
                <a:latin typeface="微软雅黑" panose="020B0503020204020204" pitchFamily="34" charset="-122"/>
                <a:ea typeface="微软雅黑" panose="020B0503020204020204" pitchFamily="34" charset="-122"/>
              </a:rPr>
              <a:t>利息计算至</a:t>
            </a:r>
            <a:r>
              <a:rPr lang="en-US" altLang="zh-CN" sz="2000" dirty="0" smtClean="0">
                <a:latin typeface="微软雅黑" panose="020B0503020204020204" pitchFamily="34" charset="-122"/>
                <a:ea typeface="微软雅黑" panose="020B0503020204020204" pitchFamily="34" charset="-122"/>
              </a:rPr>
              <a:t>12</a:t>
            </a:r>
            <a:r>
              <a:rPr lang="zh-CN" altLang="en-US" sz="2000" dirty="0" smtClean="0">
                <a:latin typeface="微软雅黑" panose="020B0503020204020204" pitchFamily="34" charset="-122"/>
                <a:ea typeface="微软雅黑" panose="020B0503020204020204" pitchFamily="34" charset="-122"/>
              </a:rPr>
              <a:t>月</a:t>
            </a:r>
            <a:r>
              <a:rPr lang="en-US" altLang="zh-CN" sz="2000" dirty="0" smtClean="0">
                <a:latin typeface="微软雅黑" panose="020B0503020204020204" pitchFamily="34" charset="-122"/>
                <a:ea typeface="微软雅黑" panose="020B0503020204020204" pitchFamily="34" charset="-122"/>
              </a:rPr>
              <a:t>20</a:t>
            </a:r>
            <a:r>
              <a:rPr lang="zh-CN" altLang="en-US" sz="2000" dirty="0">
                <a:latin typeface="微软雅黑" panose="020B0503020204020204" pitchFamily="34" charset="-122"/>
                <a:ea typeface="微软雅黑" panose="020B0503020204020204" pitchFamily="34" charset="-122"/>
              </a:rPr>
              <a:t>日（结息日），学生应于</a:t>
            </a:r>
            <a:r>
              <a:rPr lang="en-US" altLang="zh-CN" sz="2000" dirty="0">
                <a:latin typeface="微软雅黑" panose="020B0503020204020204" pitchFamily="34" charset="-122"/>
                <a:ea typeface="微软雅黑" panose="020B0503020204020204" pitchFamily="34" charset="-122"/>
              </a:rPr>
              <a:t>12</a:t>
            </a:r>
            <a:r>
              <a:rPr lang="zh-CN" altLang="en-US" sz="2000" dirty="0">
                <a:latin typeface="微软雅黑" panose="020B0503020204020204" pitchFamily="34" charset="-122"/>
                <a:ea typeface="微软雅黑" panose="020B0503020204020204" pitchFamily="34" charset="-122"/>
              </a:rPr>
              <a:t>月</a:t>
            </a:r>
            <a:r>
              <a:rPr lang="en-US" altLang="zh-CN" sz="2000" dirty="0">
                <a:latin typeface="微软雅黑" panose="020B0503020204020204" pitchFamily="34" charset="-122"/>
                <a:ea typeface="微软雅黑" panose="020B0503020204020204" pitchFamily="34" charset="-122"/>
              </a:rPr>
              <a:t>20</a:t>
            </a:r>
            <a:r>
              <a:rPr lang="zh-CN" altLang="en-US" sz="2000" dirty="0">
                <a:latin typeface="微软雅黑" panose="020B0503020204020204" pitchFamily="34" charset="-122"/>
                <a:ea typeface="微软雅黑" panose="020B0503020204020204" pitchFamily="34" charset="-122"/>
              </a:rPr>
              <a:t>日前还款。</a:t>
            </a:r>
            <a:endParaRPr lang="en-US" altLang="zh-CN" sz="2000" dirty="0" smtClean="0">
              <a:latin typeface="微软雅黑" panose="020B0503020204020204" pitchFamily="34" charset="-122"/>
              <a:ea typeface="微软雅黑" panose="020B0503020204020204" pitchFamily="34" charset="-122"/>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937921386"/>
              </p:ext>
            </p:extLst>
          </p:nvPr>
        </p:nvGraphicFramePr>
        <p:xfrm>
          <a:off x="1709037" y="2956957"/>
          <a:ext cx="8407400" cy="3668938"/>
        </p:xfrm>
        <a:graphic>
          <a:graphicData uri="http://schemas.openxmlformats.org/presentationml/2006/ole">
            <mc:AlternateContent xmlns:mc="http://schemas.openxmlformats.org/markup-compatibility/2006">
              <mc:Choice xmlns:v="urn:schemas-microsoft-com:vml" Requires="v">
                <p:oleObj spid="_x0000_s142426" name="Visio" r:id="rId3" imgW="8999749" imgH="4973400" progId="">
                  <p:embed/>
                </p:oleObj>
              </mc:Choice>
              <mc:Fallback>
                <p:oleObj name="Visio" r:id="rId3" imgW="8999749" imgH="4973400" progId="">
                  <p:embed/>
                  <p:pic>
                    <p:nvPicPr>
                      <p:cNvPr id="0" name="Picture 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9037" y="2956957"/>
                        <a:ext cx="8407400" cy="3668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33806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直接连接符 4"/>
          <p:cNvSpPr>
            <a:spLocks noChangeShapeType="1"/>
          </p:cNvSpPr>
          <p:nvPr/>
        </p:nvSpPr>
        <p:spPr bwMode="auto">
          <a:xfrm>
            <a:off x="363538" y="833438"/>
            <a:ext cx="11485562" cy="1587"/>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51" name="直接连接符 22"/>
          <p:cNvSpPr>
            <a:spLocks noChangeShapeType="1"/>
          </p:cNvSpPr>
          <p:nvPr/>
        </p:nvSpPr>
        <p:spPr bwMode="auto">
          <a:xfrm>
            <a:off x="1050925" y="1019175"/>
            <a:ext cx="11113" cy="5646738"/>
          </a:xfrm>
          <a:prstGeom prst="line">
            <a:avLst/>
          </a:prstGeom>
          <a:noFill/>
          <a:ln w="38100" cap="rnd">
            <a:solidFill>
              <a:srgbClr val="0AAEEA"/>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52" name="椭圆 23"/>
          <p:cNvSpPr>
            <a:spLocks noChangeArrowheads="1"/>
          </p:cNvSpPr>
          <p:nvPr/>
        </p:nvSpPr>
        <p:spPr bwMode="auto">
          <a:xfrm>
            <a:off x="927100" y="1262063"/>
            <a:ext cx="225425" cy="225425"/>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27654" name="矩形 7"/>
          <p:cNvSpPr>
            <a:spLocks noChangeArrowheads="1"/>
          </p:cNvSpPr>
          <p:nvPr/>
        </p:nvSpPr>
        <p:spPr bwMode="auto">
          <a:xfrm>
            <a:off x="452438" y="288925"/>
            <a:ext cx="54697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rgbClr val="C00000"/>
                </a:solidFill>
                <a:latin typeface="微软雅黑" pitchFamily="34" charset="-122"/>
                <a:ea typeface="微软雅黑" pitchFamily="34" charset="-122"/>
                <a:sym typeface="微软雅黑" pitchFamily="34" charset="-122"/>
              </a:rPr>
              <a:t>四</a:t>
            </a:r>
            <a:r>
              <a:rPr lang="zh-CN" altLang="en-US" sz="2800" b="1" dirty="0" smtClean="0">
                <a:solidFill>
                  <a:srgbClr val="C00000"/>
                </a:solidFill>
                <a:latin typeface="微软雅黑" pitchFamily="34" charset="-122"/>
                <a:ea typeface="微软雅黑" pitchFamily="34" charset="-122"/>
                <a:sym typeface="微软雅黑" pitchFamily="34" charset="-122"/>
              </a:rPr>
              <a:t>、</a:t>
            </a:r>
            <a:r>
              <a:rPr lang="zh-CN" altLang="en-US" sz="2800" b="1" dirty="0">
                <a:solidFill>
                  <a:srgbClr val="C00000"/>
                </a:solidFill>
                <a:latin typeface="微软雅黑" pitchFamily="34" charset="-122"/>
                <a:ea typeface="微软雅黑" pitchFamily="34" charset="-122"/>
                <a:sym typeface="微软雅黑" pitchFamily="34" charset="-122"/>
              </a:rPr>
              <a:t>业务流程</a:t>
            </a:r>
          </a:p>
        </p:txBody>
      </p:sp>
      <p:sp>
        <p:nvSpPr>
          <p:cNvPr id="27657" name="直接连接符 20"/>
          <p:cNvSpPr>
            <a:spLocks noChangeShapeType="1"/>
          </p:cNvSpPr>
          <p:nvPr/>
        </p:nvSpPr>
        <p:spPr bwMode="auto">
          <a:xfrm>
            <a:off x="1366838" y="1671638"/>
            <a:ext cx="4100512" cy="0"/>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61" name="文本框 2"/>
          <p:cNvSpPr>
            <a:spLocks noChangeArrowheads="1"/>
          </p:cNvSpPr>
          <p:nvPr/>
        </p:nvSpPr>
        <p:spPr bwMode="auto">
          <a:xfrm>
            <a:off x="1368425" y="1161256"/>
            <a:ext cx="96678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200" b="1" dirty="0" smtClean="0">
                <a:solidFill>
                  <a:srgbClr val="0AAEEA"/>
                </a:solidFill>
                <a:latin typeface="微软雅黑" pitchFamily="34" charset="-122"/>
                <a:ea typeface="微软雅黑" pitchFamily="34" charset="-122"/>
              </a:rPr>
              <a:t>逾期还款</a:t>
            </a:r>
            <a:endParaRPr lang="zh-CN" altLang="en-US" sz="2200" b="1" dirty="0">
              <a:solidFill>
                <a:srgbClr val="0AAEEA"/>
              </a:solidFill>
              <a:latin typeface="微软雅黑" pitchFamily="34" charset="-122"/>
              <a:ea typeface="微软雅黑" pitchFamily="34" charset="-122"/>
            </a:endParaRPr>
          </a:p>
        </p:txBody>
      </p:sp>
      <p:sp>
        <p:nvSpPr>
          <p:cNvPr id="53" name="文本框 30"/>
          <p:cNvSpPr>
            <a:spLocks noChangeArrowheads="1"/>
          </p:cNvSpPr>
          <p:nvPr/>
        </p:nvSpPr>
        <p:spPr bwMode="auto">
          <a:xfrm>
            <a:off x="1519237" y="2029086"/>
            <a:ext cx="10329863"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buFont typeface="+mj-lt"/>
              <a:buAutoNum type="arabicPeriod"/>
            </a:pPr>
            <a:r>
              <a:rPr lang="zh-CN" altLang="en-US" sz="2000" dirty="0" smtClean="0">
                <a:latin typeface="微软雅黑" pitchFamily="34" charset="-122"/>
                <a:ea typeface="微软雅黑" pitchFamily="34" charset="-122"/>
                <a:sym typeface="Calibri" pitchFamily="34" charset="0"/>
              </a:rPr>
              <a:t>开</a:t>
            </a:r>
            <a:r>
              <a:rPr lang="zh-CN" altLang="en-US" sz="2000" dirty="0">
                <a:latin typeface="微软雅黑" pitchFamily="34" charset="-122"/>
                <a:ea typeface="微软雅黑" pitchFamily="34" charset="-122"/>
                <a:sym typeface="Calibri" pitchFamily="34" charset="0"/>
              </a:rPr>
              <a:t>始自付本息后</a:t>
            </a:r>
            <a:r>
              <a:rPr lang="zh-CN" altLang="en-US" sz="2000" dirty="0" smtClean="0">
                <a:latin typeface="微软雅黑" pitchFamily="34" charset="-122"/>
                <a:ea typeface="微软雅黑" pitchFamily="34" charset="-122"/>
                <a:sym typeface="Calibri" pitchFamily="34" charset="0"/>
              </a:rPr>
              <a:t>，如</a:t>
            </a:r>
            <a:r>
              <a:rPr lang="zh-CN" altLang="en-US" sz="2000" dirty="0">
                <a:latin typeface="微软雅黑" pitchFamily="34" charset="-122"/>
                <a:ea typeface="微软雅黑" pitchFamily="34" charset="-122"/>
                <a:sym typeface="Calibri" pitchFamily="34" charset="0"/>
              </a:rPr>
              <a:t>当年</a:t>
            </a:r>
            <a:r>
              <a:rPr lang="en-US" altLang="zh-CN" sz="2000" dirty="0">
                <a:latin typeface="微软雅黑" pitchFamily="34" charset="-122"/>
                <a:ea typeface="微软雅黑" pitchFamily="34" charset="-122"/>
                <a:sym typeface="Calibri" pitchFamily="34" charset="0"/>
              </a:rPr>
              <a:t>12</a:t>
            </a:r>
            <a:r>
              <a:rPr lang="zh-CN" altLang="en-US" sz="2000" dirty="0">
                <a:latin typeface="微软雅黑" pitchFamily="34" charset="-122"/>
                <a:ea typeface="微软雅黑" pitchFamily="34" charset="-122"/>
                <a:sym typeface="Calibri" pitchFamily="34" charset="0"/>
              </a:rPr>
              <a:t>月</a:t>
            </a:r>
            <a:r>
              <a:rPr lang="en-US" altLang="zh-CN" sz="2000" dirty="0">
                <a:latin typeface="微软雅黑" pitchFamily="34" charset="-122"/>
                <a:ea typeface="微软雅黑" pitchFamily="34" charset="-122"/>
                <a:sym typeface="Calibri" pitchFamily="34" charset="0"/>
              </a:rPr>
              <a:t>20</a:t>
            </a:r>
            <a:r>
              <a:rPr lang="zh-CN" altLang="en-US" sz="2000" dirty="0">
                <a:latin typeface="微软雅黑" pitchFamily="34" charset="-122"/>
                <a:ea typeface="微软雅黑" pitchFamily="34" charset="-122"/>
                <a:sym typeface="Calibri" pitchFamily="34" charset="0"/>
              </a:rPr>
              <a:t>日未能及时还款，将被视作贷款逾期，并自</a:t>
            </a:r>
            <a:r>
              <a:rPr lang="en-US" altLang="zh-CN" sz="2000" dirty="0">
                <a:latin typeface="微软雅黑" pitchFamily="34" charset="-122"/>
                <a:ea typeface="微软雅黑" pitchFamily="34" charset="-122"/>
                <a:sym typeface="Calibri" pitchFamily="34" charset="0"/>
              </a:rPr>
              <a:t>12</a:t>
            </a:r>
            <a:r>
              <a:rPr lang="zh-CN" altLang="en-US" sz="2000" dirty="0">
                <a:latin typeface="微软雅黑" pitchFamily="34" charset="-122"/>
                <a:ea typeface="微软雅黑" pitchFamily="34" charset="-122"/>
                <a:sym typeface="Calibri" pitchFamily="34" charset="0"/>
              </a:rPr>
              <a:t>月</a:t>
            </a:r>
            <a:r>
              <a:rPr lang="en-US" altLang="zh-CN" sz="2000" dirty="0">
                <a:latin typeface="微软雅黑" pitchFamily="34" charset="-122"/>
                <a:ea typeface="微软雅黑" pitchFamily="34" charset="-122"/>
                <a:sym typeface="Calibri" pitchFamily="34" charset="0"/>
              </a:rPr>
              <a:t>21</a:t>
            </a:r>
            <a:r>
              <a:rPr lang="zh-CN" altLang="en-US" sz="2000" dirty="0" smtClean="0">
                <a:latin typeface="微软雅黑" pitchFamily="34" charset="-122"/>
                <a:ea typeface="微软雅黑" pitchFamily="34" charset="-122"/>
                <a:sym typeface="Calibri" pitchFamily="34" charset="0"/>
              </a:rPr>
              <a:t>日起</a:t>
            </a:r>
            <a:r>
              <a:rPr lang="zh-CN" altLang="en-US" sz="2000" dirty="0">
                <a:latin typeface="微软雅黑" pitchFamily="34" charset="-122"/>
                <a:ea typeface="微软雅黑" pitchFamily="34" charset="-122"/>
                <a:sym typeface="Calibri" pitchFamily="34" charset="0"/>
              </a:rPr>
              <a:t>产生罚息，逾期罚息为当期利率的</a:t>
            </a:r>
            <a:r>
              <a:rPr lang="en-US" altLang="zh-CN" sz="2000" dirty="0">
                <a:latin typeface="微软雅黑" pitchFamily="34" charset="-122"/>
                <a:ea typeface="微软雅黑" pitchFamily="34" charset="-122"/>
                <a:sym typeface="Calibri" pitchFamily="34" charset="0"/>
              </a:rPr>
              <a:t>130%</a:t>
            </a:r>
            <a:r>
              <a:rPr lang="zh-CN" altLang="en-US" sz="2000" dirty="0" smtClean="0">
                <a:latin typeface="微软雅黑" pitchFamily="34" charset="-122"/>
                <a:ea typeface="微软雅黑" pitchFamily="34" charset="-122"/>
                <a:sym typeface="Calibri" pitchFamily="34" charset="0"/>
              </a:rPr>
              <a:t>。</a:t>
            </a:r>
            <a:endParaRPr lang="en-US" altLang="zh-CN" sz="2000" dirty="0" smtClean="0">
              <a:latin typeface="微软雅黑" pitchFamily="34" charset="-122"/>
              <a:ea typeface="微软雅黑" pitchFamily="34" charset="-122"/>
              <a:sym typeface="Calibri" pitchFamily="34" charset="0"/>
            </a:endParaRPr>
          </a:p>
          <a:p>
            <a:pPr marL="457200" indent="-457200" algn="just">
              <a:buFont typeface="+mj-lt"/>
              <a:buAutoNum type="arabicPeriod"/>
            </a:pPr>
            <a:r>
              <a:rPr lang="zh-CN" altLang="en-US" sz="2000" dirty="0" smtClean="0">
                <a:latin typeface="微软雅黑" pitchFamily="34" charset="-122"/>
                <a:ea typeface="微软雅黑" pitchFamily="34" charset="-122"/>
                <a:sym typeface="Calibri" pitchFamily="34" charset="0"/>
              </a:rPr>
              <a:t>除</a:t>
            </a:r>
            <a:r>
              <a:rPr lang="en-US" altLang="zh-CN" sz="2000" dirty="0">
                <a:latin typeface="微软雅黑" pitchFamily="34" charset="-122"/>
                <a:ea typeface="微软雅黑" pitchFamily="34" charset="-122"/>
                <a:sym typeface="Calibri" pitchFamily="34" charset="0"/>
              </a:rPr>
              <a:t>11</a:t>
            </a:r>
            <a:r>
              <a:rPr lang="zh-CN" altLang="en-US" sz="2000" dirty="0">
                <a:latin typeface="微软雅黑" pitchFamily="34" charset="-122"/>
                <a:ea typeface="微软雅黑" pitchFamily="34" charset="-122"/>
                <a:sym typeface="Calibri" pitchFamily="34" charset="0"/>
              </a:rPr>
              <a:t>月外，每月</a:t>
            </a:r>
            <a:r>
              <a:rPr lang="en-US" altLang="zh-CN" sz="2000" dirty="0">
                <a:latin typeface="微软雅黑" pitchFamily="34" charset="-122"/>
                <a:ea typeface="微软雅黑" pitchFamily="34" charset="-122"/>
                <a:sym typeface="Calibri" pitchFamily="34" charset="0"/>
              </a:rPr>
              <a:t>20</a:t>
            </a:r>
            <a:r>
              <a:rPr lang="zh-CN" altLang="en-US" sz="2000" dirty="0">
                <a:latin typeface="微软雅黑" pitchFamily="34" charset="-122"/>
                <a:ea typeface="微软雅黑" pitchFamily="34" charset="-122"/>
                <a:sym typeface="Calibri" pitchFamily="34" charset="0"/>
              </a:rPr>
              <a:t>日前都可进行逾期贷款还款。</a:t>
            </a:r>
            <a:r>
              <a:rPr lang="zh-CN" altLang="en-US" sz="2000" dirty="0" smtClean="0">
                <a:latin typeface="微软雅黑" pitchFamily="34" charset="-122"/>
                <a:ea typeface="微软雅黑" pitchFamily="34" charset="-122"/>
                <a:sym typeface="Calibri" pitchFamily="34" charset="0"/>
              </a:rPr>
              <a:t>逾</a:t>
            </a:r>
            <a:r>
              <a:rPr lang="zh-CN" altLang="en-US" sz="2000" dirty="0">
                <a:latin typeface="微软雅黑" pitchFamily="34" charset="-122"/>
                <a:ea typeface="微软雅黑" pitchFamily="34" charset="-122"/>
                <a:sym typeface="Calibri" pitchFamily="34" charset="0"/>
              </a:rPr>
              <a:t>期还款时应偿还</a:t>
            </a:r>
            <a:r>
              <a:rPr lang="zh-CN" altLang="en-US" sz="2000" dirty="0" smtClean="0">
                <a:latin typeface="微软雅黑" pitchFamily="34" charset="-122"/>
                <a:ea typeface="微软雅黑" pitchFamily="34" charset="-122"/>
                <a:sym typeface="Calibri" pitchFamily="34" charset="0"/>
              </a:rPr>
              <a:t>逾期</a:t>
            </a:r>
            <a:r>
              <a:rPr lang="zh-CN" altLang="en-US" sz="2000" dirty="0">
                <a:latin typeface="微软雅黑" pitchFamily="34" charset="-122"/>
                <a:ea typeface="微软雅黑" pitchFamily="34" charset="-122"/>
                <a:sym typeface="Calibri" pitchFamily="34" charset="0"/>
              </a:rPr>
              <a:t>本息和截止还款当月</a:t>
            </a:r>
            <a:r>
              <a:rPr lang="en-US" altLang="zh-CN" sz="2000" dirty="0">
                <a:latin typeface="微软雅黑" pitchFamily="34" charset="-122"/>
                <a:ea typeface="微软雅黑" pitchFamily="34" charset="-122"/>
                <a:sym typeface="Calibri" pitchFamily="34" charset="0"/>
              </a:rPr>
              <a:t>20</a:t>
            </a:r>
            <a:r>
              <a:rPr lang="zh-CN" altLang="en-US" sz="2000" dirty="0">
                <a:latin typeface="微软雅黑" pitchFamily="34" charset="-122"/>
                <a:ea typeface="微软雅黑" pitchFamily="34" charset="-122"/>
                <a:sym typeface="Calibri" pitchFamily="34" charset="0"/>
              </a:rPr>
              <a:t>日的罚息。具体金额可登录学生在线服</a:t>
            </a:r>
            <a:r>
              <a:rPr lang="zh-CN" altLang="en-US" sz="2000" dirty="0" smtClean="0">
                <a:latin typeface="微软雅黑" pitchFamily="34" charset="-122"/>
                <a:ea typeface="微软雅黑" pitchFamily="34" charset="-122"/>
                <a:sym typeface="Calibri" pitchFamily="34" charset="0"/>
              </a:rPr>
              <a:t>务系</a:t>
            </a:r>
            <a:r>
              <a:rPr lang="zh-CN" altLang="en-US" sz="2000" dirty="0">
                <a:latin typeface="微软雅黑" pitchFamily="34" charset="-122"/>
                <a:ea typeface="微软雅黑" pitchFamily="34" charset="-122"/>
                <a:sym typeface="Calibri" pitchFamily="34" charset="0"/>
              </a:rPr>
              <a:t>统查询</a:t>
            </a:r>
            <a:r>
              <a:rPr lang="zh-CN" altLang="en-US" sz="2000" dirty="0" smtClean="0">
                <a:latin typeface="微软雅黑" pitchFamily="34" charset="-122"/>
                <a:ea typeface="微软雅黑" pitchFamily="34" charset="-122"/>
                <a:sym typeface="Calibri" pitchFamily="34" charset="0"/>
              </a:rPr>
              <a:t>。</a:t>
            </a:r>
            <a:endParaRPr lang="en-US" altLang="zh-CN" sz="2000" dirty="0" smtClean="0">
              <a:latin typeface="微软雅黑" pitchFamily="34" charset="-122"/>
              <a:ea typeface="微软雅黑" pitchFamily="34" charset="-122"/>
              <a:sym typeface="Calibri" pitchFamily="34" charset="0"/>
            </a:endParaRPr>
          </a:p>
          <a:p>
            <a:pPr marL="457200" indent="-457200">
              <a:buFont typeface="+mj-lt"/>
              <a:buAutoNum type="arabicPeriod"/>
            </a:pPr>
            <a:r>
              <a:rPr lang="zh-CN" altLang="en-US" sz="2000" dirty="0">
                <a:latin typeface="微软雅黑" pitchFamily="34" charset="-122"/>
                <a:ea typeface="微软雅黑" pitchFamily="34" charset="-122"/>
                <a:sym typeface="Calibri" pitchFamily="34" charset="0"/>
              </a:rPr>
              <a:t>只</a:t>
            </a:r>
            <a:r>
              <a:rPr lang="zh-CN" altLang="en-US" sz="2000" dirty="0" smtClean="0">
                <a:latin typeface="微软雅黑" pitchFamily="34" charset="-122"/>
                <a:ea typeface="微软雅黑" pitchFamily="34" charset="-122"/>
                <a:sym typeface="Calibri" pitchFamily="34" charset="0"/>
              </a:rPr>
              <a:t>要存入足够金额，系统将自动扣除逾期本息，</a:t>
            </a:r>
            <a:r>
              <a:rPr lang="zh-CN" altLang="en-US" sz="2000" dirty="0" smtClean="0">
                <a:solidFill>
                  <a:srgbClr val="C00000"/>
                </a:solidFill>
                <a:latin typeface="微软雅黑" pitchFamily="34" charset="-122"/>
                <a:ea typeface="微软雅黑" pitchFamily="34" charset="-122"/>
                <a:sym typeface="Calibri" pitchFamily="34" charset="0"/>
              </a:rPr>
              <a:t>无需提出申请</a:t>
            </a:r>
            <a:r>
              <a:rPr lang="zh-CN" altLang="en-US" sz="2000" dirty="0" smtClean="0">
                <a:latin typeface="微软雅黑" pitchFamily="34" charset="-122"/>
                <a:ea typeface="微软雅黑" pitchFamily="34" charset="-122"/>
                <a:sym typeface="Calibri" pitchFamily="34" charset="0"/>
              </a:rPr>
              <a:t>。</a:t>
            </a:r>
            <a:endParaRPr lang="zh-CN" altLang="en-US" sz="2000" dirty="0">
              <a:latin typeface="微软雅黑" pitchFamily="34" charset="-122"/>
              <a:ea typeface="微软雅黑" pitchFamily="34" charset="-122"/>
              <a:sym typeface="Calibri" pitchFamily="34" charset="0"/>
            </a:endParaRPr>
          </a:p>
        </p:txBody>
      </p:sp>
      <p:sp>
        <p:nvSpPr>
          <p:cNvPr id="55" name="文本框 2"/>
          <p:cNvSpPr>
            <a:spLocks noChangeArrowheads="1"/>
          </p:cNvSpPr>
          <p:nvPr/>
        </p:nvSpPr>
        <p:spPr bwMode="auto">
          <a:xfrm>
            <a:off x="1519237" y="1671638"/>
            <a:ext cx="25799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smtClean="0">
                <a:solidFill>
                  <a:schemeClr val="accent2"/>
                </a:solidFill>
                <a:latin typeface="微软雅黑" pitchFamily="34" charset="-122"/>
                <a:ea typeface="微软雅黑" pitchFamily="34" charset="-122"/>
              </a:rPr>
              <a:t>简要流程：</a:t>
            </a:r>
            <a:endParaRPr lang="zh-CN" altLang="en-US" sz="2000" b="1" dirty="0">
              <a:solidFill>
                <a:schemeClr val="accent2"/>
              </a:solidFill>
              <a:latin typeface="微软雅黑" pitchFamily="34" charset="-122"/>
              <a:ea typeface="微软雅黑" pitchFamily="34" charset="-122"/>
            </a:endParaRPr>
          </a:p>
        </p:txBody>
      </p:sp>
      <p:sp>
        <p:nvSpPr>
          <p:cNvPr id="14" name="文本框 30"/>
          <p:cNvSpPr>
            <a:spLocks noChangeArrowheads="1"/>
          </p:cNvSpPr>
          <p:nvPr/>
        </p:nvSpPr>
        <p:spPr bwMode="auto">
          <a:xfrm>
            <a:off x="1366838" y="4250665"/>
            <a:ext cx="104806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just">
              <a:buClr>
                <a:schemeClr val="accent2"/>
              </a:buClr>
              <a:buFont typeface="Wingdings" pitchFamily="2" charset="2"/>
              <a:buChar char="u"/>
            </a:pPr>
            <a:r>
              <a:rPr lang="zh-CN" altLang="en-US" sz="2000" dirty="0">
                <a:latin typeface="微软雅黑" pitchFamily="34" charset="-122"/>
                <a:ea typeface="微软雅黑" pitchFamily="34" charset="-122"/>
                <a:sym typeface="Calibri" pitchFamily="34" charset="0"/>
              </a:rPr>
              <a:t>按照国家</a:t>
            </a:r>
            <a:r>
              <a:rPr lang="en-US" altLang="zh-CN" sz="2000" dirty="0">
                <a:latin typeface="微软雅黑" pitchFamily="34" charset="-122"/>
                <a:ea typeface="微软雅黑" pitchFamily="34" charset="-122"/>
                <a:sym typeface="Calibri" pitchFamily="34" charset="0"/>
              </a:rPr>
              <a:t>《</a:t>
            </a:r>
            <a:r>
              <a:rPr lang="zh-CN" altLang="en-US" sz="2000" dirty="0">
                <a:latin typeface="微软雅黑" pitchFamily="34" charset="-122"/>
                <a:ea typeface="微软雅黑" pitchFamily="34" charset="-122"/>
                <a:sym typeface="Calibri" pitchFamily="34" charset="0"/>
              </a:rPr>
              <a:t>征</a:t>
            </a:r>
            <a:r>
              <a:rPr lang="zh-CN" altLang="en-US" sz="2000" dirty="0" smtClean="0">
                <a:latin typeface="微软雅黑" pitchFamily="34" charset="-122"/>
                <a:ea typeface="微软雅黑" pitchFamily="34" charset="-122"/>
                <a:sym typeface="Calibri" pitchFamily="34" charset="0"/>
              </a:rPr>
              <a:t>信业管</a:t>
            </a:r>
            <a:r>
              <a:rPr lang="zh-CN" altLang="en-US" sz="2000" dirty="0">
                <a:latin typeface="微软雅黑" pitchFamily="34" charset="-122"/>
                <a:ea typeface="微软雅黑" pitchFamily="34" charset="-122"/>
                <a:sym typeface="Calibri" pitchFamily="34" charset="0"/>
              </a:rPr>
              <a:t>理条例</a:t>
            </a:r>
            <a:r>
              <a:rPr lang="en-US" altLang="zh-CN" sz="2000" dirty="0">
                <a:latin typeface="微软雅黑" pitchFamily="34" charset="-122"/>
                <a:ea typeface="微软雅黑" pitchFamily="34" charset="-122"/>
                <a:sym typeface="Calibri" pitchFamily="34" charset="0"/>
              </a:rPr>
              <a:t>》</a:t>
            </a:r>
            <a:r>
              <a:rPr lang="zh-CN" altLang="en-US" sz="2000" dirty="0">
                <a:latin typeface="微软雅黑" pitchFamily="34" charset="-122"/>
                <a:ea typeface="微软雅黑" pitchFamily="34" charset="-122"/>
                <a:sym typeface="Calibri" pitchFamily="34" charset="0"/>
              </a:rPr>
              <a:t>的有关规定，有关不良记录将保留至逾期贷款结清后</a:t>
            </a:r>
            <a:r>
              <a:rPr lang="en-US" altLang="zh-CN" sz="2000" dirty="0">
                <a:latin typeface="微软雅黑" pitchFamily="34" charset="-122"/>
                <a:ea typeface="微软雅黑" pitchFamily="34" charset="-122"/>
                <a:sym typeface="Calibri" pitchFamily="34" charset="0"/>
              </a:rPr>
              <a:t>5</a:t>
            </a:r>
            <a:r>
              <a:rPr lang="zh-CN" altLang="en-US" sz="2000" dirty="0">
                <a:latin typeface="微软雅黑" pitchFamily="34" charset="-122"/>
                <a:ea typeface="微软雅黑" pitchFamily="34" charset="-122"/>
                <a:sym typeface="Calibri" pitchFamily="34" charset="0"/>
              </a:rPr>
              <a:t>年。为</a:t>
            </a:r>
            <a:r>
              <a:rPr lang="zh-CN" altLang="en-US" sz="2000" dirty="0" smtClean="0">
                <a:latin typeface="微软雅黑" pitchFamily="34" charset="-122"/>
                <a:ea typeface="微软雅黑" pitchFamily="34" charset="-122"/>
                <a:sym typeface="Calibri" pitchFamily="34" charset="0"/>
              </a:rPr>
              <a:t>了今</a:t>
            </a:r>
            <a:r>
              <a:rPr lang="zh-CN" altLang="en-US" sz="2000" dirty="0">
                <a:latin typeface="微软雅黑" pitchFamily="34" charset="-122"/>
                <a:ea typeface="微软雅黑" pitchFamily="34" charset="-122"/>
                <a:sym typeface="Calibri" pitchFamily="34" charset="0"/>
              </a:rPr>
              <a:t>后顺利的就业、出国、消费、办理信用卡、申请房贷、车贷，一旦产生违约记录，请尽快偿还逾期贷款。</a:t>
            </a:r>
          </a:p>
          <a:p>
            <a:pPr marL="342900" indent="-342900">
              <a:buClr>
                <a:schemeClr val="accent2"/>
              </a:buClr>
              <a:buFont typeface="Wingdings" pitchFamily="2" charset="2"/>
              <a:buChar char="u"/>
            </a:pPr>
            <a:r>
              <a:rPr lang="zh-CN" altLang="en-US" sz="2000" dirty="0">
                <a:latin typeface="微软雅黑" pitchFamily="34" charset="-122"/>
                <a:ea typeface="微软雅黑" pitchFamily="34" charset="-122"/>
                <a:sym typeface="Calibri" pitchFamily="34" charset="0"/>
              </a:rPr>
              <a:t>未按约定还款，连续拖欠超过一年且不与县级资助中心主动联系办理有关手续的同学，按照</a:t>
            </a:r>
            <a:r>
              <a:rPr lang="en-US" altLang="zh-CN" sz="2000" dirty="0">
                <a:latin typeface="微软雅黑" pitchFamily="34" charset="-122"/>
                <a:ea typeface="微软雅黑" pitchFamily="34" charset="-122"/>
                <a:sym typeface="Calibri" pitchFamily="34" charset="0"/>
              </a:rPr>
              <a:t>《</a:t>
            </a:r>
            <a:r>
              <a:rPr lang="zh-CN" altLang="en-US" sz="2000" dirty="0">
                <a:latin typeface="微软雅黑" pitchFamily="34" charset="-122"/>
                <a:ea typeface="微软雅黑" pitchFamily="34" charset="-122"/>
                <a:sym typeface="Calibri" pitchFamily="34" charset="0"/>
              </a:rPr>
              <a:t>借款合同</a:t>
            </a:r>
            <a:r>
              <a:rPr lang="en-US" altLang="zh-CN" sz="2000" dirty="0">
                <a:latin typeface="微软雅黑" pitchFamily="34" charset="-122"/>
                <a:ea typeface="微软雅黑" pitchFamily="34" charset="-122"/>
                <a:sym typeface="Calibri" pitchFamily="34" charset="0"/>
              </a:rPr>
              <a:t>》</a:t>
            </a:r>
            <a:r>
              <a:rPr lang="zh-CN" altLang="en-US" sz="2000" dirty="0">
                <a:latin typeface="微软雅黑" pitchFamily="34" charset="-122"/>
                <a:ea typeface="微软雅黑" pitchFamily="34" charset="-122"/>
                <a:sym typeface="Calibri" pitchFamily="34" charset="0"/>
              </a:rPr>
              <a:t>约定国家开发银行及县级资助中心有权在</a:t>
            </a:r>
            <a:r>
              <a:rPr lang="zh-CN" altLang="en-US" sz="2000" dirty="0" smtClean="0">
                <a:latin typeface="微软雅黑" pitchFamily="34" charset="-122"/>
                <a:ea typeface="微软雅黑" pitchFamily="34" charset="-122"/>
                <a:sym typeface="Calibri" pitchFamily="34" charset="0"/>
              </a:rPr>
              <a:t>不再次通知借款学生的</a:t>
            </a:r>
            <a:r>
              <a:rPr lang="zh-CN" altLang="en-US" sz="2000" dirty="0">
                <a:latin typeface="微软雅黑" pitchFamily="34" charset="-122"/>
                <a:ea typeface="微软雅黑" pitchFamily="34" charset="-122"/>
                <a:sym typeface="Calibri" pitchFamily="34" charset="0"/>
              </a:rPr>
              <a:t>情况下在新闻媒体和网络等信息渠道上公布姓名、身份证号码、毕业学校及违约行为等信息。</a:t>
            </a:r>
          </a:p>
        </p:txBody>
      </p:sp>
      <p:sp>
        <p:nvSpPr>
          <p:cNvPr id="15" name="文本框 2"/>
          <p:cNvSpPr>
            <a:spLocks noChangeArrowheads="1"/>
          </p:cNvSpPr>
          <p:nvPr/>
        </p:nvSpPr>
        <p:spPr bwMode="auto">
          <a:xfrm>
            <a:off x="1519237" y="3850555"/>
            <a:ext cx="25799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smtClean="0">
                <a:solidFill>
                  <a:schemeClr val="accent2"/>
                </a:solidFill>
                <a:latin typeface="微软雅黑" pitchFamily="34" charset="-122"/>
                <a:ea typeface="微软雅黑" pitchFamily="34" charset="-122"/>
              </a:rPr>
              <a:t>注意事项：</a:t>
            </a:r>
            <a:endParaRPr lang="zh-CN" altLang="en-US" sz="2000" b="1" dirty="0">
              <a:solidFill>
                <a:schemeClr val="accent2"/>
              </a:solidFill>
              <a:latin typeface="微软雅黑" pitchFamily="34" charset="-122"/>
              <a:ea typeface="微软雅黑" pitchFamily="34" charset="-122"/>
            </a:endParaRPr>
          </a:p>
        </p:txBody>
      </p:sp>
      <p:sp>
        <p:nvSpPr>
          <p:cNvPr id="3" name="灯片编号占位符 2"/>
          <p:cNvSpPr>
            <a:spLocks noGrp="1"/>
          </p:cNvSpPr>
          <p:nvPr>
            <p:ph type="sldNum" sz="quarter" idx="12"/>
          </p:nvPr>
        </p:nvSpPr>
        <p:spPr/>
        <p:txBody>
          <a:bodyPr/>
          <a:lstStyle/>
          <a:p>
            <a:pPr>
              <a:defRPr/>
            </a:pPr>
            <a:fld id="{50A7D6EC-BC01-493E-9D1E-6C7A7B16C25B}" type="slidenum">
              <a:rPr lang="zh-CN" altLang="en-US" smtClean="0"/>
              <a:pPr>
                <a:defRPr/>
              </a:pPr>
              <a:t>25</a:t>
            </a:fld>
            <a:endParaRPr lang="zh-CN" altLang="en-US" sz="1800">
              <a:solidFill>
                <a:schemeClr val="tx1"/>
              </a:solidFill>
              <a:latin typeface="Arial" pitchFamily="34" charset="0"/>
              <a:ea typeface="+mn-ea"/>
            </a:endParaRPr>
          </a:p>
        </p:txBody>
      </p:sp>
    </p:spTree>
    <p:extLst>
      <p:ext uri="{BB962C8B-B14F-4D97-AF65-F5344CB8AC3E}">
        <p14:creationId xmlns:p14="http://schemas.microsoft.com/office/powerpoint/2010/main" val="1875541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直接连接符 4"/>
          <p:cNvSpPr>
            <a:spLocks noChangeShapeType="1"/>
          </p:cNvSpPr>
          <p:nvPr/>
        </p:nvSpPr>
        <p:spPr bwMode="auto">
          <a:xfrm>
            <a:off x="363538" y="833438"/>
            <a:ext cx="11485562" cy="1587"/>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51" name="直接连接符 22"/>
          <p:cNvSpPr>
            <a:spLocks noChangeShapeType="1"/>
          </p:cNvSpPr>
          <p:nvPr/>
        </p:nvSpPr>
        <p:spPr bwMode="auto">
          <a:xfrm>
            <a:off x="1050925" y="1019175"/>
            <a:ext cx="11113" cy="5646738"/>
          </a:xfrm>
          <a:prstGeom prst="line">
            <a:avLst/>
          </a:prstGeom>
          <a:noFill/>
          <a:ln w="38100" cap="rnd">
            <a:solidFill>
              <a:srgbClr val="0AAEEA"/>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52" name="椭圆 23"/>
          <p:cNvSpPr>
            <a:spLocks noChangeArrowheads="1"/>
          </p:cNvSpPr>
          <p:nvPr/>
        </p:nvSpPr>
        <p:spPr bwMode="auto">
          <a:xfrm>
            <a:off x="927100" y="1262063"/>
            <a:ext cx="225425" cy="225425"/>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27654" name="矩形 7"/>
          <p:cNvSpPr>
            <a:spLocks noChangeArrowheads="1"/>
          </p:cNvSpPr>
          <p:nvPr/>
        </p:nvSpPr>
        <p:spPr bwMode="auto">
          <a:xfrm>
            <a:off x="452438" y="288925"/>
            <a:ext cx="54697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rgbClr val="C00000"/>
                </a:solidFill>
                <a:latin typeface="微软雅黑" pitchFamily="34" charset="-122"/>
                <a:ea typeface="微软雅黑" pitchFamily="34" charset="-122"/>
                <a:sym typeface="微软雅黑" pitchFamily="34" charset="-122"/>
              </a:rPr>
              <a:t>四</a:t>
            </a:r>
            <a:r>
              <a:rPr lang="zh-CN" altLang="en-US" sz="2800" b="1" dirty="0" smtClean="0">
                <a:solidFill>
                  <a:srgbClr val="C00000"/>
                </a:solidFill>
                <a:latin typeface="微软雅黑" pitchFamily="34" charset="-122"/>
                <a:ea typeface="微软雅黑" pitchFamily="34" charset="-122"/>
                <a:sym typeface="微软雅黑" pitchFamily="34" charset="-122"/>
              </a:rPr>
              <a:t>、</a:t>
            </a:r>
            <a:r>
              <a:rPr lang="zh-CN" altLang="en-US" sz="2800" b="1" dirty="0">
                <a:solidFill>
                  <a:srgbClr val="C00000"/>
                </a:solidFill>
                <a:latin typeface="微软雅黑" pitchFamily="34" charset="-122"/>
                <a:ea typeface="微软雅黑" pitchFamily="34" charset="-122"/>
                <a:sym typeface="微软雅黑" pitchFamily="34" charset="-122"/>
              </a:rPr>
              <a:t>业务流程</a:t>
            </a:r>
          </a:p>
        </p:txBody>
      </p:sp>
      <p:sp>
        <p:nvSpPr>
          <p:cNvPr id="27657" name="直接连接符 20"/>
          <p:cNvSpPr>
            <a:spLocks noChangeShapeType="1"/>
          </p:cNvSpPr>
          <p:nvPr/>
        </p:nvSpPr>
        <p:spPr bwMode="auto">
          <a:xfrm>
            <a:off x="1366838" y="1671638"/>
            <a:ext cx="4100512" cy="0"/>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61" name="文本框 2"/>
          <p:cNvSpPr>
            <a:spLocks noChangeArrowheads="1"/>
          </p:cNvSpPr>
          <p:nvPr/>
        </p:nvSpPr>
        <p:spPr bwMode="auto">
          <a:xfrm>
            <a:off x="1368425" y="1161256"/>
            <a:ext cx="96678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200" b="1" dirty="0">
                <a:solidFill>
                  <a:srgbClr val="0AAEEA"/>
                </a:solidFill>
                <a:latin typeface="微软雅黑" pitchFamily="34" charset="-122"/>
                <a:ea typeface="微软雅黑" pitchFamily="34" charset="-122"/>
              </a:rPr>
              <a:t>合</a:t>
            </a:r>
            <a:r>
              <a:rPr lang="zh-CN" altLang="en-US" sz="2200" b="1" dirty="0" smtClean="0">
                <a:solidFill>
                  <a:srgbClr val="0AAEEA"/>
                </a:solidFill>
                <a:latin typeface="微软雅黑" pitchFamily="34" charset="-122"/>
                <a:ea typeface="微软雅黑" pitchFamily="34" charset="-122"/>
              </a:rPr>
              <a:t>同变更</a:t>
            </a:r>
            <a:endParaRPr lang="zh-CN" altLang="en-US" sz="2200" b="1" dirty="0">
              <a:solidFill>
                <a:srgbClr val="0AAEEA"/>
              </a:solidFill>
              <a:latin typeface="微软雅黑" pitchFamily="34" charset="-122"/>
              <a:ea typeface="微软雅黑" pitchFamily="34" charset="-122"/>
            </a:endParaRPr>
          </a:p>
        </p:txBody>
      </p:sp>
      <p:sp>
        <p:nvSpPr>
          <p:cNvPr id="53" name="文本框 30"/>
          <p:cNvSpPr>
            <a:spLocks noChangeArrowheads="1"/>
          </p:cNvSpPr>
          <p:nvPr/>
        </p:nvSpPr>
        <p:spPr bwMode="auto">
          <a:xfrm>
            <a:off x="1519238" y="2071748"/>
            <a:ext cx="10328276"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zh-CN" sz="2000" dirty="0">
                <a:latin typeface="微软雅黑" pitchFamily="34" charset="-122"/>
                <a:ea typeface="微软雅黑" pitchFamily="34" charset="-122"/>
              </a:rPr>
              <a:t>《借款合同》变更分为助学贷款业务一类变更和助学贷款业务二类变更（以下简称“一类变更”、“二类变更”），一类变更由县级资助中心受理，经开发银行有关分行核准后生效。二类变更由县级资助中心受理并直接完成，无需开发银行核准。</a:t>
            </a:r>
          </a:p>
          <a:p>
            <a:pPr lvl="0"/>
            <a:r>
              <a:rPr lang="zh-CN" altLang="zh-CN" sz="2000" dirty="0">
                <a:latin typeface="微软雅黑" pitchFamily="34" charset="-122"/>
                <a:ea typeface="微软雅黑" pitchFamily="34" charset="-122"/>
              </a:rPr>
              <a:t>一类变更包括：还款计划变更；</a:t>
            </a:r>
          </a:p>
          <a:p>
            <a:r>
              <a:rPr lang="zh-CN" altLang="zh-CN" sz="2000" dirty="0">
                <a:latin typeface="微软雅黑" pitchFamily="34" charset="-122"/>
                <a:ea typeface="微软雅黑" pitchFamily="34" charset="-122"/>
              </a:rPr>
              <a:t>二类变更包括：就学信息变更、账户信息变更、身份信息变更、共同借款人变更。</a:t>
            </a:r>
            <a:endParaRPr lang="zh-CN" altLang="en-US" sz="2000" dirty="0">
              <a:latin typeface="微软雅黑" pitchFamily="34" charset="-122"/>
              <a:ea typeface="微软雅黑" pitchFamily="34" charset="-122"/>
              <a:sym typeface="Calibri" pitchFamily="34" charset="0"/>
            </a:endParaRPr>
          </a:p>
        </p:txBody>
      </p:sp>
      <p:sp>
        <p:nvSpPr>
          <p:cNvPr id="55" name="文本框 2"/>
          <p:cNvSpPr>
            <a:spLocks noChangeArrowheads="1"/>
          </p:cNvSpPr>
          <p:nvPr/>
        </p:nvSpPr>
        <p:spPr bwMode="auto">
          <a:xfrm>
            <a:off x="1519237" y="1671638"/>
            <a:ext cx="25799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solidFill>
                  <a:schemeClr val="accent2"/>
                </a:solidFill>
                <a:latin typeface="微软雅黑" pitchFamily="34" charset="-122"/>
                <a:ea typeface="微软雅黑" pitchFamily="34" charset="-122"/>
              </a:rPr>
              <a:t>变更</a:t>
            </a:r>
            <a:r>
              <a:rPr lang="zh-CN" altLang="en-US" sz="2000" b="1" dirty="0" smtClean="0">
                <a:solidFill>
                  <a:schemeClr val="accent2"/>
                </a:solidFill>
                <a:latin typeface="微软雅黑" pitchFamily="34" charset="-122"/>
                <a:ea typeface="微软雅黑" pitchFamily="34" charset="-122"/>
              </a:rPr>
              <a:t>类型：</a:t>
            </a:r>
            <a:endParaRPr lang="zh-CN" altLang="en-US" sz="2000" b="1" dirty="0">
              <a:solidFill>
                <a:schemeClr val="accent2"/>
              </a:solidFill>
              <a:latin typeface="微软雅黑" pitchFamily="34" charset="-122"/>
              <a:ea typeface="微软雅黑" pitchFamily="34" charset="-122"/>
            </a:endParaRPr>
          </a:p>
        </p:txBody>
      </p:sp>
      <p:sp>
        <p:nvSpPr>
          <p:cNvPr id="14" name="文本框 30"/>
          <p:cNvSpPr>
            <a:spLocks noChangeArrowheads="1"/>
          </p:cNvSpPr>
          <p:nvPr/>
        </p:nvSpPr>
        <p:spPr bwMode="auto">
          <a:xfrm>
            <a:off x="1366838" y="4250665"/>
            <a:ext cx="104806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just">
              <a:buClr>
                <a:schemeClr val="accent2"/>
              </a:buClr>
              <a:buFont typeface="Wingdings" pitchFamily="2" charset="2"/>
              <a:buChar char="u"/>
            </a:pPr>
            <a:r>
              <a:rPr lang="zh-CN" altLang="en-US" sz="2000" dirty="0">
                <a:latin typeface="微软雅黑" pitchFamily="34" charset="-122"/>
                <a:ea typeface="微软雅黑" pitchFamily="34" charset="-122"/>
                <a:sym typeface="Calibri" pitchFamily="34" charset="0"/>
              </a:rPr>
              <a:t>是指由于借款学生录入错误，或因其休学、升学、留级、跳级、退学、开除学籍、出国、转学等原因需要对高校名称、入学年份、学制或毕业年份进行修改的行为</a:t>
            </a:r>
            <a:r>
              <a:rPr lang="zh-CN" altLang="en-US" sz="2000" dirty="0" smtClean="0">
                <a:latin typeface="微软雅黑" pitchFamily="34" charset="-122"/>
                <a:ea typeface="微软雅黑" pitchFamily="34" charset="-122"/>
                <a:sym typeface="Calibri" pitchFamily="34" charset="0"/>
              </a:rPr>
              <a:t>。</a:t>
            </a:r>
            <a:endParaRPr lang="en-US" altLang="zh-CN" sz="2000" dirty="0" smtClean="0">
              <a:latin typeface="微软雅黑" pitchFamily="34" charset="-122"/>
              <a:ea typeface="微软雅黑" pitchFamily="34" charset="-122"/>
              <a:sym typeface="Calibri" pitchFamily="34" charset="0"/>
            </a:endParaRPr>
          </a:p>
          <a:p>
            <a:pPr marL="342900" indent="-342900" algn="just">
              <a:buClr>
                <a:schemeClr val="accent2"/>
              </a:buClr>
              <a:buFont typeface="Wingdings" pitchFamily="2" charset="2"/>
              <a:buChar char="u"/>
            </a:pPr>
            <a:r>
              <a:rPr lang="zh-CN" altLang="en-US" sz="2000" dirty="0" smtClean="0">
                <a:latin typeface="微软雅黑" pitchFamily="34" charset="-122"/>
                <a:ea typeface="微软雅黑" pitchFamily="34" charset="-122"/>
                <a:sym typeface="Calibri" pitchFamily="34" charset="0"/>
              </a:rPr>
              <a:t>借</a:t>
            </a:r>
            <a:r>
              <a:rPr lang="zh-CN" altLang="en-US" sz="2000" dirty="0">
                <a:latin typeface="微软雅黑" pitchFamily="34" charset="-122"/>
                <a:ea typeface="微软雅黑" pitchFamily="34" charset="-122"/>
                <a:sym typeface="Calibri" pitchFamily="34" charset="0"/>
              </a:rPr>
              <a:t>款学生或共同借款人任一方到县级资助中心办理有关变更手续，并向县级资助中心提交相关证明材</a:t>
            </a:r>
            <a:r>
              <a:rPr lang="zh-CN" altLang="en-US" sz="2000" dirty="0" smtClean="0">
                <a:latin typeface="微软雅黑" pitchFamily="34" charset="-122"/>
                <a:ea typeface="微软雅黑" pitchFamily="34" charset="-122"/>
                <a:sym typeface="Calibri" pitchFamily="34" charset="0"/>
              </a:rPr>
              <a:t>料。</a:t>
            </a:r>
            <a:endParaRPr lang="en-US" altLang="zh-CN" sz="2000" dirty="0" smtClean="0">
              <a:latin typeface="微软雅黑" pitchFamily="34" charset="-122"/>
              <a:ea typeface="微软雅黑" pitchFamily="34" charset="-122"/>
              <a:sym typeface="Calibri" pitchFamily="34" charset="0"/>
            </a:endParaRPr>
          </a:p>
          <a:p>
            <a:pPr marL="342900" indent="-342900" algn="just">
              <a:buClr>
                <a:schemeClr val="accent2"/>
              </a:buClr>
              <a:buFont typeface="Wingdings" pitchFamily="2" charset="2"/>
              <a:buChar char="u"/>
            </a:pPr>
            <a:r>
              <a:rPr lang="zh-CN" altLang="en-US" sz="2000" dirty="0" smtClean="0">
                <a:latin typeface="微软雅黑" pitchFamily="34" charset="-122"/>
                <a:ea typeface="微软雅黑" pitchFamily="34" charset="-122"/>
                <a:sym typeface="Calibri" pitchFamily="34" charset="0"/>
              </a:rPr>
              <a:t>因</a:t>
            </a:r>
            <a:r>
              <a:rPr lang="zh-CN" altLang="en-US" sz="2000" dirty="0">
                <a:latin typeface="微软雅黑" pitchFamily="34" charset="-122"/>
                <a:ea typeface="微软雅黑" pitchFamily="34" charset="-122"/>
                <a:sym typeface="Calibri" pitchFamily="34" charset="0"/>
              </a:rPr>
              <a:t>就学信息变更导致入学年份、毕业年份、学制发生变化的</a:t>
            </a:r>
            <a:r>
              <a:rPr lang="zh-CN" altLang="en-US" sz="2000" dirty="0" smtClean="0">
                <a:latin typeface="微软雅黑" pitchFamily="34" charset="-122"/>
                <a:ea typeface="微软雅黑" pitchFamily="34" charset="-122"/>
                <a:sym typeface="Calibri" pitchFamily="34" charset="0"/>
              </a:rPr>
              <a:t>，借</a:t>
            </a:r>
            <a:r>
              <a:rPr lang="zh-CN" altLang="en-US" sz="2000" dirty="0">
                <a:latin typeface="微软雅黑" pitchFamily="34" charset="-122"/>
                <a:ea typeface="微软雅黑" pitchFamily="34" charset="-122"/>
                <a:sym typeface="Calibri" pitchFamily="34" charset="0"/>
              </a:rPr>
              <a:t>款</a:t>
            </a:r>
            <a:r>
              <a:rPr lang="zh-CN" altLang="en-US" sz="2000" dirty="0" smtClean="0">
                <a:latin typeface="微软雅黑" pitchFamily="34" charset="-122"/>
                <a:ea typeface="微软雅黑" pitchFamily="34" charset="-122"/>
                <a:sym typeface="Calibri" pitchFamily="34" charset="0"/>
              </a:rPr>
              <a:t>人需同</a:t>
            </a:r>
            <a:r>
              <a:rPr lang="zh-CN" altLang="en-US" sz="2000" dirty="0">
                <a:latin typeface="微软雅黑" pitchFamily="34" charset="-122"/>
                <a:ea typeface="微软雅黑" pitchFamily="34" charset="-122"/>
                <a:sym typeface="Calibri" pitchFamily="34" charset="0"/>
              </a:rPr>
              <a:t>时申请还款计划变更。</a:t>
            </a:r>
          </a:p>
        </p:txBody>
      </p:sp>
      <p:sp>
        <p:nvSpPr>
          <p:cNvPr id="15" name="文本框 2"/>
          <p:cNvSpPr>
            <a:spLocks noChangeArrowheads="1"/>
          </p:cNvSpPr>
          <p:nvPr/>
        </p:nvSpPr>
        <p:spPr bwMode="auto">
          <a:xfrm>
            <a:off x="1519237" y="3850555"/>
            <a:ext cx="25799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smtClean="0">
                <a:solidFill>
                  <a:schemeClr val="accent2"/>
                </a:solidFill>
                <a:latin typeface="微软雅黑" pitchFamily="34" charset="-122"/>
                <a:ea typeface="微软雅黑" pitchFamily="34" charset="-122"/>
              </a:rPr>
              <a:t>一、就学信息变更</a:t>
            </a:r>
            <a:endParaRPr lang="zh-CN" altLang="en-US" sz="2000" b="1" dirty="0">
              <a:solidFill>
                <a:schemeClr val="accent2"/>
              </a:solidFill>
              <a:latin typeface="微软雅黑" pitchFamily="34" charset="-122"/>
              <a:ea typeface="微软雅黑" pitchFamily="34" charset="-122"/>
            </a:endParaRPr>
          </a:p>
        </p:txBody>
      </p:sp>
      <p:sp>
        <p:nvSpPr>
          <p:cNvPr id="3" name="灯片编号占位符 2"/>
          <p:cNvSpPr>
            <a:spLocks noGrp="1"/>
          </p:cNvSpPr>
          <p:nvPr>
            <p:ph type="sldNum" sz="quarter" idx="12"/>
          </p:nvPr>
        </p:nvSpPr>
        <p:spPr/>
        <p:txBody>
          <a:bodyPr/>
          <a:lstStyle/>
          <a:p>
            <a:pPr>
              <a:defRPr/>
            </a:pPr>
            <a:fld id="{50A7D6EC-BC01-493E-9D1E-6C7A7B16C25B}" type="slidenum">
              <a:rPr lang="zh-CN" altLang="en-US" smtClean="0"/>
              <a:pPr>
                <a:defRPr/>
              </a:pPr>
              <a:t>26</a:t>
            </a:fld>
            <a:endParaRPr lang="zh-CN" altLang="en-US" sz="1800">
              <a:solidFill>
                <a:schemeClr val="tx1"/>
              </a:solidFill>
              <a:latin typeface="Arial" pitchFamily="34" charset="0"/>
              <a:ea typeface="+mn-ea"/>
            </a:endParaRPr>
          </a:p>
        </p:txBody>
      </p:sp>
    </p:spTree>
    <p:extLst>
      <p:ext uri="{BB962C8B-B14F-4D97-AF65-F5344CB8AC3E}">
        <p14:creationId xmlns:p14="http://schemas.microsoft.com/office/powerpoint/2010/main" val="1225158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直接连接符 4"/>
          <p:cNvSpPr>
            <a:spLocks noChangeShapeType="1"/>
          </p:cNvSpPr>
          <p:nvPr/>
        </p:nvSpPr>
        <p:spPr bwMode="auto">
          <a:xfrm>
            <a:off x="363538" y="833438"/>
            <a:ext cx="11485562" cy="1587"/>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51" name="直接连接符 22"/>
          <p:cNvSpPr>
            <a:spLocks noChangeShapeType="1"/>
          </p:cNvSpPr>
          <p:nvPr/>
        </p:nvSpPr>
        <p:spPr bwMode="auto">
          <a:xfrm>
            <a:off x="1050925" y="1019175"/>
            <a:ext cx="11113" cy="5646738"/>
          </a:xfrm>
          <a:prstGeom prst="line">
            <a:avLst/>
          </a:prstGeom>
          <a:noFill/>
          <a:ln w="38100" cap="rnd">
            <a:solidFill>
              <a:srgbClr val="0AAEEA"/>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52" name="椭圆 23"/>
          <p:cNvSpPr>
            <a:spLocks noChangeArrowheads="1"/>
          </p:cNvSpPr>
          <p:nvPr/>
        </p:nvSpPr>
        <p:spPr bwMode="auto">
          <a:xfrm>
            <a:off x="927100" y="1262063"/>
            <a:ext cx="225425" cy="225425"/>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27654" name="矩形 7"/>
          <p:cNvSpPr>
            <a:spLocks noChangeArrowheads="1"/>
          </p:cNvSpPr>
          <p:nvPr/>
        </p:nvSpPr>
        <p:spPr bwMode="auto">
          <a:xfrm>
            <a:off x="452438" y="288925"/>
            <a:ext cx="54697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rgbClr val="C00000"/>
                </a:solidFill>
                <a:latin typeface="微软雅黑" pitchFamily="34" charset="-122"/>
                <a:ea typeface="微软雅黑" pitchFamily="34" charset="-122"/>
                <a:sym typeface="微软雅黑" pitchFamily="34" charset="-122"/>
              </a:rPr>
              <a:t>四</a:t>
            </a:r>
            <a:r>
              <a:rPr lang="zh-CN" altLang="en-US" sz="2800" b="1" dirty="0" smtClean="0">
                <a:solidFill>
                  <a:srgbClr val="C00000"/>
                </a:solidFill>
                <a:latin typeface="微软雅黑" pitchFamily="34" charset="-122"/>
                <a:ea typeface="微软雅黑" pitchFamily="34" charset="-122"/>
                <a:sym typeface="微软雅黑" pitchFamily="34" charset="-122"/>
              </a:rPr>
              <a:t>、</a:t>
            </a:r>
            <a:r>
              <a:rPr lang="zh-CN" altLang="en-US" sz="2800" b="1" dirty="0">
                <a:solidFill>
                  <a:srgbClr val="C00000"/>
                </a:solidFill>
                <a:latin typeface="微软雅黑" pitchFamily="34" charset="-122"/>
                <a:ea typeface="微软雅黑" pitchFamily="34" charset="-122"/>
                <a:sym typeface="微软雅黑" pitchFamily="34" charset="-122"/>
              </a:rPr>
              <a:t>业务流程</a:t>
            </a:r>
          </a:p>
        </p:txBody>
      </p:sp>
      <p:sp>
        <p:nvSpPr>
          <p:cNvPr id="27657" name="直接连接符 20"/>
          <p:cNvSpPr>
            <a:spLocks noChangeShapeType="1"/>
          </p:cNvSpPr>
          <p:nvPr/>
        </p:nvSpPr>
        <p:spPr bwMode="auto">
          <a:xfrm>
            <a:off x="1366838" y="1671638"/>
            <a:ext cx="4100512" cy="0"/>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61" name="文本框 2"/>
          <p:cNvSpPr>
            <a:spLocks noChangeArrowheads="1"/>
          </p:cNvSpPr>
          <p:nvPr/>
        </p:nvSpPr>
        <p:spPr bwMode="auto">
          <a:xfrm>
            <a:off x="1368425" y="1161256"/>
            <a:ext cx="96678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200" b="1" dirty="0">
                <a:solidFill>
                  <a:srgbClr val="0AAEEA"/>
                </a:solidFill>
                <a:latin typeface="微软雅黑" pitchFamily="34" charset="-122"/>
                <a:ea typeface="微软雅黑" pitchFamily="34" charset="-122"/>
              </a:rPr>
              <a:t>合</a:t>
            </a:r>
            <a:r>
              <a:rPr lang="zh-CN" altLang="en-US" sz="2200" b="1" dirty="0" smtClean="0">
                <a:solidFill>
                  <a:srgbClr val="0AAEEA"/>
                </a:solidFill>
                <a:latin typeface="微软雅黑" pitchFamily="34" charset="-122"/>
                <a:ea typeface="微软雅黑" pitchFamily="34" charset="-122"/>
              </a:rPr>
              <a:t>同变更</a:t>
            </a:r>
            <a:endParaRPr lang="zh-CN" altLang="en-US" sz="2200" b="1" dirty="0">
              <a:solidFill>
                <a:srgbClr val="0AAEEA"/>
              </a:solidFill>
              <a:latin typeface="微软雅黑" pitchFamily="34" charset="-122"/>
              <a:ea typeface="微软雅黑" pitchFamily="34" charset="-122"/>
            </a:endParaRPr>
          </a:p>
        </p:txBody>
      </p:sp>
      <p:sp>
        <p:nvSpPr>
          <p:cNvPr id="53" name="文本框 30"/>
          <p:cNvSpPr>
            <a:spLocks noChangeArrowheads="1"/>
          </p:cNvSpPr>
          <p:nvPr/>
        </p:nvSpPr>
        <p:spPr bwMode="auto">
          <a:xfrm>
            <a:off x="1519237" y="2315689"/>
            <a:ext cx="9849348"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just">
              <a:lnSpc>
                <a:spcPct val="150000"/>
              </a:lnSpc>
              <a:buClr>
                <a:schemeClr val="accent2"/>
              </a:buClr>
              <a:buFont typeface="Wingdings" pitchFamily="2" charset="2"/>
              <a:buChar char="u"/>
            </a:pPr>
            <a:r>
              <a:rPr lang="zh-CN" altLang="en-US" sz="2000" dirty="0">
                <a:latin typeface="微软雅黑" pitchFamily="34" charset="-122"/>
                <a:ea typeface="微软雅黑" pitchFamily="34" charset="-122"/>
                <a:sym typeface="Calibri" pitchFamily="34" charset="0"/>
              </a:rPr>
              <a:t>已由县级资助中心完成就学信息变更或其他原因导致借款人不能按原</a:t>
            </a:r>
            <a:r>
              <a:rPr lang="en-US" altLang="zh-CN" sz="2000" dirty="0">
                <a:latin typeface="微软雅黑" pitchFamily="34" charset="-122"/>
                <a:ea typeface="微软雅黑" pitchFamily="34" charset="-122"/>
                <a:sym typeface="Calibri" pitchFamily="34" charset="0"/>
              </a:rPr>
              <a:t>《</a:t>
            </a:r>
            <a:r>
              <a:rPr lang="zh-CN" altLang="en-US" sz="2000" dirty="0">
                <a:latin typeface="微软雅黑" pitchFamily="34" charset="-122"/>
                <a:ea typeface="微软雅黑" pitchFamily="34" charset="-122"/>
                <a:sym typeface="Calibri" pitchFamily="34" charset="0"/>
              </a:rPr>
              <a:t>借款合同</a:t>
            </a:r>
            <a:r>
              <a:rPr lang="en-US" altLang="zh-CN" sz="2000" dirty="0">
                <a:latin typeface="微软雅黑" pitchFamily="34" charset="-122"/>
                <a:ea typeface="微软雅黑" pitchFamily="34" charset="-122"/>
                <a:sym typeface="Calibri" pitchFamily="34" charset="0"/>
              </a:rPr>
              <a:t>》</a:t>
            </a:r>
            <a:r>
              <a:rPr lang="zh-CN" altLang="en-US" sz="2000" dirty="0">
                <a:latin typeface="微软雅黑" pitchFamily="34" charset="-122"/>
                <a:ea typeface="微软雅黑" pitchFamily="34" charset="-122"/>
                <a:sym typeface="Calibri" pitchFamily="34" charset="0"/>
              </a:rPr>
              <a:t>约定的还款计划还款，需要对合同贴息起止日、宽限期起止日进行变更以调整还款计划的事项</a:t>
            </a:r>
            <a:r>
              <a:rPr lang="zh-CN" altLang="en-US" sz="2000" dirty="0" smtClean="0">
                <a:latin typeface="微软雅黑" pitchFamily="34" charset="-122"/>
                <a:ea typeface="微软雅黑" pitchFamily="34" charset="-122"/>
                <a:sym typeface="Calibri" pitchFamily="34" charset="0"/>
              </a:rPr>
              <a:t>。</a:t>
            </a:r>
            <a:endParaRPr lang="en-US" altLang="zh-CN" sz="2000" dirty="0" smtClean="0">
              <a:latin typeface="微软雅黑" pitchFamily="34" charset="-122"/>
              <a:ea typeface="微软雅黑" pitchFamily="34" charset="-122"/>
              <a:sym typeface="Calibri" pitchFamily="34" charset="0"/>
            </a:endParaRPr>
          </a:p>
          <a:p>
            <a:pPr marL="342900" indent="-342900" algn="just">
              <a:lnSpc>
                <a:spcPct val="150000"/>
              </a:lnSpc>
              <a:buClr>
                <a:schemeClr val="accent2"/>
              </a:buClr>
              <a:buFont typeface="Wingdings" pitchFamily="2" charset="2"/>
              <a:buChar char="u"/>
            </a:pPr>
            <a:r>
              <a:rPr lang="zh-CN" altLang="en-US" sz="2000" dirty="0" smtClean="0">
                <a:latin typeface="微软雅黑" pitchFamily="34" charset="-122"/>
                <a:ea typeface="微软雅黑" pitchFamily="34" charset="-122"/>
                <a:sym typeface="Calibri" pitchFamily="34" charset="0"/>
              </a:rPr>
              <a:t>借</a:t>
            </a:r>
            <a:r>
              <a:rPr lang="zh-CN" altLang="en-US" sz="2000" dirty="0">
                <a:latin typeface="微软雅黑" pitchFamily="34" charset="-122"/>
                <a:ea typeface="微软雅黑" pitchFamily="34" charset="-122"/>
                <a:sym typeface="Calibri" pitchFamily="34" charset="0"/>
              </a:rPr>
              <a:t>款学生或共同借款人任一方到县级资助中心办理有关变更手续，并向县级资助中心提交相关证明材</a:t>
            </a:r>
            <a:r>
              <a:rPr lang="zh-CN" altLang="en-US" sz="2000" dirty="0" smtClean="0">
                <a:latin typeface="微软雅黑" pitchFamily="34" charset="-122"/>
                <a:ea typeface="微软雅黑" pitchFamily="34" charset="-122"/>
                <a:sym typeface="Calibri" pitchFamily="34" charset="0"/>
              </a:rPr>
              <a:t>料。</a:t>
            </a:r>
            <a:endParaRPr lang="en-US" altLang="zh-CN" sz="2000" dirty="0">
              <a:latin typeface="微软雅黑" pitchFamily="34" charset="-122"/>
              <a:ea typeface="微软雅黑" pitchFamily="34" charset="-122"/>
              <a:sym typeface="Calibri" pitchFamily="34" charset="0"/>
            </a:endParaRPr>
          </a:p>
          <a:p>
            <a:pPr marL="342900" indent="-342900" algn="just">
              <a:lnSpc>
                <a:spcPct val="150000"/>
              </a:lnSpc>
              <a:buClr>
                <a:schemeClr val="accent2"/>
              </a:buClr>
              <a:buFont typeface="Wingdings" pitchFamily="2" charset="2"/>
              <a:buChar char="u"/>
            </a:pPr>
            <a:r>
              <a:rPr lang="zh-CN" altLang="en-US" sz="2000" dirty="0" smtClean="0">
                <a:latin typeface="微软雅黑" pitchFamily="34" charset="-122"/>
                <a:ea typeface="微软雅黑" pitchFamily="34" charset="-122"/>
                <a:sym typeface="Calibri" pitchFamily="34" charset="0"/>
              </a:rPr>
              <a:t>县</a:t>
            </a:r>
            <a:r>
              <a:rPr lang="zh-CN" altLang="en-US" sz="2000" dirty="0">
                <a:latin typeface="微软雅黑" pitchFamily="34" charset="-122"/>
                <a:ea typeface="微软雅黑" pitchFamily="34" charset="-122"/>
                <a:sym typeface="Calibri" pitchFamily="34" charset="0"/>
              </a:rPr>
              <a:t>级资助中</a:t>
            </a:r>
            <a:r>
              <a:rPr lang="zh-CN" altLang="en-US" sz="2000" dirty="0" smtClean="0">
                <a:latin typeface="微软雅黑" pitchFamily="34" charset="-122"/>
                <a:ea typeface="微软雅黑" pitchFamily="34" charset="-122"/>
                <a:sym typeface="Calibri" pitchFamily="34" charset="0"/>
              </a:rPr>
              <a:t>心审查、复核后提</a:t>
            </a:r>
            <a:r>
              <a:rPr lang="zh-CN" altLang="en-US" sz="2000" dirty="0">
                <a:latin typeface="微软雅黑" pitchFamily="34" charset="-122"/>
                <a:ea typeface="微软雅黑" pitchFamily="34" charset="-122"/>
                <a:sym typeface="Calibri" pitchFamily="34" charset="0"/>
              </a:rPr>
              <a:t>交开发银行有关分</a:t>
            </a:r>
            <a:r>
              <a:rPr lang="zh-CN" altLang="en-US" sz="2000" dirty="0" smtClean="0">
                <a:latin typeface="微软雅黑" pitchFamily="34" charset="-122"/>
                <a:ea typeface="微软雅黑" pitchFamily="34" charset="-122"/>
                <a:sym typeface="Calibri" pitchFamily="34" charset="0"/>
              </a:rPr>
              <a:t>行。</a:t>
            </a:r>
            <a:endParaRPr lang="en-US" altLang="zh-CN" sz="2000" dirty="0" smtClean="0">
              <a:latin typeface="微软雅黑" pitchFamily="34" charset="-122"/>
              <a:ea typeface="微软雅黑" pitchFamily="34" charset="-122"/>
              <a:sym typeface="Calibri" pitchFamily="34" charset="0"/>
            </a:endParaRPr>
          </a:p>
          <a:p>
            <a:pPr marL="342900" indent="-342900" algn="just">
              <a:lnSpc>
                <a:spcPct val="150000"/>
              </a:lnSpc>
              <a:buClr>
                <a:schemeClr val="accent2"/>
              </a:buClr>
              <a:buFont typeface="Wingdings" pitchFamily="2" charset="2"/>
              <a:buChar char="u"/>
            </a:pPr>
            <a:r>
              <a:rPr lang="zh-CN" altLang="en-US" sz="2000" dirty="0" smtClean="0">
                <a:latin typeface="微软雅黑" pitchFamily="34" charset="-122"/>
                <a:ea typeface="微软雅黑" pitchFamily="34" charset="-122"/>
                <a:sym typeface="Calibri" pitchFamily="34" charset="0"/>
              </a:rPr>
              <a:t>开</a:t>
            </a:r>
            <a:r>
              <a:rPr lang="zh-CN" altLang="en-US" sz="2000" dirty="0">
                <a:latin typeface="微软雅黑" pitchFamily="34" charset="-122"/>
                <a:ea typeface="微软雅黑" pitchFamily="34" charset="-122"/>
                <a:sym typeface="Calibri" pitchFamily="34" charset="0"/>
              </a:rPr>
              <a:t>发银行有关分行在助学贷款信息管理系统内完成核准后，由县级资助中心通知借款人变更结果。</a:t>
            </a:r>
          </a:p>
        </p:txBody>
      </p:sp>
      <p:sp>
        <p:nvSpPr>
          <p:cNvPr id="55" name="文本框 2"/>
          <p:cNvSpPr>
            <a:spLocks noChangeArrowheads="1"/>
          </p:cNvSpPr>
          <p:nvPr/>
        </p:nvSpPr>
        <p:spPr bwMode="auto">
          <a:xfrm>
            <a:off x="1509925" y="1791756"/>
            <a:ext cx="25799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smtClean="0">
                <a:solidFill>
                  <a:schemeClr val="accent2"/>
                </a:solidFill>
                <a:latin typeface="微软雅黑" pitchFamily="34" charset="-122"/>
                <a:ea typeface="微软雅黑" pitchFamily="34" charset="-122"/>
              </a:rPr>
              <a:t>二、还款计划变更：</a:t>
            </a:r>
            <a:endParaRPr lang="zh-CN" altLang="en-US" sz="2000" b="1" dirty="0">
              <a:solidFill>
                <a:schemeClr val="accent2"/>
              </a:solidFill>
              <a:latin typeface="微软雅黑" pitchFamily="34" charset="-122"/>
              <a:ea typeface="微软雅黑" pitchFamily="34" charset="-122"/>
            </a:endParaRPr>
          </a:p>
        </p:txBody>
      </p:sp>
      <p:sp>
        <p:nvSpPr>
          <p:cNvPr id="3" name="灯片编号占位符 2"/>
          <p:cNvSpPr>
            <a:spLocks noGrp="1"/>
          </p:cNvSpPr>
          <p:nvPr>
            <p:ph type="sldNum" sz="quarter" idx="12"/>
          </p:nvPr>
        </p:nvSpPr>
        <p:spPr/>
        <p:txBody>
          <a:bodyPr/>
          <a:lstStyle/>
          <a:p>
            <a:pPr>
              <a:defRPr/>
            </a:pPr>
            <a:fld id="{50A7D6EC-BC01-493E-9D1E-6C7A7B16C25B}" type="slidenum">
              <a:rPr lang="zh-CN" altLang="en-US" smtClean="0"/>
              <a:pPr>
                <a:defRPr/>
              </a:pPr>
              <a:t>27</a:t>
            </a:fld>
            <a:endParaRPr lang="zh-CN" altLang="en-US" sz="1800">
              <a:solidFill>
                <a:schemeClr val="tx1"/>
              </a:solidFill>
              <a:latin typeface="Arial" pitchFamily="34" charset="0"/>
              <a:ea typeface="+mn-ea"/>
            </a:endParaRPr>
          </a:p>
        </p:txBody>
      </p:sp>
    </p:spTree>
    <p:extLst>
      <p:ext uri="{BB962C8B-B14F-4D97-AF65-F5344CB8AC3E}">
        <p14:creationId xmlns:p14="http://schemas.microsoft.com/office/powerpoint/2010/main" val="3239056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直接连接符 3"/>
          <p:cNvSpPr>
            <a:spLocks noChangeShapeType="1"/>
          </p:cNvSpPr>
          <p:nvPr/>
        </p:nvSpPr>
        <p:spPr bwMode="auto">
          <a:xfrm flipH="1">
            <a:off x="4001373" y="616401"/>
            <a:ext cx="22225" cy="5771047"/>
          </a:xfrm>
          <a:prstGeom prst="line">
            <a:avLst/>
          </a:prstGeom>
          <a:noFill/>
          <a:ln w="38100" cap="rnd">
            <a:solidFill>
              <a:srgbClr val="0AAEEA"/>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6627" name="椭圆 6"/>
          <p:cNvSpPr>
            <a:spLocks noChangeArrowheads="1"/>
          </p:cNvSpPr>
          <p:nvPr/>
        </p:nvSpPr>
        <p:spPr bwMode="auto">
          <a:xfrm>
            <a:off x="3906000" y="2754730"/>
            <a:ext cx="225425" cy="223837"/>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26628" name="椭圆 7"/>
          <p:cNvSpPr>
            <a:spLocks noChangeArrowheads="1"/>
          </p:cNvSpPr>
          <p:nvPr/>
        </p:nvSpPr>
        <p:spPr bwMode="auto">
          <a:xfrm>
            <a:off x="3906000" y="3288423"/>
            <a:ext cx="225425" cy="223837"/>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26629" name="椭圆 8"/>
          <p:cNvSpPr>
            <a:spLocks noChangeArrowheads="1"/>
          </p:cNvSpPr>
          <p:nvPr/>
        </p:nvSpPr>
        <p:spPr bwMode="auto">
          <a:xfrm>
            <a:off x="3906000" y="3815399"/>
            <a:ext cx="225425" cy="223837"/>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26630" name="矩形 11"/>
          <p:cNvSpPr>
            <a:spLocks noChangeArrowheads="1"/>
          </p:cNvSpPr>
          <p:nvPr/>
        </p:nvSpPr>
        <p:spPr bwMode="auto">
          <a:xfrm>
            <a:off x="4257632" y="1467526"/>
            <a:ext cx="15573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zh-CN" altLang="en-US" sz="4000" b="1" dirty="0">
                <a:solidFill>
                  <a:srgbClr val="3F3F3F"/>
                </a:solidFill>
                <a:latin typeface="Calibri" pitchFamily="34" charset="0"/>
                <a:ea typeface="微软雅黑" pitchFamily="34" charset="-122"/>
                <a:sym typeface="Calibri" pitchFamily="34" charset="0"/>
              </a:rPr>
              <a:t>目   录</a:t>
            </a:r>
            <a:endParaRPr lang="zh-CN" altLang="en-US" sz="1800" dirty="0"/>
          </a:p>
        </p:txBody>
      </p:sp>
      <p:sp>
        <p:nvSpPr>
          <p:cNvPr id="26631" name="直接连接符 13"/>
          <p:cNvSpPr>
            <a:spLocks noChangeShapeType="1"/>
          </p:cNvSpPr>
          <p:nvPr/>
        </p:nvSpPr>
        <p:spPr bwMode="auto">
          <a:xfrm>
            <a:off x="4288712" y="2287796"/>
            <a:ext cx="1495178" cy="0"/>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6635" name="椭圆 8"/>
          <p:cNvSpPr>
            <a:spLocks noChangeArrowheads="1"/>
          </p:cNvSpPr>
          <p:nvPr/>
        </p:nvSpPr>
        <p:spPr bwMode="auto">
          <a:xfrm>
            <a:off x="3909841" y="4388654"/>
            <a:ext cx="225425" cy="223838"/>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21" name="椭圆 8"/>
          <p:cNvSpPr>
            <a:spLocks noChangeArrowheads="1"/>
          </p:cNvSpPr>
          <p:nvPr/>
        </p:nvSpPr>
        <p:spPr bwMode="auto">
          <a:xfrm>
            <a:off x="3913118" y="4929433"/>
            <a:ext cx="225425" cy="223838"/>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13" name="椭圆 8"/>
          <p:cNvSpPr>
            <a:spLocks noChangeArrowheads="1"/>
          </p:cNvSpPr>
          <p:nvPr/>
        </p:nvSpPr>
        <p:spPr bwMode="auto">
          <a:xfrm>
            <a:off x="3888660" y="5453308"/>
            <a:ext cx="225425" cy="223838"/>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5" name="灯片编号占位符 4"/>
          <p:cNvSpPr>
            <a:spLocks noGrp="1"/>
          </p:cNvSpPr>
          <p:nvPr>
            <p:ph type="sldNum" sz="quarter" idx="12"/>
          </p:nvPr>
        </p:nvSpPr>
        <p:spPr/>
        <p:txBody>
          <a:bodyPr/>
          <a:lstStyle/>
          <a:p>
            <a:pPr>
              <a:defRPr/>
            </a:pPr>
            <a:fld id="{50A7D6EC-BC01-493E-9D1E-6C7A7B16C25B}" type="slidenum">
              <a:rPr lang="zh-CN" altLang="en-US" smtClean="0"/>
              <a:pPr>
                <a:defRPr/>
              </a:pPr>
              <a:t>28</a:t>
            </a:fld>
            <a:endParaRPr lang="zh-CN" altLang="en-US" sz="1800">
              <a:solidFill>
                <a:schemeClr val="tx1"/>
              </a:solidFill>
              <a:latin typeface="Arial" pitchFamily="34" charset="0"/>
              <a:ea typeface="+mn-ea"/>
            </a:endParaRPr>
          </a:p>
        </p:txBody>
      </p:sp>
      <p:sp>
        <p:nvSpPr>
          <p:cNvPr id="15" name="矩形 15"/>
          <p:cNvSpPr>
            <a:spLocks noChangeArrowheads="1"/>
          </p:cNvSpPr>
          <p:nvPr/>
        </p:nvSpPr>
        <p:spPr bwMode="auto">
          <a:xfrm>
            <a:off x="4269193" y="2466969"/>
            <a:ext cx="414091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2400" b="1">
                <a:solidFill>
                  <a:schemeClr val="bg1">
                    <a:lumMod val="75000"/>
                  </a:schemeClr>
                </a:solidFill>
                <a:latin typeface="微软雅黑" pitchFamily="34" charset="-122"/>
                <a:ea typeface="微软雅黑" pitchFamily="34" charset="-122"/>
                <a:sym typeface="微软雅黑" pitchFamily="34" charset="-122"/>
              </a:rPr>
              <a:t>一、整体情况</a:t>
            </a:r>
          </a:p>
          <a:p>
            <a:pPr>
              <a:lnSpc>
                <a:spcPct val="150000"/>
              </a:lnSpc>
            </a:pPr>
            <a:r>
              <a:rPr lang="zh-CN" altLang="en-US" sz="2400" b="1">
                <a:solidFill>
                  <a:schemeClr val="bg1">
                    <a:lumMod val="75000"/>
                  </a:schemeClr>
                </a:solidFill>
                <a:latin typeface="微软雅黑" pitchFamily="34" charset="-122"/>
                <a:ea typeface="微软雅黑" pitchFamily="34" charset="-122"/>
                <a:sym typeface="微软雅黑" pitchFamily="34" charset="-122"/>
              </a:rPr>
              <a:t>二、云南省整体情况</a:t>
            </a:r>
            <a:endParaRPr lang="en-US" altLang="zh-CN" sz="2400" b="1">
              <a:solidFill>
                <a:schemeClr val="bg1">
                  <a:lumMod val="75000"/>
                </a:schemeClr>
              </a:solidFill>
              <a:latin typeface="微软雅黑" pitchFamily="34" charset="-122"/>
              <a:ea typeface="微软雅黑" pitchFamily="34" charset="-122"/>
              <a:sym typeface="微软雅黑" pitchFamily="34" charset="-122"/>
            </a:endParaRPr>
          </a:p>
          <a:p>
            <a:pPr>
              <a:lnSpc>
                <a:spcPct val="150000"/>
              </a:lnSpc>
            </a:pPr>
            <a:r>
              <a:rPr lang="zh-CN" altLang="en-US" sz="2400" b="1">
                <a:solidFill>
                  <a:schemeClr val="bg1">
                    <a:lumMod val="75000"/>
                  </a:schemeClr>
                </a:solidFill>
                <a:latin typeface="微软雅黑" pitchFamily="34" charset="-122"/>
                <a:ea typeface="微软雅黑" pitchFamily="34" charset="-122"/>
                <a:sym typeface="微软雅黑" pitchFamily="34" charset="-122"/>
              </a:rPr>
              <a:t>三、信贷政策</a:t>
            </a:r>
            <a:endParaRPr lang="en-US" altLang="zh-CN" sz="2400" b="1">
              <a:solidFill>
                <a:schemeClr val="bg1">
                  <a:lumMod val="75000"/>
                </a:schemeClr>
              </a:solidFill>
              <a:latin typeface="微软雅黑" pitchFamily="34" charset="-122"/>
              <a:ea typeface="微软雅黑" pitchFamily="34" charset="-122"/>
              <a:sym typeface="微软雅黑" pitchFamily="34" charset="-122"/>
            </a:endParaRPr>
          </a:p>
          <a:p>
            <a:pPr>
              <a:lnSpc>
                <a:spcPct val="150000"/>
              </a:lnSpc>
            </a:pPr>
            <a:r>
              <a:rPr lang="zh-CN" altLang="en-US" sz="2400" b="1">
                <a:solidFill>
                  <a:schemeClr val="bg1">
                    <a:lumMod val="75000"/>
                  </a:schemeClr>
                </a:solidFill>
                <a:latin typeface="微软雅黑" pitchFamily="34" charset="-122"/>
                <a:ea typeface="微软雅黑" pitchFamily="34" charset="-122"/>
                <a:sym typeface="微软雅黑" pitchFamily="34" charset="-122"/>
              </a:rPr>
              <a:t>四、业务流程</a:t>
            </a:r>
            <a:endParaRPr lang="en-US" altLang="zh-CN" sz="2400" b="1">
              <a:solidFill>
                <a:schemeClr val="bg1">
                  <a:lumMod val="75000"/>
                </a:schemeClr>
              </a:solidFill>
              <a:latin typeface="微软雅黑" pitchFamily="34" charset="-122"/>
              <a:ea typeface="微软雅黑" pitchFamily="34" charset="-122"/>
              <a:sym typeface="微软雅黑" pitchFamily="34" charset="-122"/>
            </a:endParaRPr>
          </a:p>
          <a:p>
            <a:pPr>
              <a:lnSpc>
                <a:spcPct val="150000"/>
              </a:lnSpc>
            </a:pPr>
            <a:r>
              <a:rPr lang="zh-CN" altLang="en-US" sz="2400" b="1">
                <a:solidFill>
                  <a:schemeClr val="accent6">
                    <a:lumMod val="75000"/>
                  </a:schemeClr>
                </a:solidFill>
                <a:latin typeface="微软雅黑" pitchFamily="34" charset="-122"/>
                <a:ea typeface="微软雅黑" pitchFamily="34" charset="-122"/>
                <a:sym typeface="微软雅黑" pitchFamily="34" charset="-122"/>
              </a:rPr>
              <a:t>五、系统操作</a:t>
            </a:r>
            <a:endParaRPr lang="en-US" altLang="zh-CN" sz="2400" b="1">
              <a:solidFill>
                <a:schemeClr val="accent6">
                  <a:lumMod val="75000"/>
                </a:schemeClr>
              </a:solidFill>
              <a:latin typeface="微软雅黑" pitchFamily="34" charset="-122"/>
              <a:ea typeface="微软雅黑" pitchFamily="34" charset="-122"/>
              <a:sym typeface="微软雅黑" pitchFamily="34" charset="-122"/>
            </a:endParaRPr>
          </a:p>
          <a:p>
            <a:pPr>
              <a:lnSpc>
                <a:spcPct val="150000"/>
              </a:lnSpc>
            </a:pPr>
            <a:r>
              <a:rPr lang="zh-CN" altLang="en-US" sz="2400" b="1">
                <a:solidFill>
                  <a:schemeClr val="bg1">
                    <a:lumMod val="75000"/>
                  </a:schemeClr>
                </a:solidFill>
                <a:latin typeface="微软雅黑" pitchFamily="34" charset="-122"/>
                <a:ea typeface="微软雅黑" pitchFamily="34" charset="-122"/>
                <a:sym typeface="微软雅黑" pitchFamily="34" charset="-122"/>
              </a:rPr>
              <a:t>六、联系我们</a:t>
            </a:r>
            <a:endParaRPr lang="en-US" altLang="zh-CN" sz="2400" b="1" dirty="0">
              <a:solidFill>
                <a:schemeClr val="bg1">
                  <a:lumMod val="75000"/>
                </a:schemeClr>
              </a:solidFill>
              <a:latin typeface="微软雅黑" pitchFamily="34" charset="-122"/>
              <a:ea typeface="微软雅黑" pitchFamily="34" charset="-122"/>
              <a:sym typeface="微软雅黑" pitchFamily="34" charset="-122"/>
            </a:endParaRPr>
          </a:p>
        </p:txBody>
      </p:sp>
    </p:spTree>
    <p:extLst>
      <p:ext uri="{BB962C8B-B14F-4D97-AF65-F5344CB8AC3E}">
        <p14:creationId xmlns:p14="http://schemas.microsoft.com/office/powerpoint/2010/main" val="4273941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直接连接符 4"/>
          <p:cNvSpPr>
            <a:spLocks noChangeShapeType="1"/>
          </p:cNvSpPr>
          <p:nvPr/>
        </p:nvSpPr>
        <p:spPr bwMode="auto">
          <a:xfrm>
            <a:off x="363538" y="833438"/>
            <a:ext cx="11485562" cy="1587"/>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51" name="直接连接符 22"/>
          <p:cNvSpPr>
            <a:spLocks noChangeShapeType="1"/>
          </p:cNvSpPr>
          <p:nvPr/>
        </p:nvSpPr>
        <p:spPr bwMode="auto">
          <a:xfrm>
            <a:off x="1050925" y="1019175"/>
            <a:ext cx="11113" cy="5521325"/>
          </a:xfrm>
          <a:prstGeom prst="line">
            <a:avLst/>
          </a:prstGeom>
          <a:noFill/>
          <a:ln w="38100" cap="rnd">
            <a:solidFill>
              <a:srgbClr val="0AAEEA"/>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52" name="椭圆 23"/>
          <p:cNvSpPr>
            <a:spLocks noChangeArrowheads="1"/>
          </p:cNvSpPr>
          <p:nvPr/>
        </p:nvSpPr>
        <p:spPr bwMode="auto">
          <a:xfrm>
            <a:off x="927100" y="1262063"/>
            <a:ext cx="225425" cy="225425"/>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27654" name="矩形 7"/>
          <p:cNvSpPr>
            <a:spLocks noChangeArrowheads="1"/>
          </p:cNvSpPr>
          <p:nvPr/>
        </p:nvSpPr>
        <p:spPr bwMode="auto">
          <a:xfrm>
            <a:off x="452438" y="288925"/>
            <a:ext cx="54697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rgbClr val="C00000"/>
                </a:solidFill>
                <a:latin typeface="微软雅黑" pitchFamily="34" charset="-122"/>
                <a:ea typeface="微软雅黑" pitchFamily="34" charset="-122"/>
                <a:sym typeface="微软雅黑" pitchFamily="34" charset="-122"/>
              </a:rPr>
              <a:t>五</a:t>
            </a:r>
            <a:r>
              <a:rPr lang="zh-CN" altLang="en-US" sz="2800" b="1" dirty="0" smtClean="0">
                <a:solidFill>
                  <a:srgbClr val="C00000"/>
                </a:solidFill>
                <a:latin typeface="微软雅黑" pitchFamily="34" charset="-122"/>
                <a:ea typeface="微软雅黑" pitchFamily="34" charset="-122"/>
                <a:sym typeface="微软雅黑" pitchFamily="34" charset="-122"/>
              </a:rPr>
              <a:t>、系统操作</a:t>
            </a:r>
            <a:endParaRPr lang="zh-CN" altLang="en-US" sz="2800" b="1" dirty="0">
              <a:solidFill>
                <a:srgbClr val="C00000"/>
              </a:solidFill>
              <a:latin typeface="微软雅黑" pitchFamily="34" charset="-122"/>
              <a:ea typeface="微软雅黑" pitchFamily="34" charset="-122"/>
              <a:sym typeface="微软雅黑" pitchFamily="34" charset="-122"/>
            </a:endParaRPr>
          </a:p>
        </p:txBody>
      </p:sp>
      <p:sp>
        <p:nvSpPr>
          <p:cNvPr id="27657" name="直接连接符 20"/>
          <p:cNvSpPr>
            <a:spLocks noChangeShapeType="1"/>
          </p:cNvSpPr>
          <p:nvPr/>
        </p:nvSpPr>
        <p:spPr bwMode="auto">
          <a:xfrm>
            <a:off x="1366838" y="1671638"/>
            <a:ext cx="2805112" cy="0"/>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61" name="文本框 2"/>
          <p:cNvSpPr>
            <a:spLocks noChangeArrowheads="1"/>
          </p:cNvSpPr>
          <p:nvPr/>
        </p:nvSpPr>
        <p:spPr bwMode="auto">
          <a:xfrm>
            <a:off x="1426453" y="1161256"/>
            <a:ext cx="404316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200" b="1" dirty="0">
                <a:solidFill>
                  <a:srgbClr val="0AAEEA"/>
                </a:solidFill>
                <a:latin typeface="微软雅黑" pitchFamily="34" charset="-122"/>
                <a:ea typeface="微软雅黑" pitchFamily="34" charset="-122"/>
              </a:rPr>
              <a:t>国家开发银行助学贷款信息网 </a:t>
            </a:r>
          </a:p>
        </p:txBody>
      </p:sp>
      <p:sp>
        <p:nvSpPr>
          <p:cNvPr id="3" name="矩形 2"/>
          <p:cNvSpPr/>
          <p:nvPr/>
        </p:nvSpPr>
        <p:spPr>
          <a:xfrm>
            <a:off x="2163791" y="2835238"/>
            <a:ext cx="8095945" cy="2862322"/>
          </a:xfrm>
          <a:prstGeom prst="rect">
            <a:avLst/>
          </a:prstGeom>
        </p:spPr>
        <p:txBody>
          <a:bodyPr wrap="square">
            <a:spAutoFit/>
          </a:bodyPr>
          <a:lstStyle/>
          <a:p>
            <a:pPr marL="457200" indent="-457200">
              <a:lnSpc>
                <a:spcPct val="150000"/>
              </a:lnSpc>
              <a:buFont typeface="+mj-lt"/>
              <a:buAutoNum type="arabicPeriod"/>
            </a:pPr>
            <a:r>
              <a:rPr lang="zh-CN" altLang="en-US" sz="2000" dirty="0">
                <a:latin typeface="微软雅黑" pitchFamily="34" charset="-122"/>
                <a:ea typeface="微软雅黑" pitchFamily="34" charset="-122"/>
              </a:rPr>
              <a:t>全面介绍国家开发银行助学贷款信息，包括：工作动态、业务政策、常见问题、经验介绍、就业推荐等内容。</a:t>
            </a:r>
          </a:p>
          <a:p>
            <a:pPr marL="457200" indent="-457200">
              <a:lnSpc>
                <a:spcPct val="150000"/>
              </a:lnSpc>
              <a:buFont typeface="+mj-lt"/>
              <a:buAutoNum type="arabicPeriod"/>
            </a:pPr>
            <a:r>
              <a:rPr lang="zh-CN" altLang="en-US" sz="2000" dirty="0" smtClean="0">
                <a:latin typeface="微软雅黑" pitchFamily="34" charset="-122"/>
                <a:ea typeface="微软雅黑" pitchFamily="34" charset="-122"/>
              </a:rPr>
              <a:t>可以</a:t>
            </a:r>
            <a:r>
              <a:rPr lang="zh-CN" altLang="en-US" sz="2000" dirty="0">
                <a:latin typeface="微软雅黑" pitchFamily="34" charset="-122"/>
                <a:ea typeface="微软雅黑" pitchFamily="34" charset="-122"/>
              </a:rPr>
              <a:t>在该网站查询全国各地学生资助中心联系方式，方便贷款同学沟通咨询问题。 </a:t>
            </a:r>
          </a:p>
          <a:p>
            <a:pPr marL="457200" indent="-457200">
              <a:lnSpc>
                <a:spcPct val="150000"/>
              </a:lnSpc>
              <a:buFont typeface="+mj-lt"/>
              <a:buAutoNum type="arabicPeriod"/>
            </a:pPr>
            <a:r>
              <a:rPr lang="zh-CN" altLang="en-US" sz="2000" dirty="0" smtClean="0">
                <a:latin typeface="微软雅黑" pitchFamily="34" charset="-122"/>
                <a:ea typeface="微软雅黑" pitchFamily="34" charset="-122"/>
              </a:rPr>
              <a:t>已</a:t>
            </a:r>
            <a:r>
              <a:rPr lang="zh-CN" altLang="en-US" sz="2000" dirty="0">
                <a:latin typeface="微软雅黑" pitchFamily="34" charset="-122"/>
                <a:ea typeface="微软雅黑" pitchFamily="34" charset="-122"/>
              </a:rPr>
              <a:t>贷款同学可用身份证号码直接登录，忘记密码可以点击“密码找回”或向县级教育局申请密码重置</a:t>
            </a:r>
            <a:r>
              <a:rPr lang="zh-CN" altLang="en-US" sz="2000" dirty="0" smtClean="0">
                <a:latin typeface="微软雅黑" pitchFamily="34" charset="-122"/>
                <a:ea typeface="微软雅黑" pitchFamily="34" charset="-122"/>
              </a:rPr>
              <a:t>。</a:t>
            </a:r>
            <a:endParaRPr lang="en-US" altLang="zh-CN" sz="2000" dirty="0" smtClean="0">
              <a:latin typeface="微软雅黑" pitchFamily="34" charset="-122"/>
              <a:ea typeface="微软雅黑" pitchFamily="34" charset="-122"/>
            </a:endParaRPr>
          </a:p>
        </p:txBody>
      </p:sp>
      <p:sp>
        <p:nvSpPr>
          <p:cNvPr id="7" name="灯片编号占位符 6"/>
          <p:cNvSpPr>
            <a:spLocks noGrp="1"/>
          </p:cNvSpPr>
          <p:nvPr>
            <p:ph type="sldNum" sz="quarter" idx="12"/>
          </p:nvPr>
        </p:nvSpPr>
        <p:spPr/>
        <p:txBody>
          <a:bodyPr/>
          <a:lstStyle/>
          <a:p>
            <a:pPr>
              <a:defRPr/>
            </a:pPr>
            <a:fld id="{50A7D6EC-BC01-493E-9D1E-6C7A7B16C25B}" type="slidenum">
              <a:rPr lang="zh-CN" altLang="en-US" smtClean="0"/>
              <a:pPr>
                <a:defRPr/>
              </a:pPr>
              <a:t>29</a:t>
            </a:fld>
            <a:endParaRPr lang="zh-CN" altLang="en-US" sz="1800">
              <a:solidFill>
                <a:schemeClr val="tx1"/>
              </a:solidFill>
              <a:latin typeface="Arial" pitchFamily="34" charset="0"/>
              <a:ea typeface="+mn-ea"/>
            </a:endParaRPr>
          </a:p>
        </p:txBody>
      </p:sp>
      <p:sp>
        <p:nvSpPr>
          <p:cNvPr id="12" name="文本框 2"/>
          <p:cNvSpPr>
            <a:spLocks noChangeArrowheads="1"/>
          </p:cNvSpPr>
          <p:nvPr/>
        </p:nvSpPr>
        <p:spPr bwMode="auto">
          <a:xfrm>
            <a:off x="4171950" y="1824136"/>
            <a:ext cx="51982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800" b="1" dirty="0">
                <a:solidFill>
                  <a:schemeClr val="accent2"/>
                </a:solidFill>
                <a:latin typeface="微软雅黑" pitchFamily="34" charset="-122"/>
                <a:ea typeface="微软雅黑" pitchFamily="34" charset="-122"/>
              </a:rPr>
              <a:t>www.csls.cdb.com.cn </a:t>
            </a:r>
            <a:endParaRPr lang="zh-CN" altLang="en-US" sz="2800" b="1" dirty="0">
              <a:solidFill>
                <a:schemeClr val="accent2"/>
              </a:solidFill>
              <a:latin typeface="微软雅黑" pitchFamily="34" charset="-122"/>
              <a:ea typeface="微软雅黑" pitchFamily="34" charset="-122"/>
            </a:endParaRPr>
          </a:p>
        </p:txBody>
      </p:sp>
    </p:spTree>
    <p:extLst>
      <p:ext uri="{BB962C8B-B14F-4D97-AF65-F5344CB8AC3E}">
        <p14:creationId xmlns:p14="http://schemas.microsoft.com/office/powerpoint/2010/main" val="1643934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直接连接符 4"/>
          <p:cNvSpPr>
            <a:spLocks noChangeShapeType="1"/>
          </p:cNvSpPr>
          <p:nvPr/>
        </p:nvSpPr>
        <p:spPr bwMode="auto">
          <a:xfrm>
            <a:off x="363538" y="833438"/>
            <a:ext cx="11485562" cy="1587"/>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54" name="矩形 7"/>
          <p:cNvSpPr>
            <a:spLocks noChangeArrowheads="1"/>
          </p:cNvSpPr>
          <p:nvPr/>
        </p:nvSpPr>
        <p:spPr bwMode="auto">
          <a:xfrm>
            <a:off x="452438" y="288925"/>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dirty="0" smtClean="0">
                <a:solidFill>
                  <a:srgbClr val="C00000"/>
                </a:solidFill>
                <a:latin typeface="微软雅黑" pitchFamily="34" charset="-122"/>
                <a:ea typeface="微软雅黑" pitchFamily="34" charset="-122"/>
                <a:sym typeface="微软雅黑" pitchFamily="34" charset="-122"/>
              </a:rPr>
              <a:t>开篇</a:t>
            </a:r>
            <a:endParaRPr lang="en-US" altLang="zh-CN" sz="2800" b="1" dirty="0" smtClean="0">
              <a:solidFill>
                <a:srgbClr val="C00000"/>
              </a:solidFill>
              <a:latin typeface="微软雅黑" pitchFamily="34" charset="-122"/>
              <a:ea typeface="微软雅黑" pitchFamily="34" charset="-122"/>
              <a:sym typeface="微软雅黑" pitchFamily="34" charset="-122"/>
            </a:endParaRPr>
          </a:p>
        </p:txBody>
      </p:sp>
      <p:grpSp>
        <p:nvGrpSpPr>
          <p:cNvPr id="5" name="组合 4"/>
          <p:cNvGrpSpPr/>
          <p:nvPr/>
        </p:nvGrpSpPr>
        <p:grpSpPr>
          <a:xfrm>
            <a:off x="5063196" y="1472517"/>
            <a:ext cx="6940599" cy="4544219"/>
            <a:chOff x="2253456" y="1196824"/>
            <a:chExt cx="7705726" cy="4905375"/>
          </a:xfrm>
        </p:grpSpPr>
        <p:pic>
          <p:nvPicPr>
            <p:cNvPr id="135170" name="Picture 2" descr="J:\pp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3456" y="1196824"/>
              <a:ext cx="7705726" cy="4905375"/>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bwMode="auto">
            <a:xfrm>
              <a:off x="3324314" y="1640793"/>
              <a:ext cx="5341122" cy="632388"/>
            </a:xfrm>
            <a:prstGeom prst="rect">
              <a:avLst/>
            </a:prstGeom>
            <a:no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12" name="矩形 11"/>
            <p:cNvSpPr/>
            <p:nvPr/>
          </p:nvSpPr>
          <p:spPr bwMode="auto">
            <a:xfrm>
              <a:off x="3324314" y="5194419"/>
              <a:ext cx="5341122" cy="907780"/>
            </a:xfrm>
            <a:prstGeom prst="rect">
              <a:avLst/>
            </a:prstGeom>
            <a:no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grpSp>
      <p:sp>
        <p:nvSpPr>
          <p:cNvPr id="13" name="文本框 30"/>
          <p:cNvSpPr>
            <a:spLocks noChangeArrowheads="1"/>
          </p:cNvSpPr>
          <p:nvPr/>
        </p:nvSpPr>
        <p:spPr bwMode="auto">
          <a:xfrm>
            <a:off x="563531" y="1746359"/>
            <a:ext cx="4412039"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just">
              <a:buFont typeface="Wingdings" pitchFamily="2" charset="2"/>
              <a:buChar char="l"/>
            </a:pPr>
            <a:r>
              <a:rPr lang="zh-CN" altLang="en-US" sz="2000" b="1" dirty="0">
                <a:latin typeface="微软雅黑" pitchFamily="34" charset="-122"/>
                <a:ea typeface="微软雅黑" pitchFamily="34" charset="-122"/>
                <a:sym typeface="Calibri" pitchFamily="34" charset="0"/>
              </a:rPr>
              <a:t>对</a:t>
            </a:r>
            <a:r>
              <a:rPr lang="zh-CN" altLang="en-US" sz="2000" b="1" dirty="0" smtClean="0">
                <a:latin typeface="微软雅黑" pitchFamily="34" charset="-122"/>
                <a:ea typeface="微软雅黑" pitchFamily="34" charset="-122"/>
                <a:sym typeface="Calibri" pitchFamily="34" charset="0"/>
              </a:rPr>
              <a:t>于国家：</a:t>
            </a:r>
            <a:r>
              <a:rPr lang="zh-CN" altLang="en-US" sz="2000" dirty="0" smtClean="0">
                <a:latin typeface="微软雅黑" pitchFamily="34" charset="-122"/>
                <a:ea typeface="微软雅黑" pitchFamily="34" charset="-122"/>
                <a:sym typeface="Calibri" pitchFamily="34" charset="0"/>
              </a:rPr>
              <a:t>落实科教兴国战略，实现教育公平，助力教育扶贫。</a:t>
            </a:r>
            <a:endParaRPr lang="en-US" altLang="zh-CN" sz="2000" dirty="0" smtClean="0">
              <a:latin typeface="微软雅黑" pitchFamily="34" charset="-122"/>
              <a:ea typeface="微软雅黑" pitchFamily="34" charset="-122"/>
              <a:sym typeface="Calibri" pitchFamily="34" charset="0"/>
            </a:endParaRPr>
          </a:p>
          <a:p>
            <a:pPr marL="342900" indent="-342900" algn="just">
              <a:buFont typeface="Wingdings" pitchFamily="2" charset="2"/>
              <a:buChar char="l"/>
            </a:pPr>
            <a:r>
              <a:rPr lang="zh-CN" altLang="en-US" sz="2000" b="1" dirty="0" smtClean="0">
                <a:latin typeface="微软雅黑" pitchFamily="34" charset="-122"/>
                <a:ea typeface="微软雅黑" pitchFamily="34" charset="-122"/>
                <a:sym typeface="Calibri" pitchFamily="34" charset="0"/>
              </a:rPr>
              <a:t>对于地方政府：</a:t>
            </a:r>
            <a:r>
              <a:rPr lang="zh-CN" altLang="en-US" sz="2000" dirty="0" smtClean="0">
                <a:latin typeface="微软雅黑" pitchFamily="34" charset="-122"/>
                <a:ea typeface="微软雅黑" pitchFamily="34" charset="-122"/>
                <a:sym typeface="Calibri" pitchFamily="34" charset="0"/>
              </a:rPr>
              <a:t>解决贫困家庭就学问题，促进社会和谐发展。</a:t>
            </a:r>
            <a:endParaRPr lang="en-US" altLang="zh-CN" sz="2000" dirty="0" smtClean="0">
              <a:latin typeface="微软雅黑" pitchFamily="34" charset="-122"/>
              <a:ea typeface="微软雅黑" pitchFamily="34" charset="-122"/>
              <a:sym typeface="Calibri" pitchFamily="34" charset="0"/>
            </a:endParaRPr>
          </a:p>
          <a:p>
            <a:pPr marL="342900" indent="-342900" algn="just">
              <a:buFont typeface="Wingdings" pitchFamily="2" charset="2"/>
              <a:buChar char="l"/>
            </a:pPr>
            <a:r>
              <a:rPr lang="zh-CN" altLang="en-US" sz="2000" b="1" dirty="0" smtClean="0">
                <a:latin typeface="微软雅黑" pitchFamily="34" charset="-122"/>
                <a:ea typeface="微软雅黑" pitchFamily="34" charset="-122"/>
                <a:sym typeface="Calibri" pitchFamily="34" charset="0"/>
              </a:rPr>
              <a:t>对于高校：</a:t>
            </a:r>
            <a:r>
              <a:rPr lang="zh-CN" altLang="en-US" sz="2000" dirty="0" smtClean="0">
                <a:latin typeface="微软雅黑" pitchFamily="34" charset="-122"/>
                <a:ea typeface="微软雅黑" pitchFamily="34" charset="-122"/>
                <a:sym typeface="Calibri" pitchFamily="34" charset="0"/>
              </a:rPr>
              <a:t>有效解决学生拖欠学费问题，促进高校财务健康运行。</a:t>
            </a:r>
            <a:endParaRPr lang="en-US" altLang="zh-CN" sz="2000" dirty="0" smtClean="0">
              <a:latin typeface="微软雅黑" pitchFamily="34" charset="-122"/>
              <a:ea typeface="微软雅黑" pitchFamily="34" charset="-122"/>
              <a:sym typeface="Calibri" pitchFamily="34" charset="0"/>
            </a:endParaRPr>
          </a:p>
          <a:p>
            <a:pPr marL="342900" indent="-342900" algn="just">
              <a:buFont typeface="Wingdings" pitchFamily="2" charset="2"/>
              <a:buChar char="l"/>
            </a:pPr>
            <a:r>
              <a:rPr lang="zh-CN" altLang="en-US" sz="2000" b="1" dirty="0">
                <a:latin typeface="微软雅黑" pitchFamily="34" charset="-122"/>
                <a:ea typeface="微软雅黑" pitchFamily="34" charset="-122"/>
                <a:sym typeface="Calibri" pitchFamily="34" charset="0"/>
              </a:rPr>
              <a:t>对</a:t>
            </a:r>
            <a:r>
              <a:rPr lang="zh-CN" altLang="en-US" sz="2000" b="1" dirty="0" smtClean="0">
                <a:latin typeface="微软雅黑" pitchFamily="34" charset="-122"/>
                <a:ea typeface="微软雅黑" pitchFamily="34" charset="-122"/>
                <a:sym typeface="Calibri" pitchFamily="34" charset="0"/>
              </a:rPr>
              <a:t>于家长：</a:t>
            </a:r>
            <a:r>
              <a:rPr lang="zh-CN" altLang="en-US" sz="2000" dirty="0" smtClean="0">
                <a:latin typeface="微软雅黑" pitchFamily="34" charset="-122"/>
                <a:ea typeface="微软雅黑" pitchFamily="34" charset="-122"/>
                <a:sym typeface="Calibri" pitchFamily="34" charset="0"/>
              </a:rPr>
              <a:t>不用再四处借钱，为高昂的学费而发愁。</a:t>
            </a:r>
            <a:endParaRPr lang="en-US" altLang="zh-CN" sz="2000" dirty="0" smtClean="0">
              <a:latin typeface="微软雅黑" pitchFamily="34" charset="-122"/>
              <a:ea typeface="微软雅黑" pitchFamily="34" charset="-122"/>
              <a:sym typeface="Calibri" pitchFamily="34" charset="0"/>
            </a:endParaRPr>
          </a:p>
          <a:p>
            <a:pPr marL="342900" indent="-342900" algn="just">
              <a:buFont typeface="Wingdings" pitchFamily="2" charset="2"/>
              <a:buChar char="l"/>
            </a:pPr>
            <a:r>
              <a:rPr lang="zh-CN" altLang="en-US" sz="2000" b="1" dirty="0">
                <a:latin typeface="微软雅黑" pitchFamily="34" charset="-122"/>
                <a:ea typeface="微软雅黑" pitchFamily="34" charset="-122"/>
                <a:sym typeface="Calibri" pitchFamily="34" charset="0"/>
              </a:rPr>
              <a:t>对于</a:t>
            </a:r>
            <a:r>
              <a:rPr lang="zh-CN" altLang="en-US" sz="2000" b="1" dirty="0" smtClean="0">
                <a:latin typeface="微软雅黑" pitchFamily="34" charset="-122"/>
                <a:ea typeface="微软雅黑" pitchFamily="34" charset="-122"/>
                <a:sym typeface="Calibri" pitchFamily="34" charset="0"/>
              </a:rPr>
              <a:t>学生：</a:t>
            </a:r>
            <a:r>
              <a:rPr lang="zh-CN" altLang="en-US" sz="2000" dirty="0" smtClean="0">
                <a:latin typeface="微软雅黑" pitchFamily="34" charset="-122"/>
                <a:ea typeface="微软雅黑" pitchFamily="34" charset="-122"/>
                <a:sym typeface="Calibri" pitchFamily="34" charset="0"/>
              </a:rPr>
              <a:t>获得了接受高等教育的机会，并可以通过自己的努力还款，心理压力较小。</a:t>
            </a:r>
            <a:endParaRPr lang="en-US" altLang="zh-CN" sz="2000" dirty="0" smtClean="0">
              <a:latin typeface="微软雅黑" pitchFamily="34" charset="-122"/>
              <a:ea typeface="微软雅黑" pitchFamily="34" charset="-122"/>
              <a:sym typeface="Calibri" pitchFamily="34" charset="0"/>
            </a:endParaRPr>
          </a:p>
          <a:p>
            <a:pPr marL="342900" indent="-342900" algn="just">
              <a:buFont typeface="Wingdings" pitchFamily="2" charset="2"/>
              <a:buChar char="l"/>
            </a:pPr>
            <a:r>
              <a:rPr lang="zh-CN" altLang="en-US" sz="2000" b="1" dirty="0">
                <a:latin typeface="微软雅黑" pitchFamily="34" charset="-122"/>
                <a:ea typeface="微软雅黑" pitchFamily="34" charset="-122"/>
                <a:sym typeface="Calibri" pitchFamily="34" charset="0"/>
              </a:rPr>
              <a:t>对于开行：</a:t>
            </a:r>
            <a:r>
              <a:rPr lang="zh-CN" altLang="en-US" sz="2000" dirty="0">
                <a:latin typeface="微软雅黑" pitchFamily="34" charset="-122"/>
                <a:ea typeface="微软雅黑" pitchFamily="34" charset="-122"/>
                <a:sym typeface="Calibri" pitchFamily="34" charset="0"/>
              </a:rPr>
              <a:t>积极承担社会责任</a:t>
            </a:r>
            <a:r>
              <a:rPr lang="zh-CN" altLang="en-US" sz="2000" dirty="0" smtClean="0">
                <a:latin typeface="微软雅黑" pitchFamily="34" charset="-122"/>
                <a:ea typeface="微软雅黑" pitchFamily="34" charset="-122"/>
                <a:sym typeface="Calibri" pitchFamily="34" charset="0"/>
              </a:rPr>
              <a:t>，得到政府、教育部门、学生家长的</a:t>
            </a:r>
            <a:r>
              <a:rPr lang="zh-CN" altLang="en-US" sz="2000" smtClean="0">
                <a:latin typeface="微软雅黑" pitchFamily="34" charset="-122"/>
                <a:ea typeface="微软雅黑" pitchFamily="34" charset="-122"/>
                <a:sym typeface="Calibri" pitchFamily="34" charset="0"/>
              </a:rPr>
              <a:t>一致</a:t>
            </a:r>
            <a:r>
              <a:rPr lang="zh-CN" altLang="en-US" sz="2000" smtClean="0">
                <a:latin typeface="微软雅黑" pitchFamily="34" charset="-122"/>
                <a:ea typeface="微软雅黑" pitchFamily="34" charset="-122"/>
                <a:sym typeface="Calibri" pitchFamily="34" charset="0"/>
              </a:rPr>
              <a:t>好评，并</a:t>
            </a:r>
            <a:r>
              <a:rPr lang="zh-CN" altLang="en-US" sz="2000" dirty="0" smtClean="0">
                <a:latin typeface="微软雅黑" pitchFamily="34" charset="-122"/>
                <a:ea typeface="微软雅黑" pitchFamily="34" charset="-122"/>
                <a:sym typeface="Calibri" pitchFamily="34" charset="0"/>
              </a:rPr>
              <a:t>获</a:t>
            </a:r>
            <a:r>
              <a:rPr lang="zh-CN" altLang="en-US" sz="2000" dirty="0">
                <a:latin typeface="微软雅黑" pitchFamily="34" charset="-122"/>
                <a:ea typeface="微软雅黑" pitchFamily="34" charset="-122"/>
                <a:sym typeface="Calibri" pitchFamily="34" charset="0"/>
              </a:rPr>
              <a:t>得一张闪亮的名片</a:t>
            </a:r>
            <a:r>
              <a:rPr lang="zh-CN" altLang="en-US" sz="2000" dirty="0" smtClean="0">
                <a:latin typeface="微软雅黑" pitchFamily="34" charset="-122"/>
                <a:ea typeface="微软雅黑" pitchFamily="34" charset="-122"/>
                <a:sym typeface="Calibri" pitchFamily="34" charset="0"/>
              </a:rPr>
              <a:t>。</a:t>
            </a:r>
            <a:endParaRPr lang="en-US" altLang="zh-CN" sz="2000" dirty="0">
              <a:latin typeface="微软雅黑" pitchFamily="34" charset="-122"/>
              <a:ea typeface="微软雅黑" pitchFamily="34" charset="-122"/>
              <a:sym typeface="Calibri" pitchFamily="34" charset="0"/>
            </a:endParaRPr>
          </a:p>
        </p:txBody>
      </p:sp>
      <p:sp>
        <p:nvSpPr>
          <p:cNvPr id="14" name="直接连接符 20"/>
          <p:cNvSpPr>
            <a:spLocks noChangeShapeType="1"/>
          </p:cNvSpPr>
          <p:nvPr/>
        </p:nvSpPr>
        <p:spPr bwMode="auto">
          <a:xfrm>
            <a:off x="563532" y="1472517"/>
            <a:ext cx="11514168" cy="0"/>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 name="文本框 2"/>
          <p:cNvSpPr>
            <a:spLocks noChangeArrowheads="1"/>
          </p:cNvSpPr>
          <p:nvPr/>
        </p:nvSpPr>
        <p:spPr bwMode="auto">
          <a:xfrm>
            <a:off x="563532" y="1015562"/>
            <a:ext cx="4247749"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200" b="1" dirty="0" smtClean="0">
                <a:solidFill>
                  <a:srgbClr val="0AAEEA"/>
                </a:solidFill>
                <a:latin typeface="微软雅黑" pitchFamily="34" charset="-122"/>
                <a:ea typeface="微软雅黑" pitchFamily="34" charset="-122"/>
              </a:rPr>
              <a:t>助学贷款的重要意义</a:t>
            </a:r>
            <a:endParaRPr lang="zh-CN" altLang="en-US" sz="2200" b="1" dirty="0">
              <a:solidFill>
                <a:srgbClr val="0AAEEA"/>
              </a:solidFill>
              <a:latin typeface="微软雅黑" pitchFamily="34" charset="-122"/>
              <a:ea typeface="微软雅黑" pitchFamily="34" charset="-122"/>
            </a:endParaRPr>
          </a:p>
        </p:txBody>
      </p:sp>
      <p:sp>
        <p:nvSpPr>
          <p:cNvPr id="7" name="灯片编号占位符 6"/>
          <p:cNvSpPr>
            <a:spLocks noGrp="1"/>
          </p:cNvSpPr>
          <p:nvPr>
            <p:ph type="sldNum" sz="quarter" idx="12"/>
          </p:nvPr>
        </p:nvSpPr>
        <p:spPr/>
        <p:txBody>
          <a:bodyPr/>
          <a:lstStyle/>
          <a:p>
            <a:pPr>
              <a:defRPr/>
            </a:pPr>
            <a:fld id="{50A7D6EC-BC01-493E-9D1E-6C7A7B16C25B}" type="slidenum">
              <a:rPr lang="zh-CN" altLang="en-US" smtClean="0"/>
              <a:pPr>
                <a:defRPr/>
              </a:pPr>
              <a:t>3</a:t>
            </a:fld>
            <a:endParaRPr lang="zh-CN" altLang="en-US" sz="1800">
              <a:solidFill>
                <a:schemeClr val="tx1"/>
              </a:solidFill>
              <a:latin typeface="Arial" pitchFamily="34" charset="0"/>
              <a:ea typeface="+mn-ea"/>
            </a:endParaRPr>
          </a:p>
        </p:txBody>
      </p:sp>
    </p:spTree>
    <p:extLst>
      <p:ext uri="{BB962C8B-B14F-4D97-AF65-F5344CB8AC3E}">
        <p14:creationId xmlns:p14="http://schemas.microsoft.com/office/powerpoint/2010/main" val="40932678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直接连接符 4"/>
          <p:cNvSpPr>
            <a:spLocks noChangeShapeType="1"/>
          </p:cNvSpPr>
          <p:nvPr/>
        </p:nvSpPr>
        <p:spPr bwMode="auto">
          <a:xfrm>
            <a:off x="363538" y="833438"/>
            <a:ext cx="11485562" cy="1587"/>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51" name="直接连接符 22"/>
          <p:cNvSpPr>
            <a:spLocks noChangeShapeType="1"/>
          </p:cNvSpPr>
          <p:nvPr/>
        </p:nvSpPr>
        <p:spPr bwMode="auto">
          <a:xfrm>
            <a:off x="1050925" y="1019175"/>
            <a:ext cx="11113" cy="5521325"/>
          </a:xfrm>
          <a:prstGeom prst="line">
            <a:avLst/>
          </a:prstGeom>
          <a:noFill/>
          <a:ln w="38100" cap="rnd">
            <a:solidFill>
              <a:srgbClr val="0AAEEA"/>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52" name="椭圆 23"/>
          <p:cNvSpPr>
            <a:spLocks noChangeArrowheads="1"/>
          </p:cNvSpPr>
          <p:nvPr/>
        </p:nvSpPr>
        <p:spPr bwMode="auto">
          <a:xfrm>
            <a:off x="927100" y="1262063"/>
            <a:ext cx="225425" cy="225425"/>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27654" name="矩形 7"/>
          <p:cNvSpPr>
            <a:spLocks noChangeArrowheads="1"/>
          </p:cNvSpPr>
          <p:nvPr/>
        </p:nvSpPr>
        <p:spPr bwMode="auto">
          <a:xfrm>
            <a:off x="452438" y="288925"/>
            <a:ext cx="54697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rgbClr val="C00000"/>
                </a:solidFill>
                <a:latin typeface="微软雅黑" pitchFamily="34" charset="-122"/>
                <a:ea typeface="微软雅黑" pitchFamily="34" charset="-122"/>
                <a:sym typeface="微软雅黑" pitchFamily="34" charset="-122"/>
              </a:rPr>
              <a:t>五</a:t>
            </a:r>
            <a:r>
              <a:rPr lang="zh-CN" altLang="en-US" sz="2800" b="1" dirty="0" smtClean="0">
                <a:solidFill>
                  <a:srgbClr val="C00000"/>
                </a:solidFill>
                <a:latin typeface="微软雅黑" pitchFamily="34" charset="-122"/>
                <a:ea typeface="微软雅黑" pitchFamily="34" charset="-122"/>
                <a:sym typeface="微软雅黑" pitchFamily="34" charset="-122"/>
              </a:rPr>
              <a:t>、系统操作</a:t>
            </a:r>
            <a:endParaRPr lang="zh-CN" altLang="en-US" sz="2800" b="1" dirty="0">
              <a:solidFill>
                <a:srgbClr val="C00000"/>
              </a:solidFill>
              <a:latin typeface="微软雅黑" pitchFamily="34" charset="-122"/>
              <a:ea typeface="微软雅黑" pitchFamily="34" charset="-122"/>
              <a:sym typeface="微软雅黑" pitchFamily="34" charset="-122"/>
            </a:endParaRPr>
          </a:p>
        </p:txBody>
      </p:sp>
      <p:sp>
        <p:nvSpPr>
          <p:cNvPr id="27657" name="直接连接符 20"/>
          <p:cNvSpPr>
            <a:spLocks noChangeShapeType="1"/>
          </p:cNvSpPr>
          <p:nvPr/>
        </p:nvSpPr>
        <p:spPr bwMode="auto">
          <a:xfrm>
            <a:off x="1366838" y="1671638"/>
            <a:ext cx="2805112" cy="0"/>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61" name="文本框 2"/>
          <p:cNvSpPr>
            <a:spLocks noChangeArrowheads="1"/>
          </p:cNvSpPr>
          <p:nvPr/>
        </p:nvSpPr>
        <p:spPr bwMode="auto">
          <a:xfrm>
            <a:off x="1426453" y="1161256"/>
            <a:ext cx="404316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200" b="1" dirty="0">
                <a:solidFill>
                  <a:srgbClr val="0AAEEA"/>
                </a:solidFill>
                <a:latin typeface="微软雅黑" pitchFamily="34" charset="-122"/>
                <a:ea typeface="微软雅黑" pitchFamily="34" charset="-122"/>
              </a:rPr>
              <a:t>国家开发银行助学贷款信息网 </a:t>
            </a:r>
          </a:p>
        </p:txBody>
      </p:sp>
      <p:sp>
        <p:nvSpPr>
          <p:cNvPr id="7" name="灯片编号占位符 6"/>
          <p:cNvSpPr>
            <a:spLocks noGrp="1"/>
          </p:cNvSpPr>
          <p:nvPr>
            <p:ph type="sldNum" sz="quarter" idx="12"/>
          </p:nvPr>
        </p:nvSpPr>
        <p:spPr/>
        <p:txBody>
          <a:bodyPr/>
          <a:lstStyle/>
          <a:p>
            <a:pPr>
              <a:defRPr/>
            </a:pPr>
            <a:fld id="{50A7D6EC-BC01-493E-9D1E-6C7A7B16C25B}" type="slidenum">
              <a:rPr lang="zh-CN" altLang="en-US" smtClean="0"/>
              <a:pPr>
                <a:defRPr/>
              </a:pPr>
              <a:t>30</a:t>
            </a:fld>
            <a:endParaRPr lang="zh-CN" altLang="en-US" sz="1800">
              <a:solidFill>
                <a:schemeClr val="tx1"/>
              </a:solidFill>
              <a:latin typeface="Arial" pitchFamily="34" charset="0"/>
              <a:ea typeface="+mn-ea"/>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3371" y="1785530"/>
            <a:ext cx="8525895" cy="4339988"/>
          </a:xfrm>
          <a:prstGeom prst="rect">
            <a:avLst/>
          </a:prstGeom>
        </p:spPr>
      </p:pic>
    </p:spTree>
    <p:extLst>
      <p:ext uri="{BB962C8B-B14F-4D97-AF65-F5344CB8AC3E}">
        <p14:creationId xmlns:p14="http://schemas.microsoft.com/office/powerpoint/2010/main" val="3559508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直接连接符 4"/>
          <p:cNvSpPr>
            <a:spLocks noChangeShapeType="1"/>
          </p:cNvSpPr>
          <p:nvPr/>
        </p:nvSpPr>
        <p:spPr bwMode="auto">
          <a:xfrm>
            <a:off x="363538" y="833438"/>
            <a:ext cx="11485562" cy="1587"/>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51" name="直接连接符 22"/>
          <p:cNvSpPr>
            <a:spLocks noChangeShapeType="1"/>
          </p:cNvSpPr>
          <p:nvPr/>
        </p:nvSpPr>
        <p:spPr bwMode="auto">
          <a:xfrm>
            <a:off x="1050925" y="1019175"/>
            <a:ext cx="11113" cy="5521325"/>
          </a:xfrm>
          <a:prstGeom prst="line">
            <a:avLst/>
          </a:prstGeom>
          <a:noFill/>
          <a:ln w="38100" cap="rnd">
            <a:solidFill>
              <a:srgbClr val="0AAEEA"/>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52" name="椭圆 23"/>
          <p:cNvSpPr>
            <a:spLocks noChangeArrowheads="1"/>
          </p:cNvSpPr>
          <p:nvPr/>
        </p:nvSpPr>
        <p:spPr bwMode="auto">
          <a:xfrm>
            <a:off x="927100" y="1262063"/>
            <a:ext cx="225425" cy="225425"/>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27654" name="矩形 7"/>
          <p:cNvSpPr>
            <a:spLocks noChangeArrowheads="1"/>
          </p:cNvSpPr>
          <p:nvPr/>
        </p:nvSpPr>
        <p:spPr bwMode="auto">
          <a:xfrm>
            <a:off x="452438" y="288925"/>
            <a:ext cx="54697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rgbClr val="C00000"/>
                </a:solidFill>
                <a:latin typeface="微软雅黑" pitchFamily="34" charset="-122"/>
                <a:ea typeface="微软雅黑" pitchFamily="34" charset="-122"/>
                <a:sym typeface="微软雅黑" pitchFamily="34" charset="-122"/>
              </a:rPr>
              <a:t>五</a:t>
            </a:r>
            <a:r>
              <a:rPr lang="zh-CN" altLang="en-US" sz="2800" b="1" dirty="0" smtClean="0">
                <a:solidFill>
                  <a:srgbClr val="C00000"/>
                </a:solidFill>
                <a:latin typeface="微软雅黑" pitchFamily="34" charset="-122"/>
                <a:ea typeface="微软雅黑" pitchFamily="34" charset="-122"/>
                <a:sym typeface="微软雅黑" pitchFamily="34" charset="-122"/>
              </a:rPr>
              <a:t>、系统操作</a:t>
            </a:r>
            <a:endParaRPr lang="zh-CN" altLang="en-US" sz="2800" b="1" dirty="0">
              <a:solidFill>
                <a:srgbClr val="C00000"/>
              </a:solidFill>
              <a:latin typeface="微软雅黑" pitchFamily="34" charset="-122"/>
              <a:ea typeface="微软雅黑" pitchFamily="34" charset="-122"/>
              <a:sym typeface="微软雅黑" pitchFamily="34" charset="-122"/>
            </a:endParaRPr>
          </a:p>
        </p:txBody>
      </p:sp>
      <p:sp>
        <p:nvSpPr>
          <p:cNvPr id="27657" name="直接连接符 20"/>
          <p:cNvSpPr>
            <a:spLocks noChangeShapeType="1"/>
          </p:cNvSpPr>
          <p:nvPr/>
        </p:nvSpPr>
        <p:spPr bwMode="auto">
          <a:xfrm>
            <a:off x="1366838" y="1671638"/>
            <a:ext cx="2805112" cy="0"/>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61" name="文本框 2"/>
          <p:cNvSpPr>
            <a:spLocks noChangeArrowheads="1"/>
          </p:cNvSpPr>
          <p:nvPr/>
        </p:nvSpPr>
        <p:spPr bwMode="auto">
          <a:xfrm>
            <a:off x="1426453" y="1161256"/>
            <a:ext cx="404316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200" b="1" dirty="0">
                <a:solidFill>
                  <a:srgbClr val="0AAEEA"/>
                </a:solidFill>
                <a:latin typeface="微软雅黑" pitchFamily="34" charset="-122"/>
                <a:ea typeface="微软雅黑" pitchFamily="34" charset="-122"/>
              </a:rPr>
              <a:t>国家开发银行助学贷款信息网 </a:t>
            </a:r>
          </a:p>
        </p:txBody>
      </p:sp>
      <p:sp>
        <p:nvSpPr>
          <p:cNvPr id="7" name="灯片编号占位符 6"/>
          <p:cNvSpPr>
            <a:spLocks noGrp="1"/>
          </p:cNvSpPr>
          <p:nvPr>
            <p:ph type="sldNum" sz="quarter" idx="12"/>
          </p:nvPr>
        </p:nvSpPr>
        <p:spPr/>
        <p:txBody>
          <a:bodyPr/>
          <a:lstStyle/>
          <a:p>
            <a:pPr>
              <a:defRPr/>
            </a:pPr>
            <a:fld id="{50A7D6EC-BC01-493E-9D1E-6C7A7B16C25B}" type="slidenum">
              <a:rPr lang="zh-CN" altLang="en-US" smtClean="0"/>
              <a:pPr>
                <a:defRPr/>
              </a:pPr>
              <a:t>31</a:t>
            </a:fld>
            <a:endParaRPr lang="zh-CN" altLang="en-US" sz="1800">
              <a:solidFill>
                <a:schemeClr val="tx1"/>
              </a:solidFill>
              <a:latin typeface="Arial" pitchFamily="34" charset="0"/>
              <a:ea typeface="+mn-ea"/>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913" y="1763155"/>
            <a:ext cx="8748215" cy="4248186"/>
          </a:xfrm>
          <a:prstGeom prst="rect">
            <a:avLst/>
          </a:prstGeom>
        </p:spPr>
      </p:pic>
    </p:spTree>
    <p:extLst>
      <p:ext uri="{BB962C8B-B14F-4D97-AF65-F5344CB8AC3E}">
        <p14:creationId xmlns:p14="http://schemas.microsoft.com/office/powerpoint/2010/main" val="3559508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35360" y="251356"/>
            <a:ext cx="1261902" cy="307787"/>
          </a:xfrm>
          <a:prstGeom prst="rect">
            <a:avLst/>
          </a:prstGeom>
          <a:noFill/>
        </p:spPr>
        <p:txBody>
          <a:bodyPr wrap="none" lIns="91449" tIns="45725" rIns="91449" bIns="45725" rtlCol="0">
            <a:spAutoFit/>
          </a:bodyPr>
          <a:lstStyle/>
          <a:p>
            <a:r>
              <a:rPr lang="zh-CN" altLang="en-US" dirty="0" smtClean="0">
                <a:latin typeface="微软雅黑" pitchFamily="34" charset="-122"/>
                <a:ea typeface="微软雅黑" pitchFamily="34" charset="-122"/>
              </a:rPr>
              <a:t>学生在线首页</a:t>
            </a:r>
            <a:endParaRPr lang="zh-CN" altLang="en-US" dirty="0">
              <a:latin typeface="微软雅黑" pitchFamily="34" charset="-122"/>
              <a:ea typeface="微软雅黑" pitchFamily="34" charset="-122"/>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3660" y="1124745"/>
            <a:ext cx="8640959" cy="3964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标注 3"/>
          <p:cNvSpPr/>
          <p:nvPr/>
        </p:nvSpPr>
        <p:spPr>
          <a:xfrm>
            <a:off x="252549" y="980729"/>
            <a:ext cx="1907014" cy="504056"/>
          </a:xfrm>
          <a:prstGeom prst="wedgeRectCallout">
            <a:avLst>
              <a:gd name="adj1" fmla="val 98938"/>
              <a:gd name="adj2" fmla="val 112116"/>
            </a:avLst>
          </a:prstGeom>
          <a:ln w="19050">
            <a:solidFill>
              <a:srgbClr val="FF0000"/>
            </a:solidFill>
          </a:ln>
        </p:spPr>
        <p:style>
          <a:lnRef idx="2">
            <a:schemeClr val="accent1"/>
          </a:lnRef>
          <a:fillRef idx="1">
            <a:schemeClr val="lt1"/>
          </a:fillRef>
          <a:effectRef idx="0">
            <a:schemeClr val="accent1"/>
          </a:effectRef>
          <a:fontRef idx="minor">
            <a:schemeClr val="dk1"/>
          </a:fontRef>
        </p:style>
        <p:txBody>
          <a:bodyPr lIns="91449" tIns="45725" rIns="91449" bIns="45725" rtlCol="0" anchor="ctr"/>
          <a:lstStyle/>
          <a:p>
            <a:pPr algn="ctr"/>
            <a:r>
              <a:rPr lang="zh-CN" altLang="en-US" sz="1100" dirty="0">
                <a:latin typeface="微软雅黑" pitchFamily="34" charset="-122"/>
                <a:ea typeface="微软雅黑" pitchFamily="34" charset="-122"/>
              </a:rPr>
              <a:t>学生在线首页</a:t>
            </a:r>
          </a:p>
        </p:txBody>
      </p:sp>
      <p:sp>
        <p:nvSpPr>
          <p:cNvPr id="17" name="矩形标注 16"/>
          <p:cNvSpPr/>
          <p:nvPr/>
        </p:nvSpPr>
        <p:spPr>
          <a:xfrm>
            <a:off x="143340" y="1638999"/>
            <a:ext cx="2016222" cy="637873"/>
          </a:xfrm>
          <a:prstGeom prst="wedgeRectCallout">
            <a:avLst>
              <a:gd name="adj1" fmla="val 102660"/>
              <a:gd name="adj2" fmla="val 33512"/>
            </a:avLst>
          </a:prstGeom>
          <a:ln w="19050">
            <a:solidFill>
              <a:srgbClr val="FF0000"/>
            </a:solidFill>
          </a:ln>
        </p:spPr>
        <p:style>
          <a:lnRef idx="2">
            <a:schemeClr val="accent1"/>
          </a:lnRef>
          <a:fillRef idx="1">
            <a:schemeClr val="lt1"/>
          </a:fillRef>
          <a:effectRef idx="0">
            <a:schemeClr val="accent1"/>
          </a:effectRef>
          <a:fontRef idx="minor">
            <a:schemeClr val="dk1"/>
          </a:fontRef>
        </p:style>
        <p:txBody>
          <a:bodyPr lIns="91449" tIns="45725" rIns="91449" bIns="45725" rtlCol="0" anchor="ctr"/>
          <a:lstStyle/>
          <a:p>
            <a:pPr algn="ctr"/>
            <a:r>
              <a:rPr lang="zh-CN" altLang="en-US" sz="1100" dirty="0">
                <a:latin typeface="微软雅黑" pitchFamily="34" charset="-122"/>
                <a:ea typeface="微软雅黑" pitchFamily="34" charset="-122"/>
              </a:rPr>
              <a:t>查看我的全部贷款，可以再此提交还款申请，还款记录，贷款详情等信息</a:t>
            </a:r>
          </a:p>
        </p:txBody>
      </p:sp>
      <p:sp>
        <p:nvSpPr>
          <p:cNvPr id="18" name="矩形标注 17"/>
          <p:cNvSpPr/>
          <p:nvPr/>
        </p:nvSpPr>
        <p:spPr>
          <a:xfrm>
            <a:off x="143340" y="2429272"/>
            <a:ext cx="2016222" cy="637873"/>
          </a:xfrm>
          <a:prstGeom prst="wedgeRectCallout">
            <a:avLst>
              <a:gd name="adj1" fmla="val 104986"/>
              <a:gd name="adj2" fmla="val -51948"/>
            </a:avLst>
          </a:prstGeom>
          <a:ln w="19050">
            <a:solidFill>
              <a:srgbClr val="FF0000"/>
            </a:solidFill>
          </a:ln>
        </p:spPr>
        <p:style>
          <a:lnRef idx="2">
            <a:schemeClr val="accent1"/>
          </a:lnRef>
          <a:fillRef idx="1">
            <a:schemeClr val="lt1"/>
          </a:fillRef>
          <a:effectRef idx="0">
            <a:schemeClr val="accent1"/>
          </a:effectRef>
          <a:fontRef idx="minor">
            <a:schemeClr val="dk1"/>
          </a:fontRef>
        </p:style>
        <p:txBody>
          <a:bodyPr lIns="91449" tIns="45725" rIns="91449" bIns="45725" rtlCol="0" anchor="ctr"/>
          <a:lstStyle/>
          <a:p>
            <a:pPr algn="ctr"/>
            <a:r>
              <a:rPr lang="zh-CN" altLang="en-US" sz="1100">
                <a:latin typeface="微软雅黑" pitchFamily="34" charset="-122"/>
                <a:ea typeface="微软雅黑" pitchFamily="34" charset="-122"/>
              </a:rPr>
              <a:t>提供毕业确认申请功能</a:t>
            </a:r>
            <a:endParaRPr lang="zh-CN" altLang="en-US" sz="1100" dirty="0">
              <a:latin typeface="微软雅黑" pitchFamily="34" charset="-122"/>
              <a:ea typeface="微软雅黑" pitchFamily="34" charset="-122"/>
            </a:endParaRPr>
          </a:p>
        </p:txBody>
      </p:sp>
      <p:sp>
        <p:nvSpPr>
          <p:cNvPr id="19" name="矩形标注 18"/>
          <p:cNvSpPr/>
          <p:nvPr/>
        </p:nvSpPr>
        <p:spPr>
          <a:xfrm>
            <a:off x="132500" y="3247481"/>
            <a:ext cx="2016222" cy="637873"/>
          </a:xfrm>
          <a:prstGeom prst="wedgeRectCallout">
            <a:avLst>
              <a:gd name="adj1" fmla="val 107893"/>
              <a:gd name="adj2" fmla="val -136029"/>
            </a:avLst>
          </a:prstGeom>
          <a:ln w="19050">
            <a:solidFill>
              <a:srgbClr val="FF0000"/>
            </a:solidFill>
          </a:ln>
        </p:spPr>
        <p:style>
          <a:lnRef idx="2">
            <a:schemeClr val="accent1"/>
          </a:lnRef>
          <a:fillRef idx="1">
            <a:schemeClr val="lt1"/>
          </a:fillRef>
          <a:effectRef idx="0">
            <a:schemeClr val="accent1"/>
          </a:effectRef>
          <a:fontRef idx="minor">
            <a:schemeClr val="dk1"/>
          </a:fontRef>
        </p:style>
        <p:txBody>
          <a:bodyPr lIns="91449" tIns="45725" rIns="91449" bIns="45725" rtlCol="0" anchor="ctr"/>
          <a:lstStyle/>
          <a:p>
            <a:pPr algn="ctr"/>
            <a:r>
              <a:rPr lang="zh-CN" altLang="en-US" sz="1100" dirty="0">
                <a:latin typeface="微软雅黑" pitchFamily="34" charset="-122"/>
                <a:ea typeface="微软雅黑" pitchFamily="34" charset="-122"/>
              </a:rPr>
              <a:t>学生修改个人资料信息，</a:t>
            </a:r>
            <a:r>
              <a:rPr lang="zh-CN" altLang="en-US" sz="1100">
                <a:latin typeface="微软雅黑" pitchFamily="34" charset="-122"/>
                <a:ea typeface="微软雅黑" pitchFamily="34" charset="-122"/>
              </a:rPr>
              <a:t>共同金额借款人信息，账户变更</a:t>
            </a:r>
            <a:endParaRPr lang="zh-CN" altLang="en-US" sz="1100" dirty="0">
              <a:latin typeface="微软雅黑" pitchFamily="34" charset="-122"/>
              <a:ea typeface="微软雅黑" pitchFamily="34" charset="-122"/>
            </a:endParaRPr>
          </a:p>
        </p:txBody>
      </p:sp>
      <p:sp>
        <p:nvSpPr>
          <p:cNvPr id="20" name="矩形标注 19"/>
          <p:cNvSpPr/>
          <p:nvPr/>
        </p:nvSpPr>
        <p:spPr>
          <a:xfrm>
            <a:off x="197944" y="4005065"/>
            <a:ext cx="2016222" cy="637873"/>
          </a:xfrm>
          <a:prstGeom prst="wedgeRectCallout">
            <a:avLst>
              <a:gd name="adj1" fmla="val 104986"/>
              <a:gd name="adj2" fmla="val -199434"/>
            </a:avLst>
          </a:prstGeom>
          <a:ln w="19050">
            <a:solidFill>
              <a:srgbClr val="FF0000"/>
            </a:solidFill>
          </a:ln>
        </p:spPr>
        <p:style>
          <a:lnRef idx="2">
            <a:schemeClr val="accent1"/>
          </a:lnRef>
          <a:fillRef idx="1">
            <a:schemeClr val="lt1"/>
          </a:fillRef>
          <a:effectRef idx="0">
            <a:schemeClr val="accent1"/>
          </a:effectRef>
          <a:fontRef idx="minor">
            <a:schemeClr val="dk1"/>
          </a:fontRef>
        </p:style>
        <p:txBody>
          <a:bodyPr lIns="91449" tIns="45725" rIns="91449" bIns="45725" rtlCol="0" anchor="ctr"/>
          <a:lstStyle/>
          <a:p>
            <a:pPr algn="ctr"/>
            <a:r>
              <a:rPr lang="zh-CN" altLang="en-US" sz="1100" dirty="0">
                <a:latin typeface="微软雅黑" pitchFamily="34" charset="-122"/>
                <a:ea typeface="微软雅黑" pitchFamily="34" charset="-122"/>
              </a:rPr>
              <a:t>跳转到官网帮助中心</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3659" y="5072392"/>
            <a:ext cx="1440161" cy="372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矩形标注 22"/>
          <p:cNvSpPr/>
          <p:nvPr/>
        </p:nvSpPr>
        <p:spPr>
          <a:xfrm>
            <a:off x="126180" y="5383416"/>
            <a:ext cx="2016222" cy="637873"/>
          </a:xfrm>
          <a:prstGeom prst="wedgeRectCallout">
            <a:avLst>
              <a:gd name="adj1" fmla="val 107893"/>
              <a:gd name="adj2" fmla="val -75380"/>
            </a:avLst>
          </a:prstGeom>
          <a:ln w="19050">
            <a:solidFill>
              <a:srgbClr val="FF0000"/>
            </a:solidFill>
          </a:ln>
        </p:spPr>
        <p:style>
          <a:lnRef idx="2">
            <a:schemeClr val="accent1"/>
          </a:lnRef>
          <a:fillRef idx="1">
            <a:schemeClr val="lt1"/>
          </a:fillRef>
          <a:effectRef idx="0">
            <a:schemeClr val="accent1"/>
          </a:effectRef>
          <a:fontRef idx="minor">
            <a:schemeClr val="dk1"/>
          </a:fontRef>
        </p:style>
        <p:txBody>
          <a:bodyPr lIns="91449" tIns="45725" rIns="91449" bIns="45725" rtlCol="0" anchor="ctr"/>
          <a:lstStyle/>
          <a:p>
            <a:pPr algn="ctr"/>
            <a:r>
              <a:rPr lang="zh-CN" altLang="en-US" sz="1100" dirty="0">
                <a:latin typeface="微软雅黑" pitchFamily="34" charset="-122"/>
                <a:ea typeface="微软雅黑" pitchFamily="34" charset="-122"/>
              </a:rPr>
              <a:t>个人密码及密保问题变更</a:t>
            </a:r>
          </a:p>
        </p:txBody>
      </p:sp>
      <p:sp>
        <p:nvSpPr>
          <p:cNvPr id="24" name="矩形标注 23"/>
          <p:cNvSpPr/>
          <p:nvPr/>
        </p:nvSpPr>
        <p:spPr>
          <a:xfrm>
            <a:off x="8784299" y="5383415"/>
            <a:ext cx="2016222" cy="637873"/>
          </a:xfrm>
          <a:prstGeom prst="wedgeRectCallout">
            <a:avLst>
              <a:gd name="adj1" fmla="val -13628"/>
              <a:gd name="adj2" fmla="val -160839"/>
            </a:avLst>
          </a:prstGeom>
          <a:ln w="19050">
            <a:solidFill>
              <a:srgbClr val="FF0000"/>
            </a:solidFill>
          </a:ln>
        </p:spPr>
        <p:style>
          <a:lnRef idx="2">
            <a:schemeClr val="accent1"/>
          </a:lnRef>
          <a:fillRef idx="1">
            <a:schemeClr val="lt1"/>
          </a:fillRef>
          <a:effectRef idx="0">
            <a:schemeClr val="accent1"/>
          </a:effectRef>
          <a:fontRef idx="minor">
            <a:schemeClr val="dk1"/>
          </a:fontRef>
        </p:style>
        <p:txBody>
          <a:bodyPr lIns="91449" tIns="45725" rIns="91449" bIns="45725" rtlCol="0" anchor="ctr"/>
          <a:lstStyle/>
          <a:p>
            <a:pPr algn="ctr"/>
            <a:r>
              <a:rPr lang="zh-CN" altLang="en-US" sz="1100" dirty="0">
                <a:latin typeface="微软雅黑" pitchFamily="34" charset="-122"/>
                <a:ea typeface="微软雅黑" pitchFamily="34" charset="-122"/>
              </a:rPr>
              <a:t>用户完善基本资料后可以查看所在资助中心的联系方式</a:t>
            </a:r>
          </a:p>
        </p:txBody>
      </p:sp>
      <p:sp>
        <p:nvSpPr>
          <p:cNvPr id="25" name="矩形标注 24"/>
          <p:cNvSpPr/>
          <p:nvPr/>
        </p:nvSpPr>
        <p:spPr>
          <a:xfrm>
            <a:off x="7632171" y="342856"/>
            <a:ext cx="2016222" cy="637873"/>
          </a:xfrm>
          <a:prstGeom prst="wedgeRectCallout">
            <a:avLst>
              <a:gd name="adj1" fmla="val 68355"/>
              <a:gd name="adj2" fmla="val 205810"/>
            </a:avLst>
          </a:prstGeom>
          <a:ln w="19050">
            <a:solidFill>
              <a:srgbClr val="FF0000"/>
            </a:solidFill>
          </a:ln>
        </p:spPr>
        <p:style>
          <a:lnRef idx="2">
            <a:schemeClr val="accent1"/>
          </a:lnRef>
          <a:fillRef idx="1">
            <a:schemeClr val="lt1"/>
          </a:fillRef>
          <a:effectRef idx="0">
            <a:schemeClr val="accent1"/>
          </a:effectRef>
          <a:fontRef idx="minor">
            <a:schemeClr val="dk1"/>
          </a:fontRef>
        </p:style>
        <p:txBody>
          <a:bodyPr lIns="91449" tIns="45725" rIns="91449" bIns="45725" rtlCol="0" anchor="ctr"/>
          <a:lstStyle/>
          <a:p>
            <a:pPr algn="ctr"/>
            <a:r>
              <a:rPr lang="zh-CN" altLang="en-US" sz="1100" dirty="0">
                <a:latin typeface="微软雅黑" pitchFamily="34" charset="-122"/>
                <a:ea typeface="微软雅黑" pitchFamily="34" charset="-122"/>
              </a:rPr>
              <a:t>系统消息</a:t>
            </a:r>
          </a:p>
        </p:txBody>
      </p:sp>
      <p:sp>
        <p:nvSpPr>
          <p:cNvPr id="26" name="矩形标注 25"/>
          <p:cNvSpPr/>
          <p:nvPr/>
        </p:nvSpPr>
        <p:spPr>
          <a:xfrm>
            <a:off x="3599723" y="5877273"/>
            <a:ext cx="2016222" cy="637873"/>
          </a:xfrm>
          <a:prstGeom prst="wedgeRectCallout">
            <a:avLst>
              <a:gd name="adj1" fmla="val 27073"/>
              <a:gd name="adj2" fmla="val -502677"/>
            </a:avLst>
          </a:prstGeom>
          <a:ln w="19050">
            <a:solidFill>
              <a:srgbClr val="FF0000"/>
            </a:solidFill>
          </a:ln>
        </p:spPr>
        <p:style>
          <a:lnRef idx="2">
            <a:schemeClr val="accent1"/>
          </a:lnRef>
          <a:fillRef idx="1">
            <a:schemeClr val="lt1"/>
          </a:fillRef>
          <a:effectRef idx="0">
            <a:schemeClr val="accent1"/>
          </a:effectRef>
          <a:fontRef idx="minor">
            <a:schemeClr val="dk1"/>
          </a:fontRef>
        </p:style>
        <p:txBody>
          <a:bodyPr lIns="91449" tIns="45725" rIns="91449" bIns="45725" rtlCol="0" anchor="ctr"/>
          <a:lstStyle/>
          <a:p>
            <a:pPr algn="ctr"/>
            <a:r>
              <a:rPr lang="zh-CN" altLang="en-US" sz="1100" dirty="0">
                <a:latin typeface="微软雅黑" pitchFamily="34" charset="-122"/>
                <a:ea typeface="微软雅黑" pitchFamily="34" charset="-122"/>
              </a:rPr>
              <a:t>打开资助中心查找页面</a:t>
            </a:r>
          </a:p>
        </p:txBody>
      </p:sp>
    </p:spTree>
    <p:extLst>
      <p:ext uri="{BB962C8B-B14F-4D97-AF65-F5344CB8AC3E}">
        <p14:creationId xmlns:p14="http://schemas.microsoft.com/office/powerpoint/2010/main" val="2353590641"/>
      </p:ext>
    </p:extLst>
  </p:cSld>
  <p:clrMapOvr>
    <a:masterClrMapping/>
  </p:clrMapOvr>
  <p:transition spd="slow">
    <p:blinds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直接连接符 4"/>
          <p:cNvSpPr>
            <a:spLocks noChangeShapeType="1"/>
          </p:cNvSpPr>
          <p:nvPr/>
        </p:nvSpPr>
        <p:spPr bwMode="auto">
          <a:xfrm>
            <a:off x="363538" y="833438"/>
            <a:ext cx="11485562" cy="1587"/>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51" name="直接连接符 22"/>
          <p:cNvSpPr>
            <a:spLocks noChangeShapeType="1"/>
          </p:cNvSpPr>
          <p:nvPr/>
        </p:nvSpPr>
        <p:spPr bwMode="auto">
          <a:xfrm>
            <a:off x="1050925" y="1019175"/>
            <a:ext cx="11113" cy="5521325"/>
          </a:xfrm>
          <a:prstGeom prst="line">
            <a:avLst/>
          </a:prstGeom>
          <a:noFill/>
          <a:ln w="38100" cap="rnd">
            <a:solidFill>
              <a:srgbClr val="0AAEEA"/>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52" name="椭圆 23"/>
          <p:cNvSpPr>
            <a:spLocks noChangeArrowheads="1"/>
          </p:cNvSpPr>
          <p:nvPr/>
        </p:nvSpPr>
        <p:spPr bwMode="auto">
          <a:xfrm>
            <a:off x="927100" y="1262063"/>
            <a:ext cx="225425" cy="225425"/>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27654" name="矩形 7"/>
          <p:cNvSpPr>
            <a:spLocks noChangeArrowheads="1"/>
          </p:cNvSpPr>
          <p:nvPr/>
        </p:nvSpPr>
        <p:spPr bwMode="auto">
          <a:xfrm>
            <a:off x="452438" y="288925"/>
            <a:ext cx="54697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rgbClr val="C00000"/>
                </a:solidFill>
                <a:latin typeface="微软雅黑" pitchFamily="34" charset="-122"/>
                <a:ea typeface="微软雅黑" pitchFamily="34" charset="-122"/>
                <a:sym typeface="微软雅黑" pitchFamily="34" charset="-122"/>
              </a:rPr>
              <a:t>五</a:t>
            </a:r>
            <a:r>
              <a:rPr lang="zh-CN" altLang="en-US" sz="2800" b="1" dirty="0" smtClean="0">
                <a:solidFill>
                  <a:srgbClr val="C00000"/>
                </a:solidFill>
                <a:latin typeface="微软雅黑" pitchFamily="34" charset="-122"/>
                <a:ea typeface="微软雅黑" pitchFamily="34" charset="-122"/>
                <a:sym typeface="微软雅黑" pitchFamily="34" charset="-122"/>
              </a:rPr>
              <a:t>、系统操作</a:t>
            </a:r>
            <a:endParaRPr lang="zh-CN" altLang="en-US" sz="2800" b="1" dirty="0">
              <a:solidFill>
                <a:srgbClr val="C00000"/>
              </a:solidFill>
              <a:latin typeface="微软雅黑" pitchFamily="34" charset="-122"/>
              <a:ea typeface="微软雅黑" pitchFamily="34" charset="-122"/>
              <a:sym typeface="微软雅黑" pitchFamily="34" charset="-122"/>
            </a:endParaRPr>
          </a:p>
        </p:txBody>
      </p:sp>
      <p:sp>
        <p:nvSpPr>
          <p:cNvPr id="27657" name="直接连接符 20"/>
          <p:cNvSpPr>
            <a:spLocks noChangeShapeType="1"/>
          </p:cNvSpPr>
          <p:nvPr/>
        </p:nvSpPr>
        <p:spPr bwMode="auto">
          <a:xfrm>
            <a:off x="1366837" y="1671638"/>
            <a:ext cx="9667509" cy="0"/>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61" name="文本框 2"/>
          <p:cNvSpPr>
            <a:spLocks noChangeArrowheads="1"/>
          </p:cNvSpPr>
          <p:nvPr/>
        </p:nvSpPr>
        <p:spPr bwMode="auto">
          <a:xfrm>
            <a:off x="1426452" y="1161256"/>
            <a:ext cx="101002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200" b="1" dirty="0" smtClean="0">
                <a:solidFill>
                  <a:srgbClr val="0AAEEA"/>
                </a:solidFill>
                <a:latin typeface="微软雅黑" pitchFamily="34" charset="-122"/>
                <a:ea typeface="微软雅黑" pitchFamily="34" charset="-122"/>
              </a:rPr>
              <a:t>支付宝还款</a:t>
            </a:r>
            <a:endParaRPr lang="zh-CN" altLang="en-US" sz="2200" b="1" dirty="0">
              <a:solidFill>
                <a:srgbClr val="0AAEEA"/>
              </a:solidFill>
              <a:latin typeface="微软雅黑" pitchFamily="34" charset="-122"/>
              <a:ea typeface="微软雅黑" pitchFamily="34" charset="-122"/>
            </a:endParaRPr>
          </a:p>
        </p:txBody>
      </p:sp>
      <p:sp>
        <p:nvSpPr>
          <p:cNvPr id="7" name="灯片编号占位符 6"/>
          <p:cNvSpPr>
            <a:spLocks noGrp="1"/>
          </p:cNvSpPr>
          <p:nvPr>
            <p:ph type="sldNum" sz="quarter" idx="12"/>
          </p:nvPr>
        </p:nvSpPr>
        <p:spPr/>
        <p:txBody>
          <a:bodyPr/>
          <a:lstStyle/>
          <a:p>
            <a:pPr>
              <a:defRPr/>
            </a:pPr>
            <a:fld id="{50A7D6EC-BC01-493E-9D1E-6C7A7B16C25B}" type="slidenum">
              <a:rPr lang="zh-CN" altLang="en-US" smtClean="0"/>
              <a:pPr>
                <a:defRPr/>
              </a:pPr>
              <a:t>33</a:t>
            </a:fld>
            <a:endParaRPr lang="zh-CN" altLang="en-US" sz="1800">
              <a:solidFill>
                <a:schemeClr val="tx1"/>
              </a:solidFill>
              <a:latin typeface="Arial" pitchFamily="34" charset="0"/>
              <a:ea typeface="+mn-ea"/>
            </a:endParaRPr>
          </a:p>
        </p:txBody>
      </p:sp>
      <p:sp>
        <p:nvSpPr>
          <p:cNvPr id="10" name="Rectangle 3"/>
          <p:cNvSpPr txBox="1">
            <a:spLocks noChangeArrowheads="1"/>
          </p:cNvSpPr>
          <p:nvPr/>
        </p:nvSpPr>
        <p:spPr bwMode="auto">
          <a:xfrm>
            <a:off x="1921429" y="1896364"/>
            <a:ext cx="8915400" cy="447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0" rtl="0" eaLnBrk="0" fontAlgn="base" hangingPunct="0">
              <a:spcBef>
                <a:spcPct val="20000"/>
              </a:spcBef>
              <a:spcAft>
                <a:spcPct val="0"/>
              </a:spcAft>
              <a:buFont typeface="Arial" charset="0"/>
              <a:buNone/>
              <a:defRPr sz="3200">
                <a:solidFill>
                  <a:schemeClr val="tx1"/>
                </a:solidFill>
                <a:latin typeface="+mn-lt"/>
                <a:ea typeface="+mn-ea"/>
                <a:cs typeface="+mn-cs"/>
                <a:sym typeface="Calibri" pitchFamily="34" charset="0"/>
              </a:defRPr>
            </a:lvl1pPr>
            <a:lvl2pPr marL="457200" indent="0" algn="ctr" defTabSz="0" rtl="0" eaLnBrk="0" fontAlgn="base" hangingPunct="0">
              <a:spcBef>
                <a:spcPct val="20000"/>
              </a:spcBef>
              <a:spcAft>
                <a:spcPct val="0"/>
              </a:spcAft>
              <a:buFont typeface="Arial" charset="0"/>
              <a:buNone/>
              <a:defRPr sz="2800">
                <a:solidFill>
                  <a:schemeClr val="tx1"/>
                </a:solidFill>
                <a:latin typeface="+mn-lt"/>
                <a:ea typeface="+mn-ea"/>
                <a:sym typeface="Calibri" pitchFamily="34" charset="0"/>
              </a:defRPr>
            </a:lvl2pPr>
            <a:lvl3pPr marL="914400" indent="0" algn="ctr" defTabSz="0" rtl="0" eaLnBrk="0" fontAlgn="base" hangingPunct="0">
              <a:spcBef>
                <a:spcPct val="20000"/>
              </a:spcBef>
              <a:spcAft>
                <a:spcPct val="0"/>
              </a:spcAft>
              <a:buFont typeface="Arial" charset="0"/>
              <a:buNone/>
              <a:defRPr sz="2400">
                <a:solidFill>
                  <a:schemeClr val="tx1"/>
                </a:solidFill>
                <a:latin typeface="+mn-lt"/>
                <a:ea typeface="+mn-ea"/>
                <a:sym typeface="Calibri" pitchFamily="34" charset="0"/>
              </a:defRPr>
            </a:lvl3pPr>
            <a:lvl4pPr marL="1371600" indent="0" algn="ctr" defTabSz="0" rtl="0" eaLnBrk="0" fontAlgn="base" hangingPunct="0">
              <a:spcBef>
                <a:spcPct val="20000"/>
              </a:spcBef>
              <a:spcAft>
                <a:spcPct val="0"/>
              </a:spcAft>
              <a:buFont typeface="Arial" charset="0"/>
              <a:buNone/>
              <a:defRPr sz="2000">
                <a:solidFill>
                  <a:schemeClr val="tx1"/>
                </a:solidFill>
                <a:latin typeface="+mn-lt"/>
                <a:ea typeface="+mn-ea"/>
                <a:sym typeface="Calibri" pitchFamily="34" charset="0"/>
              </a:defRPr>
            </a:lvl4pPr>
            <a:lvl5pPr marL="1828800" indent="0" algn="ctr" defTabSz="0" rtl="0" eaLnBrk="0" fontAlgn="base" hangingPunct="0">
              <a:spcBef>
                <a:spcPct val="20000"/>
              </a:spcBef>
              <a:spcAft>
                <a:spcPct val="0"/>
              </a:spcAft>
              <a:buFont typeface="Arial" charset="0"/>
              <a:buNone/>
              <a:defRPr sz="2000">
                <a:solidFill>
                  <a:schemeClr val="tx1"/>
                </a:solidFill>
                <a:latin typeface="+mn-lt"/>
                <a:ea typeface="+mn-ea"/>
                <a:sym typeface="Calibri" pitchFamily="34" charset="0"/>
              </a:defRPr>
            </a:lvl5pPr>
            <a:lvl6pPr marL="2286000" indent="0" algn="ctr" defTabSz="0"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6pPr>
            <a:lvl7pPr marL="2743200" indent="0" algn="ctr" defTabSz="0"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7pPr>
            <a:lvl8pPr marL="3200400" indent="0" algn="ctr" defTabSz="0"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8pPr>
            <a:lvl9pPr marL="3657600" indent="0" algn="ctr" defTabSz="0"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9pPr>
          </a:lstStyle>
          <a:p>
            <a:pPr algn="l" eaLnBrk="1" hangingPunct="1">
              <a:lnSpc>
                <a:spcPct val="130000"/>
              </a:lnSpc>
              <a:spcBef>
                <a:spcPct val="0"/>
              </a:spcBef>
            </a:pPr>
            <a:r>
              <a:rPr lang="zh-CN" altLang="en-US" sz="2000" b="1" kern="0" dirty="0" smtClean="0">
                <a:solidFill>
                  <a:srgbClr val="C00000"/>
                </a:solidFill>
                <a:latin typeface="微软雅黑" panose="020B0503020204020204" pitchFamily="34" charset="-122"/>
                <a:ea typeface="微软雅黑" panose="020B0503020204020204" pitchFamily="34" charset="-122"/>
              </a:rPr>
              <a:t>还款方式</a:t>
            </a:r>
          </a:p>
          <a:p>
            <a:pPr lvl="1" algn="l" eaLnBrk="1" hangingPunct="1">
              <a:lnSpc>
                <a:spcPct val="130000"/>
              </a:lnSpc>
              <a:spcBef>
                <a:spcPct val="0"/>
              </a:spcBef>
            </a:pPr>
            <a:r>
              <a:rPr lang="zh-CN" altLang="en-US" sz="2000" kern="0" dirty="0" smtClean="0">
                <a:latin typeface="微软雅黑" panose="020B0503020204020204" pitchFamily="34" charset="-122"/>
                <a:ea typeface="微软雅黑" panose="020B0503020204020204" pitchFamily="34" charset="-122"/>
              </a:rPr>
              <a:t>充值还款</a:t>
            </a:r>
          </a:p>
          <a:p>
            <a:pPr lvl="2" algn="l" eaLnBrk="1" hangingPunct="1">
              <a:lnSpc>
                <a:spcPct val="130000"/>
              </a:lnSpc>
              <a:spcBef>
                <a:spcPct val="0"/>
              </a:spcBef>
            </a:pPr>
            <a:r>
              <a:rPr lang="zh-CN" altLang="en-US" sz="2000" kern="0" dirty="0" smtClean="0">
                <a:solidFill>
                  <a:srgbClr val="FF0000"/>
                </a:solidFill>
                <a:latin typeface="微软雅黑" panose="020B0503020204020204" pitchFamily="34" charset="-122"/>
                <a:ea typeface="微软雅黑" panose="020B0503020204020204" pitchFamily="34" charset="-122"/>
              </a:rPr>
              <a:t>操作方式：</a:t>
            </a:r>
            <a:r>
              <a:rPr lang="zh-CN" altLang="en-US" sz="2000" kern="0" dirty="0" smtClean="0">
                <a:latin typeface="微软雅黑" panose="020B0503020204020204" pitchFamily="34" charset="-122"/>
                <a:ea typeface="微软雅黑" panose="020B0503020204020204" pitchFamily="34" charset="-122"/>
              </a:rPr>
              <a:t>将资金于还款日前充值到指定的支付宝账户中即可。</a:t>
            </a:r>
          </a:p>
          <a:p>
            <a:pPr lvl="2" algn="l" eaLnBrk="1" hangingPunct="1">
              <a:lnSpc>
                <a:spcPct val="130000"/>
              </a:lnSpc>
              <a:spcBef>
                <a:spcPct val="0"/>
              </a:spcBef>
            </a:pPr>
            <a:r>
              <a:rPr lang="zh-CN" altLang="en-US" sz="2000" kern="0" dirty="0" smtClean="0">
                <a:solidFill>
                  <a:srgbClr val="FF0000"/>
                </a:solidFill>
                <a:latin typeface="微软雅黑" panose="020B0503020204020204" pitchFamily="34" charset="-122"/>
                <a:ea typeface="微软雅黑" panose="020B0503020204020204" pitchFamily="34" charset="-122"/>
              </a:rPr>
              <a:t>操作时间：</a:t>
            </a:r>
            <a:r>
              <a:rPr lang="zh-CN" altLang="en-US" sz="2000" kern="0" dirty="0" smtClean="0">
                <a:latin typeface="微软雅黑" panose="020B0503020204020204" pitchFamily="34" charset="-122"/>
                <a:ea typeface="微软雅黑" panose="020B0503020204020204" pitchFamily="34" charset="-122"/>
              </a:rPr>
              <a:t>可随时充值，还款日（通常</a:t>
            </a:r>
            <a:r>
              <a:rPr lang="en-US" altLang="zh-CN" sz="2000" kern="0" dirty="0" smtClean="0">
                <a:latin typeface="微软雅黑" panose="020B0503020204020204" pitchFamily="34" charset="-122"/>
                <a:ea typeface="微软雅黑" panose="020B0503020204020204" pitchFamily="34" charset="-122"/>
              </a:rPr>
              <a:t>21</a:t>
            </a:r>
            <a:r>
              <a:rPr lang="zh-CN" altLang="en-US" sz="2000" kern="0" dirty="0" smtClean="0">
                <a:latin typeface="微软雅黑" panose="020B0503020204020204" pitchFamily="34" charset="-122"/>
                <a:ea typeface="微软雅黑" panose="020B0503020204020204" pitchFamily="34" charset="-122"/>
              </a:rPr>
              <a:t>日凌晨）支付宝自动划扣。</a:t>
            </a:r>
          </a:p>
          <a:p>
            <a:pPr lvl="2" algn="l" eaLnBrk="1" hangingPunct="1">
              <a:lnSpc>
                <a:spcPct val="130000"/>
              </a:lnSpc>
              <a:spcBef>
                <a:spcPct val="0"/>
              </a:spcBef>
            </a:pPr>
            <a:r>
              <a:rPr lang="zh-CN" altLang="en-US" sz="2000" kern="0" dirty="0" smtClean="0">
                <a:solidFill>
                  <a:srgbClr val="FF0000"/>
                </a:solidFill>
                <a:latin typeface="微软雅黑" panose="020B0503020204020204" pitchFamily="34" charset="-122"/>
                <a:ea typeface="微软雅黑" panose="020B0503020204020204" pitchFamily="34" charset="-122"/>
              </a:rPr>
              <a:t>潜在风险：</a:t>
            </a:r>
            <a:r>
              <a:rPr lang="zh-CN" altLang="en-US" sz="2000" kern="0" dirty="0" smtClean="0">
                <a:latin typeface="微软雅黑" panose="020B0503020204020204" pitchFamily="34" charset="-122"/>
                <a:ea typeface="微软雅黑" panose="020B0503020204020204" pitchFamily="34" charset="-122"/>
              </a:rPr>
              <a:t>充值后资金停留在支付宝账户中。</a:t>
            </a:r>
          </a:p>
          <a:p>
            <a:pPr lvl="1" algn="l" eaLnBrk="1" hangingPunct="1">
              <a:lnSpc>
                <a:spcPct val="130000"/>
              </a:lnSpc>
              <a:spcBef>
                <a:spcPct val="0"/>
              </a:spcBef>
            </a:pPr>
            <a:endParaRPr lang="en-US" altLang="zh-CN" sz="2000" kern="0" dirty="0" smtClean="0">
              <a:latin typeface="微软雅黑" panose="020B0503020204020204" pitchFamily="34" charset="-122"/>
              <a:ea typeface="微软雅黑" panose="020B0503020204020204" pitchFamily="34" charset="-122"/>
            </a:endParaRPr>
          </a:p>
          <a:p>
            <a:pPr lvl="1" algn="l" eaLnBrk="1" hangingPunct="1">
              <a:lnSpc>
                <a:spcPct val="130000"/>
              </a:lnSpc>
              <a:spcBef>
                <a:spcPct val="0"/>
              </a:spcBef>
            </a:pPr>
            <a:r>
              <a:rPr lang="zh-CN" altLang="en-US" sz="2000" kern="0" dirty="0" smtClean="0">
                <a:latin typeface="微软雅黑" panose="020B0503020204020204" pitchFamily="34" charset="-122"/>
                <a:ea typeface="微软雅黑" panose="020B0503020204020204" pitchFamily="34" charset="-122"/>
              </a:rPr>
              <a:t>主动还款</a:t>
            </a:r>
          </a:p>
          <a:p>
            <a:pPr lvl="2" algn="l" eaLnBrk="1" hangingPunct="1">
              <a:lnSpc>
                <a:spcPct val="130000"/>
              </a:lnSpc>
              <a:spcBef>
                <a:spcPct val="0"/>
              </a:spcBef>
            </a:pPr>
            <a:r>
              <a:rPr lang="zh-CN" altLang="en-US" sz="2000" kern="0" dirty="0" smtClean="0">
                <a:solidFill>
                  <a:srgbClr val="FF0000"/>
                </a:solidFill>
                <a:latin typeface="微软雅黑" panose="020B0503020204020204" pitchFamily="34" charset="-122"/>
                <a:ea typeface="微软雅黑" panose="020B0503020204020204" pitchFamily="34" charset="-122"/>
              </a:rPr>
              <a:t>操作方式：</a:t>
            </a:r>
            <a:r>
              <a:rPr lang="zh-CN" altLang="en-US" sz="2000" kern="0" dirty="0" smtClean="0">
                <a:latin typeface="微软雅黑" panose="020B0503020204020204" pitchFamily="34" charset="-122"/>
                <a:ea typeface="微软雅黑" panose="020B0503020204020204" pitchFamily="34" charset="-122"/>
              </a:rPr>
              <a:t>使用“助学贷款还款</a:t>
            </a:r>
            <a:r>
              <a:rPr lang="zh-CN" altLang="en-US" sz="2000" kern="0" smtClean="0">
                <a:latin typeface="微软雅黑" panose="020B0503020204020204" pitchFamily="34" charset="-122"/>
                <a:ea typeface="微软雅黑" panose="020B0503020204020204" pitchFamily="34" charset="-122"/>
              </a:rPr>
              <a:t>”</a:t>
            </a:r>
            <a:r>
              <a:rPr lang="zh-CN" altLang="en-US" sz="2000" kern="0" smtClean="0">
                <a:latin typeface="微软雅黑" panose="020B0503020204020204" pitchFamily="34" charset="-122"/>
                <a:ea typeface="微软雅黑" panose="020B0503020204020204" pitchFamily="34" charset="-122"/>
              </a:rPr>
              <a:t>功能（电脑或手机），</a:t>
            </a:r>
            <a:r>
              <a:rPr lang="zh-CN" altLang="en-US" sz="2000" kern="0" dirty="0" smtClean="0">
                <a:latin typeface="微软雅黑" panose="020B0503020204020204" pitchFamily="34" charset="-122"/>
                <a:ea typeface="微软雅黑" panose="020B0503020204020204" pitchFamily="34" charset="-122"/>
              </a:rPr>
              <a:t>按照提示逐步完成还款。</a:t>
            </a:r>
          </a:p>
          <a:p>
            <a:pPr lvl="2" algn="l" eaLnBrk="1" hangingPunct="1">
              <a:lnSpc>
                <a:spcPct val="130000"/>
              </a:lnSpc>
              <a:spcBef>
                <a:spcPct val="0"/>
              </a:spcBef>
            </a:pPr>
            <a:r>
              <a:rPr lang="zh-CN" altLang="en-US" sz="2000" kern="0" dirty="0" smtClean="0">
                <a:solidFill>
                  <a:srgbClr val="FF0000"/>
                </a:solidFill>
                <a:latin typeface="微软雅黑" panose="020B0503020204020204" pitchFamily="34" charset="-122"/>
                <a:ea typeface="微软雅黑" panose="020B0503020204020204" pitchFamily="34" charset="-122"/>
              </a:rPr>
              <a:t>操作时间：</a:t>
            </a:r>
            <a:r>
              <a:rPr lang="zh-CN" altLang="en-US" sz="2000" kern="0" dirty="0" smtClean="0">
                <a:latin typeface="微软雅黑" panose="020B0503020204020204" pitchFamily="34" charset="-122"/>
                <a:ea typeface="微软雅黑" panose="020B0503020204020204" pitchFamily="34" charset="-122"/>
              </a:rPr>
              <a:t>系统结息后至还款日前。</a:t>
            </a:r>
          </a:p>
          <a:p>
            <a:pPr lvl="2" algn="l" eaLnBrk="1" hangingPunct="1">
              <a:lnSpc>
                <a:spcPct val="130000"/>
              </a:lnSpc>
              <a:spcBef>
                <a:spcPct val="0"/>
              </a:spcBef>
            </a:pPr>
            <a:r>
              <a:rPr lang="zh-CN" altLang="en-US" sz="2000" kern="0" dirty="0" smtClean="0">
                <a:solidFill>
                  <a:srgbClr val="FF0000"/>
                </a:solidFill>
                <a:latin typeface="微软雅黑" panose="020B0503020204020204" pitchFamily="34" charset="-122"/>
                <a:ea typeface="微软雅黑" panose="020B0503020204020204" pitchFamily="34" charset="-122"/>
              </a:rPr>
              <a:t>主要优点：</a:t>
            </a:r>
            <a:r>
              <a:rPr lang="zh-CN" altLang="en-US" sz="2000" kern="0" dirty="0" smtClean="0">
                <a:latin typeface="微软雅黑" panose="020B0503020204020204" pitchFamily="34" charset="-122"/>
                <a:ea typeface="微软雅黑" panose="020B0503020204020204" pitchFamily="34" charset="-122"/>
              </a:rPr>
              <a:t>随还随扣，资金在账户中不停留，安全性高；可以使用任何一个支付宝账户为指定学生还款。</a:t>
            </a:r>
          </a:p>
        </p:txBody>
      </p:sp>
    </p:spTree>
    <p:extLst>
      <p:ext uri="{BB962C8B-B14F-4D97-AF65-F5344CB8AC3E}">
        <p14:creationId xmlns:p14="http://schemas.microsoft.com/office/powerpoint/2010/main" val="17763057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直接连接符 4"/>
          <p:cNvSpPr>
            <a:spLocks noChangeShapeType="1"/>
          </p:cNvSpPr>
          <p:nvPr/>
        </p:nvSpPr>
        <p:spPr bwMode="auto">
          <a:xfrm>
            <a:off x="363538" y="833438"/>
            <a:ext cx="11485562" cy="1587"/>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51" name="直接连接符 22"/>
          <p:cNvSpPr>
            <a:spLocks noChangeShapeType="1"/>
          </p:cNvSpPr>
          <p:nvPr/>
        </p:nvSpPr>
        <p:spPr bwMode="auto">
          <a:xfrm>
            <a:off x="1050925" y="1019175"/>
            <a:ext cx="11113" cy="5521325"/>
          </a:xfrm>
          <a:prstGeom prst="line">
            <a:avLst/>
          </a:prstGeom>
          <a:noFill/>
          <a:ln w="38100" cap="rnd">
            <a:solidFill>
              <a:srgbClr val="0AAEEA"/>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52" name="椭圆 23"/>
          <p:cNvSpPr>
            <a:spLocks noChangeArrowheads="1"/>
          </p:cNvSpPr>
          <p:nvPr/>
        </p:nvSpPr>
        <p:spPr bwMode="auto">
          <a:xfrm>
            <a:off x="927100" y="1262063"/>
            <a:ext cx="225425" cy="225425"/>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27654" name="矩形 7"/>
          <p:cNvSpPr>
            <a:spLocks noChangeArrowheads="1"/>
          </p:cNvSpPr>
          <p:nvPr/>
        </p:nvSpPr>
        <p:spPr bwMode="auto">
          <a:xfrm>
            <a:off x="452438" y="288925"/>
            <a:ext cx="54697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rgbClr val="C00000"/>
                </a:solidFill>
                <a:latin typeface="微软雅黑" pitchFamily="34" charset="-122"/>
                <a:ea typeface="微软雅黑" pitchFamily="34" charset="-122"/>
                <a:sym typeface="微软雅黑" pitchFamily="34" charset="-122"/>
              </a:rPr>
              <a:t>五</a:t>
            </a:r>
            <a:r>
              <a:rPr lang="zh-CN" altLang="en-US" sz="2800" b="1" dirty="0" smtClean="0">
                <a:solidFill>
                  <a:srgbClr val="C00000"/>
                </a:solidFill>
                <a:latin typeface="微软雅黑" pitchFamily="34" charset="-122"/>
                <a:ea typeface="微软雅黑" pitchFamily="34" charset="-122"/>
                <a:sym typeface="微软雅黑" pitchFamily="34" charset="-122"/>
              </a:rPr>
              <a:t>、系统操作</a:t>
            </a:r>
            <a:endParaRPr lang="zh-CN" altLang="en-US" sz="2800" b="1" dirty="0">
              <a:solidFill>
                <a:srgbClr val="C00000"/>
              </a:solidFill>
              <a:latin typeface="微软雅黑" pitchFamily="34" charset="-122"/>
              <a:ea typeface="微软雅黑" pitchFamily="34" charset="-122"/>
              <a:sym typeface="微软雅黑" pitchFamily="34" charset="-122"/>
            </a:endParaRPr>
          </a:p>
        </p:txBody>
      </p:sp>
      <p:sp>
        <p:nvSpPr>
          <p:cNvPr id="27657" name="直接连接符 20"/>
          <p:cNvSpPr>
            <a:spLocks noChangeShapeType="1"/>
          </p:cNvSpPr>
          <p:nvPr/>
        </p:nvSpPr>
        <p:spPr bwMode="auto">
          <a:xfrm>
            <a:off x="1366837" y="1671638"/>
            <a:ext cx="9667509" cy="0"/>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61" name="文本框 2"/>
          <p:cNvSpPr>
            <a:spLocks noChangeArrowheads="1"/>
          </p:cNvSpPr>
          <p:nvPr/>
        </p:nvSpPr>
        <p:spPr bwMode="auto">
          <a:xfrm>
            <a:off x="1426452" y="1161256"/>
            <a:ext cx="101002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200" b="1" dirty="0" smtClean="0">
                <a:solidFill>
                  <a:srgbClr val="0AAEEA"/>
                </a:solidFill>
                <a:latin typeface="微软雅黑" pitchFamily="34" charset="-122"/>
                <a:ea typeface="微软雅黑" pitchFamily="34" charset="-122"/>
              </a:rPr>
              <a:t>支付宝还款</a:t>
            </a:r>
            <a:r>
              <a:rPr lang="en-US" altLang="zh-CN" sz="2200" b="1" dirty="0">
                <a:solidFill>
                  <a:srgbClr val="0AAEEA"/>
                </a:solidFill>
                <a:latin typeface="微软雅黑" pitchFamily="34" charset="-122"/>
                <a:ea typeface="微软雅黑" pitchFamily="34" charset="-122"/>
              </a:rPr>
              <a:t>——</a:t>
            </a:r>
            <a:r>
              <a:rPr lang="zh-CN" altLang="en-US" sz="2200" b="1" dirty="0" smtClean="0">
                <a:solidFill>
                  <a:srgbClr val="0AAEEA"/>
                </a:solidFill>
                <a:latin typeface="微软雅黑" pitchFamily="34" charset="-122"/>
                <a:ea typeface="微软雅黑" pitchFamily="34" charset="-122"/>
              </a:rPr>
              <a:t>充值还款</a:t>
            </a:r>
            <a:endParaRPr lang="zh-CN" altLang="en-US" sz="2200" b="1" dirty="0">
              <a:solidFill>
                <a:srgbClr val="0AAEEA"/>
              </a:solidFill>
              <a:latin typeface="微软雅黑" pitchFamily="34" charset="-122"/>
              <a:ea typeface="微软雅黑" pitchFamily="34" charset="-122"/>
            </a:endParaRPr>
          </a:p>
        </p:txBody>
      </p:sp>
      <p:sp>
        <p:nvSpPr>
          <p:cNvPr id="7" name="灯片编号占位符 6"/>
          <p:cNvSpPr>
            <a:spLocks noGrp="1"/>
          </p:cNvSpPr>
          <p:nvPr>
            <p:ph type="sldNum" sz="quarter" idx="12"/>
          </p:nvPr>
        </p:nvSpPr>
        <p:spPr/>
        <p:txBody>
          <a:bodyPr/>
          <a:lstStyle/>
          <a:p>
            <a:pPr>
              <a:defRPr/>
            </a:pPr>
            <a:fld id="{50A7D6EC-BC01-493E-9D1E-6C7A7B16C25B}" type="slidenum">
              <a:rPr lang="zh-CN" altLang="en-US" smtClean="0"/>
              <a:pPr>
                <a:defRPr/>
              </a:pPr>
              <a:t>34</a:t>
            </a:fld>
            <a:endParaRPr lang="zh-CN" altLang="en-US" sz="1800">
              <a:solidFill>
                <a:schemeClr val="tx1"/>
              </a:solidFill>
              <a:latin typeface="Arial" pitchFamily="34" charset="0"/>
              <a:ea typeface="+mn-ea"/>
            </a:endParaRPr>
          </a:p>
        </p:txBody>
      </p:sp>
      <p:pic>
        <p:nvPicPr>
          <p:cNvPr id="11"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3328" y="1793861"/>
            <a:ext cx="9534525" cy="4391025"/>
          </a:xfrm>
          <a:prstGeom prst="rect">
            <a:avLst/>
          </a:prstGeom>
          <a:noFill/>
          <a:ln w="25400"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AutoShape 11"/>
          <p:cNvSpPr>
            <a:spLocks noChangeArrowheads="1"/>
          </p:cNvSpPr>
          <p:nvPr/>
        </p:nvSpPr>
        <p:spPr bwMode="auto">
          <a:xfrm>
            <a:off x="8140843" y="3216274"/>
            <a:ext cx="2941638" cy="1127125"/>
          </a:xfrm>
          <a:prstGeom prst="wedgeRectCallout">
            <a:avLst>
              <a:gd name="adj1" fmla="val -39421"/>
              <a:gd name="adj2" fmla="val -76903"/>
            </a:avLst>
          </a:prstGeom>
          <a:solidFill>
            <a:srgbClr val="FFE1FF"/>
          </a:solidFill>
          <a:ln w="25400"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000" b="1">
                <a:solidFill>
                  <a:schemeClr val="tx1"/>
                </a:solidFill>
                <a:latin typeface="楷体_GB2312" pitchFamily="49" charset="-122"/>
                <a:ea typeface="楷体_GB2312" pitchFamily="49" charset="-122"/>
              </a:defRPr>
            </a:lvl1pPr>
            <a:lvl2pPr marL="742950" indent="-285750" eaLnBrk="0" hangingPunct="0">
              <a:defRPr sz="2000" b="1">
                <a:solidFill>
                  <a:schemeClr val="tx1"/>
                </a:solidFill>
                <a:latin typeface="楷体_GB2312" pitchFamily="49" charset="-122"/>
                <a:ea typeface="楷体_GB2312" pitchFamily="49" charset="-122"/>
              </a:defRPr>
            </a:lvl2pPr>
            <a:lvl3pPr marL="1143000" indent="-228600" eaLnBrk="0" hangingPunct="0">
              <a:defRPr sz="2000" b="1">
                <a:solidFill>
                  <a:schemeClr val="tx1"/>
                </a:solidFill>
                <a:latin typeface="楷体_GB2312" pitchFamily="49" charset="-122"/>
                <a:ea typeface="楷体_GB2312" pitchFamily="49" charset="-122"/>
              </a:defRPr>
            </a:lvl3pPr>
            <a:lvl4pPr marL="1600200" indent="-228600" eaLnBrk="0" hangingPunct="0">
              <a:defRPr sz="2000" b="1">
                <a:solidFill>
                  <a:schemeClr val="tx1"/>
                </a:solidFill>
                <a:latin typeface="楷体_GB2312" pitchFamily="49" charset="-122"/>
                <a:ea typeface="楷体_GB2312" pitchFamily="49" charset="-122"/>
              </a:defRPr>
            </a:lvl4pPr>
            <a:lvl5pPr marL="2057400" indent="-228600" eaLnBrk="0" hangingPunct="0">
              <a:defRPr sz="2000" b="1">
                <a:solidFill>
                  <a:schemeClr val="tx1"/>
                </a:solidFill>
                <a:latin typeface="楷体_GB2312" pitchFamily="49" charset="-122"/>
                <a:ea typeface="楷体_GB2312" pitchFamily="49" charset="-122"/>
              </a:defRPr>
            </a:lvl5pPr>
            <a:lvl6pPr marL="2514600" indent="-228600" algn="ctr" eaLnBrk="0" fontAlgn="base" hangingPunct="0">
              <a:spcBef>
                <a:spcPct val="0"/>
              </a:spcBef>
              <a:spcAft>
                <a:spcPct val="0"/>
              </a:spcAft>
              <a:defRPr sz="2000" b="1">
                <a:solidFill>
                  <a:schemeClr val="tx1"/>
                </a:solidFill>
                <a:latin typeface="楷体_GB2312" pitchFamily="49" charset="-122"/>
                <a:ea typeface="楷体_GB2312" pitchFamily="49" charset="-122"/>
              </a:defRPr>
            </a:lvl6pPr>
            <a:lvl7pPr marL="2971800" indent="-228600" algn="ctr" eaLnBrk="0" fontAlgn="base" hangingPunct="0">
              <a:spcBef>
                <a:spcPct val="0"/>
              </a:spcBef>
              <a:spcAft>
                <a:spcPct val="0"/>
              </a:spcAft>
              <a:defRPr sz="2000" b="1">
                <a:solidFill>
                  <a:schemeClr val="tx1"/>
                </a:solidFill>
                <a:latin typeface="楷体_GB2312" pitchFamily="49" charset="-122"/>
                <a:ea typeface="楷体_GB2312" pitchFamily="49" charset="-122"/>
              </a:defRPr>
            </a:lvl7pPr>
            <a:lvl8pPr marL="3429000" indent="-228600" algn="ctr" eaLnBrk="0" fontAlgn="base" hangingPunct="0">
              <a:spcBef>
                <a:spcPct val="0"/>
              </a:spcBef>
              <a:spcAft>
                <a:spcPct val="0"/>
              </a:spcAft>
              <a:defRPr sz="2000" b="1">
                <a:solidFill>
                  <a:schemeClr val="tx1"/>
                </a:solidFill>
                <a:latin typeface="楷体_GB2312" pitchFamily="49" charset="-122"/>
                <a:ea typeface="楷体_GB2312" pitchFamily="49" charset="-122"/>
              </a:defRPr>
            </a:lvl8pPr>
            <a:lvl9pPr marL="3886200" indent="-228600" algn="ctr" eaLnBrk="0" fontAlgn="base" hangingPunct="0">
              <a:spcBef>
                <a:spcPct val="0"/>
              </a:spcBef>
              <a:spcAft>
                <a:spcPct val="0"/>
              </a:spcAft>
              <a:defRPr sz="2000" b="1">
                <a:solidFill>
                  <a:schemeClr val="tx1"/>
                </a:solidFill>
                <a:latin typeface="楷体_GB2312" pitchFamily="49" charset="-122"/>
                <a:ea typeface="楷体_GB2312" pitchFamily="49" charset="-122"/>
              </a:defRPr>
            </a:lvl9pPr>
          </a:lstStyle>
          <a:p>
            <a:pPr algn="l" eaLnBrk="1" hangingPunct="1"/>
            <a:r>
              <a:rPr lang="zh-CN" altLang="en-US" dirty="0"/>
              <a:t>登录学生的支付宝还款账户，系统会自动弹出还款提示信息。</a:t>
            </a:r>
          </a:p>
        </p:txBody>
      </p:sp>
      <p:sp>
        <p:nvSpPr>
          <p:cNvPr id="13" name="AutoShape 12"/>
          <p:cNvSpPr>
            <a:spLocks noChangeArrowheads="1"/>
          </p:cNvSpPr>
          <p:nvPr/>
        </p:nvSpPr>
        <p:spPr bwMode="auto">
          <a:xfrm>
            <a:off x="5272644" y="4482469"/>
            <a:ext cx="3372290" cy="1336440"/>
          </a:xfrm>
          <a:prstGeom prst="wedgeRectCallout">
            <a:avLst>
              <a:gd name="adj1" fmla="val -62204"/>
              <a:gd name="adj2" fmla="val -56892"/>
            </a:avLst>
          </a:prstGeom>
          <a:solidFill>
            <a:srgbClr val="FFE1FF"/>
          </a:solidFill>
          <a:ln w="25400"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000" b="1">
                <a:solidFill>
                  <a:schemeClr val="tx1"/>
                </a:solidFill>
                <a:latin typeface="楷体_GB2312" pitchFamily="49" charset="-122"/>
                <a:ea typeface="楷体_GB2312" pitchFamily="49" charset="-122"/>
              </a:defRPr>
            </a:lvl1pPr>
            <a:lvl2pPr marL="742950" indent="-285750" eaLnBrk="0" hangingPunct="0">
              <a:defRPr sz="2000" b="1">
                <a:solidFill>
                  <a:schemeClr val="tx1"/>
                </a:solidFill>
                <a:latin typeface="楷体_GB2312" pitchFamily="49" charset="-122"/>
                <a:ea typeface="楷体_GB2312" pitchFamily="49" charset="-122"/>
              </a:defRPr>
            </a:lvl2pPr>
            <a:lvl3pPr marL="1143000" indent="-228600" eaLnBrk="0" hangingPunct="0">
              <a:defRPr sz="2000" b="1">
                <a:solidFill>
                  <a:schemeClr val="tx1"/>
                </a:solidFill>
                <a:latin typeface="楷体_GB2312" pitchFamily="49" charset="-122"/>
                <a:ea typeface="楷体_GB2312" pitchFamily="49" charset="-122"/>
              </a:defRPr>
            </a:lvl3pPr>
            <a:lvl4pPr marL="1600200" indent="-228600" eaLnBrk="0" hangingPunct="0">
              <a:defRPr sz="2000" b="1">
                <a:solidFill>
                  <a:schemeClr val="tx1"/>
                </a:solidFill>
                <a:latin typeface="楷体_GB2312" pitchFamily="49" charset="-122"/>
                <a:ea typeface="楷体_GB2312" pitchFamily="49" charset="-122"/>
              </a:defRPr>
            </a:lvl4pPr>
            <a:lvl5pPr marL="2057400" indent="-228600" eaLnBrk="0" hangingPunct="0">
              <a:defRPr sz="2000" b="1">
                <a:solidFill>
                  <a:schemeClr val="tx1"/>
                </a:solidFill>
                <a:latin typeface="楷体_GB2312" pitchFamily="49" charset="-122"/>
                <a:ea typeface="楷体_GB2312" pitchFamily="49" charset="-122"/>
              </a:defRPr>
            </a:lvl5pPr>
            <a:lvl6pPr marL="2514600" indent="-228600" algn="ctr" eaLnBrk="0" fontAlgn="base" hangingPunct="0">
              <a:spcBef>
                <a:spcPct val="0"/>
              </a:spcBef>
              <a:spcAft>
                <a:spcPct val="0"/>
              </a:spcAft>
              <a:defRPr sz="2000" b="1">
                <a:solidFill>
                  <a:schemeClr val="tx1"/>
                </a:solidFill>
                <a:latin typeface="楷体_GB2312" pitchFamily="49" charset="-122"/>
                <a:ea typeface="楷体_GB2312" pitchFamily="49" charset="-122"/>
              </a:defRPr>
            </a:lvl6pPr>
            <a:lvl7pPr marL="2971800" indent="-228600" algn="ctr" eaLnBrk="0" fontAlgn="base" hangingPunct="0">
              <a:spcBef>
                <a:spcPct val="0"/>
              </a:spcBef>
              <a:spcAft>
                <a:spcPct val="0"/>
              </a:spcAft>
              <a:defRPr sz="2000" b="1">
                <a:solidFill>
                  <a:schemeClr val="tx1"/>
                </a:solidFill>
                <a:latin typeface="楷体_GB2312" pitchFamily="49" charset="-122"/>
                <a:ea typeface="楷体_GB2312" pitchFamily="49" charset="-122"/>
              </a:defRPr>
            </a:lvl7pPr>
            <a:lvl8pPr marL="3429000" indent="-228600" algn="ctr" eaLnBrk="0" fontAlgn="base" hangingPunct="0">
              <a:spcBef>
                <a:spcPct val="0"/>
              </a:spcBef>
              <a:spcAft>
                <a:spcPct val="0"/>
              </a:spcAft>
              <a:defRPr sz="2000" b="1">
                <a:solidFill>
                  <a:schemeClr val="tx1"/>
                </a:solidFill>
                <a:latin typeface="楷体_GB2312" pitchFamily="49" charset="-122"/>
                <a:ea typeface="楷体_GB2312" pitchFamily="49" charset="-122"/>
              </a:defRPr>
            </a:lvl8pPr>
            <a:lvl9pPr marL="3886200" indent="-228600" algn="ctr" eaLnBrk="0" fontAlgn="base" hangingPunct="0">
              <a:spcBef>
                <a:spcPct val="0"/>
              </a:spcBef>
              <a:spcAft>
                <a:spcPct val="0"/>
              </a:spcAft>
              <a:defRPr sz="2000" b="1">
                <a:solidFill>
                  <a:schemeClr val="tx1"/>
                </a:solidFill>
                <a:latin typeface="楷体_GB2312" pitchFamily="49" charset="-122"/>
                <a:ea typeface="楷体_GB2312" pitchFamily="49" charset="-122"/>
              </a:defRPr>
            </a:lvl9pPr>
          </a:lstStyle>
          <a:p>
            <a:pPr algn="l" eaLnBrk="1" hangingPunct="1"/>
            <a:r>
              <a:rPr lang="zh-CN" altLang="en-US" dirty="0" smtClean="0"/>
              <a:t>使用充值还款时，直接将还款金额充到支付宝余额，等待</a:t>
            </a:r>
            <a:r>
              <a:rPr lang="en-US" altLang="zh-CN" dirty="0" smtClean="0"/>
              <a:t>21</a:t>
            </a:r>
            <a:r>
              <a:rPr lang="zh-CN" altLang="en-US" dirty="0" smtClean="0"/>
              <a:t>日支付宝自动扣款。</a:t>
            </a:r>
            <a:endParaRPr lang="zh-CN" altLang="en-US" dirty="0"/>
          </a:p>
        </p:txBody>
      </p:sp>
      <p:sp>
        <p:nvSpPr>
          <p:cNvPr id="15" name="Oval 8"/>
          <p:cNvSpPr>
            <a:spLocks noChangeArrowheads="1"/>
          </p:cNvSpPr>
          <p:nvPr/>
        </p:nvSpPr>
        <p:spPr bwMode="auto">
          <a:xfrm>
            <a:off x="4151461" y="3372351"/>
            <a:ext cx="1954858" cy="831514"/>
          </a:xfrm>
          <a:prstGeom prst="ellipse">
            <a:avLst/>
          </a:prstGeom>
          <a:noFill/>
          <a:ln w="254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sz="2000" b="1">
                <a:solidFill>
                  <a:schemeClr val="tx1"/>
                </a:solidFill>
                <a:latin typeface="楷体_GB2312" pitchFamily="49" charset="-122"/>
                <a:ea typeface="楷体_GB2312" pitchFamily="49" charset="-122"/>
              </a:defRPr>
            </a:lvl1pPr>
            <a:lvl2pPr marL="742950" indent="-285750" eaLnBrk="0" hangingPunct="0">
              <a:defRPr sz="2000" b="1">
                <a:solidFill>
                  <a:schemeClr val="tx1"/>
                </a:solidFill>
                <a:latin typeface="楷体_GB2312" pitchFamily="49" charset="-122"/>
                <a:ea typeface="楷体_GB2312" pitchFamily="49" charset="-122"/>
              </a:defRPr>
            </a:lvl2pPr>
            <a:lvl3pPr marL="1143000" indent="-228600" eaLnBrk="0" hangingPunct="0">
              <a:defRPr sz="2000" b="1">
                <a:solidFill>
                  <a:schemeClr val="tx1"/>
                </a:solidFill>
                <a:latin typeface="楷体_GB2312" pitchFamily="49" charset="-122"/>
                <a:ea typeface="楷体_GB2312" pitchFamily="49" charset="-122"/>
              </a:defRPr>
            </a:lvl3pPr>
            <a:lvl4pPr marL="1600200" indent="-228600" eaLnBrk="0" hangingPunct="0">
              <a:defRPr sz="2000" b="1">
                <a:solidFill>
                  <a:schemeClr val="tx1"/>
                </a:solidFill>
                <a:latin typeface="楷体_GB2312" pitchFamily="49" charset="-122"/>
                <a:ea typeface="楷体_GB2312" pitchFamily="49" charset="-122"/>
              </a:defRPr>
            </a:lvl4pPr>
            <a:lvl5pPr marL="2057400" indent="-228600" eaLnBrk="0" hangingPunct="0">
              <a:defRPr sz="2000" b="1">
                <a:solidFill>
                  <a:schemeClr val="tx1"/>
                </a:solidFill>
                <a:latin typeface="楷体_GB2312" pitchFamily="49" charset="-122"/>
                <a:ea typeface="楷体_GB2312" pitchFamily="49" charset="-122"/>
              </a:defRPr>
            </a:lvl5pPr>
            <a:lvl6pPr marL="2514600" indent="-228600" algn="ctr" eaLnBrk="0" fontAlgn="base" hangingPunct="0">
              <a:spcBef>
                <a:spcPct val="0"/>
              </a:spcBef>
              <a:spcAft>
                <a:spcPct val="0"/>
              </a:spcAft>
              <a:defRPr sz="2000" b="1">
                <a:solidFill>
                  <a:schemeClr val="tx1"/>
                </a:solidFill>
                <a:latin typeface="楷体_GB2312" pitchFamily="49" charset="-122"/>
                <a:ea typeface="楷体_GB2312" pitchFamily="49" charset="-122"/>
              </a:defRPr>
            </a:lvl6pPr>
            <a:lvl7pPr marL="2971800" indent="-228600" algn="ctr" eaLnBrk="0" fontAlgn="base" hangingPunct="0">
              <a:spcBef>
                <a:spcPct val="0"/>
              </a:spcBef>
              <a:spcAft>
                <a:spcPct val="0"/>
              </a:spcAft>
              <a:defRPr sz="2000" b="1">
                <a:solidFill>
                  <a:schemeClr val="tx1"/>
                </a:solidFill>
                <a:latin typeface="楷体_GB2312" pitchFamily="49" charset="-122"/>
                <a:ea typeface="楷体_GB2312" pitchFamily="49" charset="-122"/>
              </a:defRPr>
            </a:lvl7pPr>
            <a:lvl8pPr marL="3429000" indent="-228600" algn="ctr" eaLnBrk="0" fontAlgn="base" hangingPunct="0">
              <a:spcBef>
                <a:spcPct val="0"/>
              </a:spcBef>
              <a:spcAft>
                <a:spcPct val="0"/>
              </a:spcAft>
              <a:defRPr sz="2000" b="1">
                <a:solidFill>
                  <a:schemeClr val="tx1"/>
                </a:solidFill>
                <a:latin typeface="楷体_GB2312" pitchFamily="49" charset="-122"/>
                <a:ea typeface="楷体_GB2312" pitchFamily="49" charset="-122"/>
              </a:defRPr>
            </a:lvl8pPr>
            <a:lvl9pPr marL="3886200" indent="-228600" algn="ctr" eaLnBrk="0" fontAlgn="base" hangingPunct="0">
              <a:spcBef>
                <a:spcPct val="0"/>
              </a:spcBef>
              <a:spcAft>
                <a:spcPct val="0"/>
              </a:spcAft>
              <a:defRPr sz="2000" b="1">
                <a:solidFill>
                  <a:schemeClr val="tx1"/>
                </a:solidFill>
                <a:latin typeface="楷体_GB2312" pitchFamily="49" charset="-122"/>
                <a:ea typeface="楷体_GB2312" pitchFamily="49" charset="-122"/>
              </a:defRPr>
            </a:lvl9pPr>
          </a:lstStyle>
          <a:p>
            <a:pPr eaLnBrk="1" hangingPunct="1"/>
            <a:endParaRPr lang="zh-CN" altLang="en-US"/>
          </a:p>
        </p:txBody>
      </p:sp>
    </p:spTree>
    <p:extLst>
      <p:ext uri="{BB962C8B-B14F-4D97-AF65-F5344CB8AC3E}">
        <p14:creationId xmlns:p14="http://schemas.microsoft.com/office/powerpoint/2010/main" val="17763057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直接连接符 4"/>
          <p:cNvSpPr>
            <a:spLocks noChangeShapeType="1"/>
          </p:cNvSpPr>
          <p:nvPr/>
        </p:nvSpPr>
        <p:spPr bwMode="auto">
          <a:xfrm>
            <a:off x="363538" y="833438"/>
            <a:ext cx="11485562" cy="1587"/>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51" name="直接连接符 22"/>
          <p:cNvSpPr>
            <a:spLocks noChangeShapeType="1"/>
          </p:cNvSpPr>
          <p:nvPr/>
        </p:nvSpPr>
        <p:spPr bwMode="auto">
          <a:xfrm>
            <a:off x="1050925" y="1019175"/>
            <a:ext cx="11113" cy="5521325"/>
          </a:xfrm>
          <a:prstGeom prst="line">
            <a:avLst/>
          </a:prstGeom>
          <a:noFill/>
          <a:ln w="38100" cap="rnd">
            <a:solidFill>
              <a:srgbClr val="0AAEEA"/>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52" name="椭圆 23"/>
          <p:cNvSpPr>
            <a:spLocks noChangeArrowheads="1"/>
          </p:cNvSpPr>
          <p:nvPr/>
        </p:nvSpPr>
        <p:spPr bwMode="auto">
          <a:xfrm>
            <a:off x="927100" y="1262063"/>
            <a:ext cx="225425" cy="225425"/>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27654" name="矩形 7"/>
          <p:cNvSpPr>
            <a:spLocks noChangeArrowheads="1"/>
          </p:cNvSpPr>
          <p:nvPr/>
        </p:nvSpPr>
        <p:spPr bwMode="auto">
          <a:xfrm>
            <a:off x="452438" y="288925"/>
            <a:ext cx="54697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rgbClr val="C00000"/>
                </a:solidFill>
                <a:latin typeface="微软雅黑" pitchFamily="34" charset="-122"/>
                <a:ea typeface="微软雅黑" pitchFamily="34" charset="-122"/>
                <a:sym typeface="微软雅黑" pitchFamily="34" charset="-122"/>
              </a:rPr>
              <a:t>五</a:t>
            </a:r>
            <a:r>
              <a:rPr lang="zh-CN" altLang="en-US" sz="2800" b="1" dirty="0" smtClean="0">
                <a:solidFill>
                  <a:srgbClr val="C00000"/>
                </a:solidFill>
                <a:latin typeface="微软雅黑" pitchFamily="34" charset="-122"/>
                <a:ea typeface="微软雅黑" pitchFamily="34" charset="-122"/>
                <a:sym typeface="微软雅黑" pitchFamily="34" charset="-122"/>
              </a:rPr>
              <a:t>、系统操作</a:t>
            </a:r>
            <a:endParaRPr lang="zh-CN" altLang="en-US" sz="2800" b="1" dirty="0">
              <a:solidFill>
                <a:srgbClr val="C00000"/>
              </a:solidFill>
              <a:latin typeface="微软雅黑" pitchFamily="34" charset="-122"/>
              <a:ea typeface="微软雅黑" pitchFamily="34" charset="-122"/>
              <a:sym typeface="微软雅黑" pitchFamily="34" charset="-122"/>
            </a:endParaRPr>
          </a:p>
        </p:txBody>
      </p:sp>
      <p:sp>
        <p:nvSpPr>
          <p:cNvPr id="27657" name="直接连接符 20"/>
          <p:cNvSpPr>
            <a:spLocks noChangeShapeType="1"/>
          </p:cNvSpPr>
          <p:nvPr/>
        </p:nvSpPr>
        <p:spPr bwMode="auto">
          <a:xfrm>
            <a:off x="1366837" y="1671638"/>
            <a:ext cx="9667509" cy="0"/>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61" name="文本框 2"/>
          <p:cNvSpPr>
            <a:spLocks noChangeArrowheads="1"/>
          </p:cNvSpPr>
          <p:nvPr/>
        </p:nvSpPr>
        <p:spPr bwMode="auto">
          <a:xfrm>
            <a:off x="1426452" y="1161256"/>
            <a:ext cx="101002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200" b="1" dirty="0" smtClean="0">
                <a:solidFill>
                  <a:srgbClr val="0AAEEA"/>
                </a:solidFill>
                <a:latin typeface="微软雅黑" pitchFamily="34" charset="-122"/>
                <a:ea typeface="微软雅黑" pitchFamily="34" charset="-122"/>
              </a:rPr>
              <a:t>支付宝还款</a:t>
            </a:r>
            <a:r>
              <a:rPr lang="en-US" altLang="zh-CN" sz="2200" b="1" dirty="0" smtClean="0">
                <a:solidFill>
                  <a:srgbClr val="0AAEEA"/>
                </a:solidFill>
                <a:latin typeface="微软雅黑" pitchFamily="34" charset="-122"/>
                <a:ea typeface="微软雅黑" pitchFamily="34" charset="-122"/>
              </a:rPr>
              <a:t>——</a:t>
            </a:r>
            <a:r>
              <a:rPr lang="zh-CN" altLang="en-US" sz="2200" b="1" dirty="0" smtClean="0">
                <a:solidFill>
                  <a:srgbClr val="0AAEEA"/>
                </a:solidFill>
                <a:latin typeface="微软雅黑" pitchFamily="34" charset="-122"/>
                <a:ea typeface="微软雅黑" pitchFamily="34" charset="-122"/>
              </a:rPr>
              <a:t>充值还款</a:t>
            </a:r>
            <a:endParaRPr lang="zh-CN" altLang="en-US" sz="2200" b="1" dirty="0">
              <a:solidFill>
                <a:srgbClr val="0AAEEA"/>
              </a:solidFill>
              <a:latin typeface="微软雅黑" pitchFamily="34" charset="-122"/>
              <a:ea typeface="微软雅黑" pitchFamily="34" charset="-122"/>
            </a:endParaRPr>
          </a:p>
        </p:txBody>
      </p:sp>
      <p:sp>
        <p:nvSpPr>
          <p:cNvPr id="7" name="灯片编号占位符 6"/>
          <p:cNvSpPr>
            <a:spLocks noGrp="1"/>
          </p:cNvSpPr>
          <p:nvPr>
            <p:ph type="sldNum" sz="quarter" idx="12"/>
          </p:nvPr>
        </p:nvSpPr>
        <p:spPr/>
        <p:txBody>
          <a:bodyPr/>
          <a:lstStyle/>
          <a:p>
            <a:pPr>
              <a:defRPr/>
            </a:pPr>
            <a:fld id="{50A7D6EC-BC01-493E-9D1E-6C7A7B16C25B}" type="slidenum">
              <a:rPr lang="zh-CN" altLang="en-US" smtClean="0"/>
              <a:pPr>
                <a:defRPr/>
              </a:pPr>
              <a:t>35</a:t>
            </a:fld>
            <a:endParaRPr lang="zh-CN" altLang="en-US" sz="1800">
              <a:solidFill>
                <a:schemeClr val="tx1"/>
              </a:solidFill>
              <a:latin typeface="Arial" pitchFamily="34" charset="0"/>
              <a:ea typeface="+mn-ea"/>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44817095"/>
              </p:ext>
            </p:extLst>
          </p:nvPr>
        </p:nvGraphicFramePr>
        <p:xfrm>
          <a:off x="3187337" y="1487488"/>
          <a:ext cx="6835209" cy="5379244"/>
        </p:xfrm>
        <a:graphic>
          <a:graphicData uri="http://schemas.openxmlformats.org/presentationml/2006/ole">
            <mc:AlternateContent xmlns:mc="http://schemas.openxmlformats.org/markup-compatibility/2006">
              <mc:Choice xmlns:v="urn:schemas-microsoft-com:vml" Requires="v">
                <p:oleObj spid="_x0000_s145497" name="Visio" r:id="rId3" imgW="7126925" imgH="5227266" progId="">
                  <p:embed/>
                </p:oleObj>
              </mc:Choice>
              <mc:Fallback>
                <p:oleObj name="Visio" r:id="rId3" imgW="7126925" imgH="5227266" progId="">
                  <p:embed/>
                  <p:pic>
                    <p:nvPicPr>
                      <p:cNvPr id="0" name="Picture 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7337" y="1487488"/>
                        <a:ext cx="6835209" cy="53792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763057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直接连接符 4"/>
          <p:cNvSpPr>
            <a:spLocks noChangeShapeType="1"/>
          </p:cNvSpPr>
          <p:nvPr/>
        </p:nvSpPr>
        <p:spPr bwMode="auto">
          <a:xfrm>
            <a:off x="363538" y="833438"/>
            <a:ext cx="11485562" cy="1587"/>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51" name="直接连接符 22"/>
          <p:cNvSpPr>
            <a:spLocks noChangeShapeType="1"/>
          </p:cNvSpPr>
          <p:nvPr/>
        </p:nvSpPr>
        <p:spPr bwMode="auto">
          <a:xfrm>
            <a:off x="1050925" y="1019175"/>
            <a:ext cx="11113" cy="5521325"/>
          </a:xfrm>
          <a:prstGeom prst="line">
            <a:avLst/>
          </a:prstGeom>
          <a:noFill/>
          <a:ln w="38100" cap="rnd">
            <a:solidFill>
              <a:srgbClr val="0AAEEA"/>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52" name="椭圆 23"/>
          <p:cNvSpPr>
            <a:spLocks noChangeArrowheads="1"/>
          </p:cNvSpPr>
          <p:nvPr/>
        </p:nvSpPr>
        <p:spPr bwMode="auto">
          <a:xfrm>
            <a:off x="927100" y="1262063"/>
            <a:ext cx="225425" cy="225425"/>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27654" name="矩形 7"/>
          <p:cNvSpPr>
            <a:spLocks noChangeArrowheads="1"/>
          </p:cNvSpPr>
          <p:nvPr/>
        </p:nvSpPr>
        <p:spPr bwMode="auto">
          <a:xfrm>
            <a:off x="452438" y="288925"/>
            <a:ext cx="54697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rgbClr val="C00000"/>
                </a:solidFill>
                <a:latin typeface="微软雅黑" pitchFamily="34" charset="-122"/>
                <a:ea typeface="微软雅黑" pitchFamily="34" charset="-122"/>
                <a:sym typeface="微软雅黑" pitchFamily="34" charset="-122"/>
              </a:rPr>
              <a:t>五</a:t>
            </a:r>
            <a:r>
              <a:rPr lang="zh-CN" altLang="en-US" sz="2800" b="1" dirty="0" smtClean="0">
                <a:solidFill>
                  <a:srgbClr val="C00000"/>
                </a:solidFill>
                <a:latin typeface="微软雅黑" pitchFamily="34" charset="-122"/>
                <a:ea typeface="微软雅黑" pitchFamily="34" charset="-122"/>
                <a:sym typeface="微软雅黑" pitchFamily="34" charset="-122"/>
              </a:rPr>
              <a:t>、系统操作</a:t>
            </a:r>
            <a:endParaRPr lang="zh-CN" altLang="en-US" sz="2800" b="1" dirty="0">
              <a:solidFill>
                <a:srgbClr val="C00000"/>
              </a:solidFill>
              <a:latin typeface="微软雅黑" pitchFamily="34" charset="-122"/>
              <a:ea typeface="微软雅黑" pitchFamily="34" charset="-122"/>
              <a:sym typeface="微软雅黑" pitchFamily="34" charset="-122"/>
            </a:endParaRPr>
          </a:p>
        </p:txBody>
      </p:sp>
      <p:sp>
        <p:nvSpPr>
          <p:cNvPr id="27657" name="直接连接符 20"/>
          <p:cNvSpPr>
            <a:spLocks noChangeShapeType="1"/>
          </p:cNvSpPr>
          <p:nvPr/>
        </p:nvSpPr>
        <p:spPr bwMode="auto">
          <a:xfrm>
            <a:off x="1366837" y="1671638"/>
            <a:ext cx="9667509" cy="0"/>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61" name="文本框 2"/>
          <p:cNvSpPr>
            <a:spLocks noChangeArrowheads="1"/>
          </p:cNvSpPr>
          <p:nvPr/>
        </p:nvSpPr>
        <p:spPr bwMode="auto">
          <a:xfrm>
            <a:off x="1426452" y="1161256"/>
            <a:ext cx="101002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200" b="1" dirty="0" smtClean="0">
                <a:solidFill>
                  <a:srgbClr val="0AAEEA"/>
                </a:solidFill>
                <a:latin typeface="微软雅黑" pitchFamily="34" charset="-122"/>
                <a:ea typeface="微软雅黑" pitchFamily="34" charset="-122"/>
              </a:rPr>
              <a:t>支付宝还款</a:t>
            </a:r>
            <a:r>
              <a:rPr lang="en-US" altLang="zh-CN" sz="2200" b="1" dirty="0" smtClean="0">
                <a:solidFill>
                  <a:srgbClr val="0AAEEA"/>
                </a:solidFill>
                <a:latin typeface="微软雅黑" pitchFamily="34" charset="-122"/>
                <a:ea typeface="微软雅黑" pitchFamily="34" charset="-122"/>
              </a:rPr>
              <a:t>——</a:t>
            </a:r>
            <a:r>
              <a:rPr lang="zh-CN" altLang="en-US" sz="2200" b="1" dirty="0" smtClean="0">
                <a:solidFill>
                  <a:srgbClr val="0AAEEA"/>
                </a:solidFill>
                <a:latin typeface="微软雅黑" pitchFamily="34" charset="-122"/>
                <a:ea typeface="微软雅黑" pitchFamily="34" charset="-122"/>
              </a:rPr>
              <a:t>主动还款</a:t>
            </a:r>
            <a:endParaRPr lang="zh-CN" altLang="en-US" sz="2200" b="1" dirty="0">
              <a:solidFill>
                <a:srgbClr val="0AAEEA"/>
              </a:solidFill>
              <a:latin typeface="微软雅黑" pitchFamily="34" charset="-122"/>
              <a:ea typeface="微软雅黑" pitchFamily="34" charset="-122"/>
            </a:endParaRPr>
          </a:p>
        </p:txBody>
      </p:sp>
      <p:sp>
        <p:nvSpPr>
          <p:cNvPr id="7" name="灯片编号占位符 6"/>
          <p:cNvSpPr>
            <a:spLocks noGrp="1"/>
          </p:cNvSpPr>
          <p:nvPr>
            <p:ph type="sldNum" sz="quarter" idx="12"/>
          </p:nvPr>
        </p:nvSpPr>
        <p:spPr/>
        <p:txBody>
          <a:bodyPr/>
          <a:lstStyle/>
          <a:p>
            <a:pPr>
              <a:defRPr/>
            </a:pPr>
            <a:fld id="{50A7D6EC-BC01-493E-9D1E-6C7A7B16C25B}" type="slidenum">
              <a:rPr lang="zh-CN" altLang="en-US" smtClean="0"/>
              <a:pPr>
                <a:defRPr/>
              </a:pPr>
              <a:t>36</a:t>
            </a:fld>
            <a:endParaRPr lang="zh-CN" altLang="en-US" sz="1800">
              <a:solidFill>
                <a:schemeClr val="tx1"/>
              </a:solidFill>
              <a:latin typeface="Arial" pitchFamily="34" charset="0"/>
              <a:ea typeface="+mn-ea"/>
            </a:endParaRPr>
          </a:p>
        </p:txBody>
      </p:sp>
      <p:pic>
        <p:nvPicPr>
          <p:cNvPr id="169985" name="Picture 1" descr="C:\Users\CDB\AppData\Roaming\Tencent\Users\510379344\QQ\WinTemp\RichOle\0314CZIJM8P5Y%9TM4_RS_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1721" y="3493234"/>
            <a:ext cx="9572625" cy="2200275"/>
          </a:xfrm>
          <a:prstGeom prst="rect">
            <a:avLst/>
          </a:prstGeom>
          <a:noFill/>
          <a:extLst>
            <a:ext uri="{909E8E84-426E-40DD-AFC4-6F175D3DCCD1}">
              <a14:hiddenFill xmlns:a14="http://schemas.microsoft.com/office/drawing/2010/main">
                <a:solidFill>
                  <a:srgbClr val="FFFFFF"/>
                </a:solidFill>
              </a14:hiddenFill>
            </a:ext>
          </a:extLst>
        </p:spPr>
      </p:pic>
      <p:pic>
        <p:nvPicPr>
          <p:cNvPr id="169986" name="Picture 2" descr="C:\Users\CDB\AppData\Roaming\Tencent\Users\510379344\QQ\WinTemp\RichOle\F(CHOL1$UN6{M$G1EYMOP9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4607" y="2142699"/>
            <a:ext cx="9525000" cy="914400"/>
          </a:xfrm>
          <a:prstGeom prst="rect">
            <a:avLst/>
          </a:prstGeom>
          <a:noFill/>
          <a:extLst>
            <a:ext uri="{909E8E84-426E-40DD-AFC4-6F175D3DCCD1}">
              <a14:hiddenFill xmlns:a14="http://schemas.microsoft.com/office/drawing/2010/main">
                <a:solidFill>
                  <a:srgbClr val="FFFFFF"/>
                </a:solidFill>
              </a14:hiddenFill>
            </a:ext>
          </a:extLst>
        </p:spPr>
      </p:pic>
      <p:sp>
        <p:nvSpPr>
          <p:cNvPr id="3" name="椭圆 2"/>
          <p:cNvSpPr/>
          <p:nvPr/>
        </p:nvSpPr>
        <p:spPr bwMode="auto">
          <a:xfrm>
            <a:off x="9962867" y="2142700"/>
            <a:ext cx="1296536" cy="764274"/>
          </a:xfrm>
          <a:prstGeom prst="ellipse">
            <a:avLst/>
          </a:prstGeom>
          <a:solidFill>
            <a:schemeClr val="bg1">
              <a:alpha val="0"/>
            </a:schemeClr>
          </a:solid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
        <p:nvSpPr>
          <p:cNvPr id="16" name="椭圆 15"/>
          <p:cNvSpPr/>
          <p:nvPr/>
        </p:nvSpPr>
        <p:spPr bwMode="auto">
          <a:xfrm>
            <a:off x="8694850" y="4033030"/>
            <a:ext cx="2339496" cy="1635457"/>
          </a:xfrm>
          <a:prstGeom prst="ellipse">
            <a:avLst/>
          </a:prstGeom>
          <a:solidFill>
            <a:schemeClr val="bg1">
              <a:alpha val="0"/>
            </a:schemeClr>
          </a:solid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82542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直接连接符 4"/>
          <p:cNvSpPr>
            <a:spLocks noChangeShapeType="1"/>
          </p:cNvSpPr>
          <p:nvPr/>
        </p:nvSpPr>
        <p:spPr bwMode="auto">
          <a:xfrm>
            <a:off x="363538" y="833438"/>
            <a:ext cx="11485562" cy="1587"/>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51" name="直接连接符 22"/>
          <p:cNvSpPr>
            <a:spLocks noChangeShapeType="1"/>
          </p:cNvSpPr>
          <p:nvPr/>
        </p:nvSpPr>
        <p:spPr bwMode="auto">
          <a:xfrm>
            <a:off x="1050925" y="1019175"/>
            <a:ext cx="11113" cy="5521325"/>
          </a:xfrm>
          <a:prstGeom prst="line">
            <a:avLst/>
          </a:prstGeom>
          <a:noFill/>
          <a:ln w="38100" cap="rnd">
            <a:solidFill>
              <a:srgbClr val="0AAEEA"/>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52" name="椭圆 23"/>
          <p:cNvSpPr>
            <a:spLocks noChangeArrowheads="1"/>
          </p:cNvSpPr>
          <p:nvPr/>
        </p:nvSpPr>
        <p:spPr bwMode="auto">
          <a:xfrm>
            <a:off x="927100" y="1262063"/>
            <a:ext cx="225425" cy="225425"/>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27654" name="矩形 7"/>
          <p:cNvSpPr>
            <a:spLocks noChangeArrowheads="1"/>
          </p:cNvSpPr>
          <p:nvPr/>
        </p:nvSpPr>
        <p:spPr bwMode="auto">
          <a:xfrm>
            <a:off x="452438" y="288925"/>
            <a:ext cx="54697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rgbClr val="C00000"/>
                </a:solidFill>
                <a:latin typeface="微软雅黑" pitchFamily="34" charset="-122"/>
                <a:ea typeface="微软雅黑" pitchFamily="34" charset="-122"/>
                <a:sym typeface="微软雅黑" pitchFamily="34" charset="-122"/>
              </a:rPr>
              <a:t>五</a:t>
            </a:r>
            <a:r>
              <a:rPr lang="zh-CN" altLang="en-US" sz="2800" b="1" dirty="0" smtClean="0">
                <a:solidFill>
                  <a:srgbClr val="C00000"/>
                </a:solidFill>
                <a:latin typeface="微软雅黑" pitchFamily="34" charset="-122"/>
                <a:ea typeface="微软雅黑" pitchFamily="34" charset="-122"/>
                <a:sym typeface="微软雅黑" pitchFamily="34" charset="-122"/>
              </a:rPr>
              <a:t>、系统操作</a:t>
            </a:r>
            <a:endParaRPr lang="zh-CN" altLang="en-US" sz="2800" b="1" dirty="0">
              <a:solidFill>
                <a:srgbClr val="C00000"/>
              </a:solidFill>
              <a:latin typeface="微软雅黑" pitchFamily="34" charset="-122"/>
              <a:ea typeface="微软雅黑" pitchFamily="34" charset="-122"/>
              <a:sym typeface="微软雅黑" pitchFamily="34" charset="-122"/>
            </a:endParaRPr>
          </a:p>
        </p:txBody>
      </p:sp>
      <p:sp>
        <p:nvSpPr>
          <p:cNvPr id="27657" name="直接连接符 20"/>
          <p:cNvSpPr>
            <a:spLocks noChangeShapeType="1"/>
          </p:cNvSpPr>
          <p:nvPr/>
        </p:nvSpPr>
        <p:spPr bwMode="auto">
          <a:xfrm>
            <a:off x="1366837" y="1671638"/>
            <a:ext cx="9667509" cy="0"/>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61" name="文本框 2"/>
          <p:cNvSpPr>
            <a:spLocks noChangeArrowheads="1"/>
          </p:cNvSpPr>
          <p:nvPr/>
        </p:nvSpPr>
        <p:spPr bwMode="auto">
          <a:xfrm>
            <a:off x="1426452" y="1161256"/>
            <a:ext cx="101002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200" b="1" dirty="0" smtClean="0">
                <a:solidFill>
                  <a:srgbClr val="0AAEEA"/>
                </a:solidFill>
                <a:latin typeface="微软雅黑" pitchFamily="34" charset="-122"/>
                <a:ea typeface="微软雅黑" pitchFamily="34" charset="-122"/>
              </a:rPr>
              <a:t>支付宝还款</a:t>
            </a:r>
            <a:r>
              <a:rPr lang="en-US" altLang="zh-CN" sz="2200" b="1" dirty="0" smtClean="0">
                <a:solidFill>
                  <a:srgbClr val="0AAEEA"/>
                </a:solidFill>
                <a:latin typeface="微软雅黑" pitchFamily="34" charset="-122"/>
                <a:ea typeface="微软雅黑" pitchFamily="34" charset="-122"/>
              </a:rPr>
              <a:t>——</a:t>
            </a:r>
            <a:r>
              <a:rPr lang="zh-CN" altLang="en-US" sz="2200" b="1" dirty="0" smtClean="0">
                <a:solidFill>
                  <a:srgbClr val="0AAEEA"/>
                </a:solidFill>
                <a:latin typeface="微软雅黑" pitchFamily="34" charset="-122"/>
                <a:ea typeface="微软雅黑" pitchFamily="34" charset="-122"/>
              </a:rPr>
              <a:t>主动还款</a:t>
            </a:r>
            <a:endParaRPr lang="zh-CN" altLang="en-US" sz="2200" b="1" dirty="0">
              <a:solidFill>
                <a:srgbClr val="0AAEEA"/>
              </a:solidFill>
              <a:latin typeface="微软雅黑" pitchFamily="34" charset="-122"/>
              <a:ea typeface="微软雅黑" pitchFamily="34" charset="-122"/>
            </a:endParaRPr>
          </a:p>
        </p:txBody>
      </p:sp>
      <p:sp>
        <p:nvSpPr>
          <p:cNvPr id="7" name="灯片编号占位符 6"/>
          <p:cNvSpPr>
            <a:spLocks noGrp="1"/>
          </p:cNvSpPr>
          <p:nvPr>
            <p:ph type="sldNum" sz="quarter" idx="12"/>
          </p:nvPr>
        </p:nvSpPr>
        <p:spPr/>
        <p:txBody>
          <a:bodyPr/>
          <a:lstStyle/>
          <a:p>
            <a:pPr>
              <a:defRPr/>
            </a:pPr>
            <a:fld id="{50A7D6EC-BC01-493E-9D1E-6C7A7B16C25B}" type="slidenum">
              <a:rPr lang="zh-CN" altLang="en-US" smtClean="0"/>
              <a:pPr>
                <a:defRPr/>
              </a:pPr>
              <a:t>37</a:t>
            </a:fld>
            <a:endParaRPr lang="zh-CN" altLang="en-US" sz="1800">
              <a:solidFill>
                <a:schemeClr val="tx1"/>
              </a:solidFill>
              <a:latin typeface="Arial" pitchFamily="34" charset="0"/>
              <a:ea typeface="+mn-ea"/>
            </a:endParaRPr>
          </a:p>
        </p:txBody>
      </p:sp>
      <p:pic>
        <p:nvPicPr>
          <p:cNvPr id="146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3498" y="1853093"/>
            <a:ext cx="9308968" cy="4606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AutoShape 5"/>
          <p:cNvSpPr>
            <a:spLocks noChangeArrowheads="1"/>
          </p:cNvSpPr>
          <p:nvPr/>
        </p:nvSpPr>
        <p:spPr bwMode="auto">
          <a:xfrm>
            <a:off x="7473156" y="2714363"/>
            <a:ext cx="3240087" cy="1127125"/>
          </a:xfrm>
          <a:prstGeom prst="wedgeRectCallout">
            <a:avLst>
              <a:gd name="adj1" fmla="val -36477"/>
              <a:gd name="adj2" fmla="val 69014"/>
            </a:avLst>
          </a:prstGeom>
          <a:solidFill>
            <a:srgbClr val="FFE1FF"/>
          </a:solidFill>
          <a:ln w="25400"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000" b="1">
                <a:solidFill>
                  <a:schemeClr val="tx1"/>
                </a:solidFill>
                <a:latin typeface="楷体_GB2312" pitchFamily="49" charset="-122"/>
                <a:ea typeface="楷体_GB2312" pitchFamily="49" charset="-122"/>
              </a:defRPr>
            </a:lvl1pPr>
            <a:lvl2pPr marL="742950" indent="-285750" eaLnBrk="0" hangingPunct="0">
              <a:defRPr sz="2000" b="1">
                <a:solidFill>
                  <a:schemeClr val="tx1"/>
                </a:solidFill>
                <a:latin typeface="楷体_GB2312" pitchFamily="49" charset="-122"/>
                <a:ea typeface="楷体_GB2312" pitchFamily="49" charset="-122"/>
              </a:defRPr>
            </a:lvl2pPr>
            <a:lvl3pPr marL="1143000" indent="-228600" eaLnBrk="0" hangingPunct="0">
              <a:defRPr sz="2000" b="1">
                <a:solidFill>
                  <a:schemeClr val="tx1"/>
                </a:solidFill>
                <a:latin typeface="楷体_GB2312" pitchFamily="49" charset="-122"/>
                <a:ea typeface="楷体_GB2312" pitchFamily="49" charset="-122"/>
              </a:defRPr>
            </a:lvl3pPr>
            <a:lvl4pPr marL="1600200" indent="-228600" eaLnBrk="0" hangingPunct="0">
              <a:defRPr sz="2000" b="1">
                <a:solidFill>
                  <a:schemeClr val="tx1"/>
                </a:solidFill>
                <a:latin typeface="楷体_GB2312" pitchFamily="49" charset="-122"/>
                <a:ea typeface="楷体_GB2312" pitchFamily="49" charset="-122"/>
              </a:defRPr>
            </a:lvl4pPr>
            <a:lvl5pPr marL="2057400" indent="-228600" eaLnBrk="0" hangingPunct="0">
              <a:defRPr sz="2000" b="1">
                <a:solidFill>
                  <a:schemeClr val="tx1"/>
                </a:solidFill>
                <a:latin typeface="楷体_GB2312" pitchFamily="49" charset="-122"/>
                <a:ea typeface="楷体_GB2312" pitchFamily="49" charset="-122"/>
              </a:defRPr>
            </a:lvl5pPr>
            <a:lvl6pPr marL="2514600" indent="-228600" algn="ctr" eaLnBrk="0" fontAlgn="base" hangingPunct="0">
              <a:spcBef>
                <a:spcPct val="0"/>
              </a:spcBef>
              <a:spcAft>
                <a:spcPct val="0"/>
              </a:spcAft>
              <a:defRPr sz="2000" b="1">
                <a:solidFill>
                  <a:schemeClr val="tx1"/>
                </a:solidFill>
                <a:latin typeface="楷体_GB2312" pitchFamily="49" charset="-122"/>
                <a:ea typeface="楷体_GB2312" pitchFamily="49" charset="-122"/>
              </a:defRPr>
            </a:lvl6pPr>
            <a:lvl7pPr marL="2971800" indent="-228600" algn="ctr" eaLnBrk="0" fontAlgn="base" hangingPunct="0">
              <a:spcBef>
                <a:spcPct val="0"/>
              </a:spcBef>
              <a:spcAft>
                <a:spcPct val="0"/>
              </a:spcAft>
              <a:defRPr sz="2000" b="1">
                <a:solidFill>
                  <a:schemeClr val="tx1"/>
                </a:solidFill>
                <a:latin typeface="楷体_GB2312" pitchFamily="49" charset="-122"/>
                <a:ea typeface="楷体_GB2312" pitchFamily="49" charset="-122"/>
              </a:defRPr>
            </a:lvl7pPr>
            <a:lvl8pPr marL="3429000" indent="-228600" algn="ctr" eaLnBrk="0" fontAlgn="base" hangingPunct="0">
              <a:spcBef>
                <a:spcPct val="0"/>
              </a:spcBef>
              <a:spcAft>
                <a:spcPct val="0"/>
              </a:spcAft>
              <a:defRPr sz="2000" b="1">
                <a:solidFill>
                  <a:schemeClr val="tx1"/>
                </a:solidFill>
                <a:latin typeface="楷体_GB2312" pitchFamily="49" charset="-122"/>
                <a:ea typeface="楷体_GB2312" pitchFamily="49" charset="-122"/>
              </a:defRPr>
            </a:lvl8pPr>
            <a:lvl9pPr marL="3886200" indent="-228600" algn="ctr" eaLnBrk="0" fontAlgn="base" hangingPunct="0">
              <a:spcBef>
                <a:spcPct val="0"/>
              </a:spcBef>
              <a:spcAft>
                <a:spcPct val="0"/>
              </a:spcAft>
              <a:defRPr sz="2000" b="1">
                <a:solidFill>
                  <a:schemeClr val="tx1"/>
                </a:solidFill>
                <a:latin typeface="楷体_GB2312" pitchFamily="49" charset="-122"/>
                <a:ea typeface="楷体_GB2312" pitchFamily="49" charset="-122"/>
              </a:defRPr>
            </a:lvl9pPr>
          </a:lstStyle>
          <a:p>
            <a:pPr algn="l" eaLnBrk="1" hangingPunct="1"/>
            <a:r>
              <a:rPr lang="zh-CN" altLang="en-US"/>
              <a:t>知道学生的还款账户和身份证号，就可以查看还款信息并完成还款。</a:t>
            </a:r>
          </a:p>
        </p:txBody>
      </p:sp>
    </p:spTree>
    <p:extLst>
      <p:ext uri="{BB962C8B-B14F-4D97-AF65-F5344CB8AC3E}">
        <p14:creationId xmlns:p14="http://schemas.microsoft.com/office/powerpoint/2010/main" val="4981940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直接连接符 4"/>
          <p:cNvSpPr>
            <a:spLocks noChangeShapeType="1"/>
          </p:cNvSpPr>
          <p:nvPr/>
        </p:nvSpPr>
        <p:spPr bwMode="auto">
          <a:xfrm>
            <a:off x="363538" y="833438"/>
            <a:ext cx="11485562" cy="1587"/>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51" name="直接连接符 22"/>
          <p:cNvSpPr>
            <a:spLocks noChangeShapeType="1"/>
          </p:cNvSpPr>
          <p:nvPr/>
        </p:nvSpPr>
        <p:spPr bwMode="auto">
          <a:xfrm>
            <a:off x="1050925" y="1019175"/>
            <a:ext cx="11113" cy="5521325"/>
          </a:xfrm>
          <a:prstGeom prst="line">
            <a:avLst/>
          </a:prstGeom>
          <a:noFill/>
          <a:ln w="38100" cap="rnd">
            <a:solidFill>
              <a:srgbClr val="0AAEEA"/>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52" name="椭圆 23"/>
          <p:cNvSpPr>
            <a:spLocks noChangeArrowheads="1"/>
          </p:cNvSpPr>
          <p:nvPr/>
        </p:nvSpPr>
        <p:spPr bwMode="auto">
          <a:xfrm>
            <a:off x="927100" y="1262063"/>
            <a:ext cx="225425" cy="225425"/>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27654" name="矩形 7"/>
          <p:cNvSpPr>
            <a:spLocks noChangeArrowheads="1"/>
          </p:cNvSpPr>
          <p:nvPr/>
        </p:nvSpPr>
        <p:spPr bwMode="auto">
          <a:xfrm>
            <a:off x="452438" y="288925"/>
            <a:ext cx="54697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rgbClr val="C00000"/>
                </a:solidFill>
                <a:latin typeface="微软雅黑" pitchFamily="34" charset="-122"/>
                <a:ea typeface="微软雅黑" pitchFamily="34" charset="-122"/>
                <a:sym typeface="微软雅黑" pitchFamily="34" charset="-122"/>
              </a:rPr>
              <a:t>五</a:t>
            </a:r>
            <a:r>
              <a:rPr lang="zh-CN" altLang="en-US" sz="2800" b="1" dirty="0" smtClean="0">
                <a:solidFill>
                  <a:srgbClr val="C00000"/>
                </a:solidFill>
                <a:latin typeface="微软雅黑" pitchFamily="34" charset="-122"/>
                <a:ea typeface="微软雅黑" pitchFamily="34" charset="-122"/>
                <a:sym typeface="微软雅黑" pitchFamily="34" charset="-122"/>
              </a:rPr>
              <a:t>、系统操作</a:t>
            </a:r>
            <a:endParaRPr lang="zh-CN" altLang="en-US" sz="2800" b="1" dirty="0">
              <a:solidFill>
                <a:srgbClr val="C00000"/>
              </a:solidFill>
              <a:latin typeface="微软雅黑" pitchFamily="34" charset="-122"/>
              <a:ea typeface="微软雅黑" pitchFamily="34" charset="-122"/>
              <a:sym typeface="微软雅黑" pitchFamily="34" charset="-122"/>
            </a:endParaRPr>
          </a:p>
        </p:txBody>
      </p:sp>
      <p:sp>
        <p:nvSpPr>
          <p:cNvPr id="27657" name="直接连接符 20"/>
          <p:cNvSpPr>
            <a:spLocks noChangeShapeType="1"/>
          </p:cNvSpPr>
          <p:nvPr/>
        </p:nvSpPr>
        <p:spPr bwMode="auto">
          <a:xfrm>
            <a:off x="1366837" y="1671638"/>
            <a:ext cx="9667509" cy="0"/>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61" name="文本框 2"/>
          <p:cNvSpPr>
            <a:spLocks noChangeArrowheads="1"/>
          </p:cNvSpPr>
          <p:nvPr/>
        </p:nvSpPr>
        <p:spPr bwMode="auto">
          <a:xfrm>
            <a:off x="1426452" y="1161256"/>
            <a:ext cx="101002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200" b="1" dirty="0" smtClean="0">
                <a:solidFill>
                  <a:srgbClr val="0AAEEA"/>
                </a:solidFill>
                <a:latin typeface="微软雅黑" pitchFamily="34" charset="-122"/>
                <a:ea typeface="微软雅黑" pitchFamily="34" charset="-122"/>
              </a:rPr>
              <a:t>支付宝还款</a:t>
            </a:r>
            <a:r>
              <a:rPr lang="en-US" altLang="zh-CN" sz="2200" b="1" dirty="0" smtClean="0">
                <a:solidFill>
                  <a:srgbClr val="0AAEEA"/>
                </a:solidFill>
                <a:latin typeface="微软雅黑" pitchFamily="34" charset="-122"/>
                <a:ea typeface="微软雅黑" pitchFamily="34" charset="-122"/>
              </a:rPr>
              <a:t>——</a:t>
            </a:r>
            <a:r>
              <a:rPr lang="zh-CN" altLang="en-US" sz="2200" b="1" dirty="0" smtClean="0">
                <a:solidFill>
                  <a:srgbClr val="0AAEEA"/>
                </a:solidFill>
                <a:latin typeface="微软雅黑" pitchFamily="34" charset="-122"/>
                <a:ea typeface="微软雅黑" pitchFamily="34" charset="-122"/>
              </a:rPr>
              <a:t>主动还款</a:t>
            </a:r>
            <a:endParaRPr lang="zh-CN" altLang="en-US" sz="2200" b="1" dirty="0">
              <a:solidFill>
                <a:srgbClr val="0AAEEA"/>
              </a:solidFill>
              <a:latin typeface="微软雅黑" pitchFamily="34" charset="-122"/>
              <a:ea typeface="微软雅黑" pitchFamily="34" charset="-122"/>
            </a:endParaRPr>
          </a:p>
        </p:txBody>
      </p:sp>
      <p:sp>
        <p:nvSpPr>
          <p:cNvPr id="7" name="灯片编号占位符 6"/>
          <p:cNvSpPr>
            <a:spLocks noGrp="1"/>
          </p:cNvSpPr>
          <p:nvPr>
            <p:ph type="sldNum" sz="quarter" idx="12"/>
          </p:nvPr>
        </p:nvSpPr>
        <p:spPr/>
        <p:txBody>
          <a:bodyPr/>
          <a:lstStyle/>
          <a:p>
            <a:pPr>
              <a:defRPr/>
            </a:pPr>
            <a:fld id="{50A7D6EC-BC01-493E-9D1E-6C7A7B16C25B}" type="slidenum">
              <a:rPr lang="zh-CN" altLang="en-US" smtClean="0"/>
              <a:pPr>
                <a:defRPr/>
              </a:pPr>
              <a:t>38</a:t>
            </a:fld>
            <a:endParaRPr lang="zh-CN" altLang="en-US" sz="1800">
              <a:solidFill>
                <a:schemeClr val="tx1"/>
              </a:solidFill>
              <a:latin typeface="Arial" pitchFamily="34" charset="0"/>
              <a:ea typeface="+mn-ea"/>
            </a:endParaRPr>
          </a:p>
        </p:txBody>
      </p:sp>
      <p:pic>
        <p:nvPicPr>
          <p:cNvPr id="1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b="26044"/>
          <a:stretch>
            <a:fillRect/>
          </a:stretch>
        </p:blipFill>
        <p:spPr bwMode="auto">
          <a:xfrm>
            <a:off x="1495241" y="1895432"/>
            <a:ext cx="9410700" cy="4260850"/>
          </a:xfrm>
          <a:prstGeom prst="rect">
            <a:avLst/>
          </a:prstGeom>
          <a:noFill/>
          <a:ln w="25400"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81940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直接连接符 4"/>
          <p:cNvSpPr>
            <a:spLocks noChangeShapeType="1"/>
          </p:cNvSpPr>
          <p:nvPr/>
        </p:nvSpPr>
        <p:spPr bwMode="auto">
          <a:xfrm>
            <a:off x="363538" y="833438"/>
            <a:ext cx="11485562" cy="1587"/>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51" name="直接连接符 22"/>
          <p:cNvSpPr>
            <a:spLocks noChangeShapeType="1"/>
          </p:cNvSpPr>
          <p:nvPr/>
        </p:nvSpPr>
        <p:spPr bwMode="auto">
          <a:xfrm>
            <a:off x="1050925" y="1019175"/>
            <a:ext cx="11113" cy="5521325"/>
          </a:xfrm>
          <a:prstGeom prst="line">
            <a:avLst/>
          </a:prstGeom>
          <a:noFill/>
          <a:ln w="38100" cap="rnd">
            <a:solidFill>
              <a:srgbClr val="0AAEEA"/>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52" name="椭圆 23"/>
          <p:cNvSpPr>
            <a:spLocks noChangeArrowheads="1"/>
          </p:cNvSpPr>
          <p:nvPr/>
        </p:nvSpPr>
        <p:spPr bwMode="auto">
          <a:xfrm>
            <a:off x="927100" y="1262063"/>
            <a:ext cx="225425" cy="225425"/>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27654" name="矩形 7"/>
          <p:cNvSpPr>
            <a:spLocks noChangeArrowheads="1"/>
          </p:cNvSpPr>
          <p:nvPr/>
        </p:nvSpPr>
        <p:spPr bwMode="auto">
          <a:xfrm>
            <a:off x="452438" y="288925"/>
            <a:ext cx="54697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rgbClr val="C00000"/>
                </a:solidFill>
                <a:latin typeface="微软雅黑" pitchFamily="34" charset="-122"/>
                <a:ea typeface="微软雅黑" pitchFamily="34" charset="-122"/>
                <a:sym typeface="微软雅黑" pitchFamily="34" charset="-122"/>
              </a:rPr>
              <a:t>五</a:t>
            </a:r>
            <a:r>
              <a:rPr lang="zh-CN" altLang="en-US" sz="2800" b="1" dirty="0" smtClean="0">
                <a:solidFill>
                  <a:srgbClr val="C00000"/>
                </a:solidFill>
                <a:latin typeface="微软雅黑" pitchFamily="34" charset="-122"/>
                <a:ea typeface="微软雅黑" pitchFamily="34" charset="-122"/>
                <a:sym typeface="微软雅黑" pitchFamily="34" charset="-122"/>
              </a:rPr>
              <a:t>、系统操作</a:t>
            </a:r>
            <a:endParaRPr lang="zh-CN" altLang="en-US" sz="2800" b="1" dirty="0">
              <a:solidFill>
                <a:srgbClr val="C00000"/>
              </a:solidFill>
              <a:latin typeface="微软雅黑" pitchFamily="34" charset="-122"/>
              <a:ea typeface="微软雅黑" pitchFamily="34" charset="-122"/>
              <a:sym typeface="微软雅黑" pitchFamily="34" charset="-122"/>
            </a:endParaRPr>
          </a:p>
        </p:txBody>
      </p:sp>
      <p:sp>
        <p:nvSpPr>
          <p:cNvPr id="27657" name="直接连接符 20"/>
          <p:cNvSpPr>
            <a:spLocks noChangeShapeType="1"/>
          </p:cNvSpPr>
          <p:nvPr/>
        </p:nvSpPr>
        <p:spPr bwMode="auto">
          <a:xfrm>
            <a:off x="1366837" y="1671638"/>
            <a:ext cx="9667509" cy="0"/>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61" name="文本框 2"/>
          <p:cNvSpPr>
            <a:spLocks noChangeArrowheads="1"/>
          </p:cNvSpPr>
          <p:nvPr/>
        </p:nvSpPr>
        <p:spPr bwMode="auto">
          <a:xfrm>
            <a:off x="1426452" y="1161256"/>
            <a:ext cx="101002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200" b="1" dirty="0" smtClean="0">
                <a:solidFill>
                  <a:srgbClr val="0AAEEA"/>
                </a:solidFill>
                <a:latin typeface="微软雅黑" pitchFamily="34" charset="-122"/>
                <a:ea typeface="微软雅黑" pitchFamily="34" charset="-122"/>
              </a:rPr>
              <a:t>支付宝还款</a:t>
            </a:r>
            <a:r>
              <a:rPr lang="en-US" altLang="zh-CN" sz="2200" b="1" dirty="0" smtClean="0">
                <a:solidFill>
                  <a:srgbClr val="0AAEEA"/>
                </a:solidFill>
                <a:latin typeface="微软雅黑" pitchFamily="34" charset="-122"/>
                <a:ea typeface="微软雅黑" pitchFamily="34" charset="-122"/>
              </a:rPr>
              <a:t>——</a:t>
            </a:r>
            <a:r>
              <a:rPr lang="zh-CN" altLang="en-US" sz="2200" b="1" dirty="0" smtClean="0">
                <a:solidFill>
                  <a:srgbClr val="0AAEEA"/>
                </a:solidFill>
                <a:latin typeface="微软雅黑" pitchFamily="34" charset="-122"/>
                <a:ea typeface="微软雅黑" pitchFamily="34" charset="-122"/>
              </a:rPr>
              <a:t>主动还款</a:t>
            </a:r>
            <a:endParaRPr lang="zh-CN" altLang="en-US" sz="2200" b="1" dirty="0">
              <a:solidFill>
                <a:srgbClr val="0AAEEA"/>
              </a:solidFill>
              <a:latin typeface="微软雅黑" pitchFamily="34" charset="-122"/>
              <a:ea typeface="微软雅黑" pitchFamily="34" charset="-122"/>
            </a:endParaRPr>
          </a:p>
        </p:txBody>
      </p:sp>
      <p:sp>
        <p:nvSpPr>
          <p:cNvPr id="7" name="灯片编号占位符 6"/>
          <p:cNvSpPr>
            <a:spLocks noGrp="1"/>
          </p:cNvSpPr>
          <p:nvPr>
            <p:ph type="sldNum" sz="quarter" idx="12"/>
          </p:nvPr>
        </p:nvSpPr>
        <p:spPr/>
        <p:txBody>
          <a:bodyPr/>
          <a:lstStyle/>
          <a:p>
            <a:pPr>
              <a:defRPr/>
            </a:pPr>
            <a:fld id="{50A7D6EC-BC01-493E-9D1E-6C7A7B16C25B}" type="slidenum">
              <a:rPr lang="zh-CN" altLang="en-US" smtClean="0"/>
              <a:pPr>
                <a:defRPr/>
              </a:pPr>
              <a:t>39</a:t>
            </a:fld>
            <a:endParaRPr lang="zh-CN" altLang="en-US" sz="1800">
              <a:solidFill>
                <a:schemeClr val="tx1"/>
              </a:solidFill>
              <a:latin typeface="Arial" pitchFamily="34" charset="0"/>
              <a:ea typeface="+mn-ea"/>
            </a:endParaRPr>
          </a:p>
        </p:txBody>
      </p:sp>
      <p:pic>
        <p:nvPicPr>
          <p:cNvPr id="10"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3828" y="1760727"/>
            <a:ext cx="9153525" cy="4699000"/>
          </a:xfrm>
          <a:prstGeom prst="rect">
            <a:avLst/>
          </a:prstGeom>
          <a:noFill/>
          <a:ln w="25400"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81940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直接连接符 3"/>
          <p:cNvSpPr>
            <a:spLocks noChangeShapeType="1"/>
          </p:cNvSpPr>
          <p:nvPr/>
        </p:nvSpPr>
        <p:spPr bwMode="auto">
          <a:xfrm flipH="1">
            <a:off x="4001373" y="616401"/>
            <a:ext cx="22225" cy="5771047"/>
          </a:xfrm>
          <a:prstGeom prst="line">
            <a:avLst/>
          </a:prstGeom>
          <a:noFill/>
          <a:ln w="38100" cap="rnd">
            <a:solidFill>
              <a:srgbClr val="0AAEEA"/>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6627" name="椭圆 6"/>
          <p:cNvSpPr>
            <a:spLocks noChangeArrowheads="1"/>
          </p:cNvSpPr>
          <p:nvPr/>
        </p:nvSpPr>
        <p:spPr bwMode="auto">
          <a:xfrm>
            <a:off x="3906000" y="2754730"/>
            <a:ext cx="225425" cy="223837"/>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26628" name="椭圆 7"/>
          <p:cNvSpPr>
            <a:spLocks noChangeArrowheads="1"/>
          </p:cNvSpPr>
          <p:nvPr/>
        </p:nvSpPr>
        <p:spPr bwMode="auto">
          <a:xfrm>
            <a:off x="3906000" y="3288423"/>
            <a:ext cx="225425" cy="223837"/>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26629" name="椭圆 8"/>
          <p:cNvSpPr>
            <a:spLocks noChangeArrowheads="1"/>
          </p:cNvSpPr>
          <p:nvPr/>
        </p:nvSpPr>
        <p:spPr bwMode="auto">
          <a:xfrm>
            <a:off x="3906000" y="3815399"/>
            <a:ext cx="225425" cy="223837"/>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26630" name="矩形 11"/>
          <p:cNvSpPr>
            <a:spLocks noChangeArrowheads="1"/>
          </p:cNvSpPr>
          <p:nvPr/>
        </p:nvSpPr>
        <p:spPr bwMode="auto">
          <a:xfrm>
            <a:off x="4257632" y="1467526"/>
            <a:ext cx="15573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zh-CN" altLang="en-US" sz="4000" b="1" dirty="0">
                <a:solidFill>
                  <a:srgbClr val="3F3F3F"/>
                </a:solidFill>
                <a:latin typeface="Calibri" pitchFamily="34" charset="0"/>
                <a:ea typeface="微软雅黑" pitchFamily="34" charset="-122"/>
                <a:sym typeface="Calibri" pitchFamily="34" charset="0"/>
              </a:rPr>
              <a:t>目   录</a:t>
            </a:r>
            <a:endParaRPr lang="zh-CN" altLang="en-US" sz="1800" dirty="0"/>
          </a:p>
        </p:txBody>
      </p:sp>
      <p:sp>
        <p:nvSpPr>
          <p:cNvPr id="26631" name="直接连接符 13"/>
          <p:cNvSpPr>
            <a:spLocks noChangeShapeType="1"/>
          </p:cNvSpPr>
          <p:nvPr/>
        </p:nvSpPr>
        <p:spPr bwMode="auto">
          <a:xfrm>
            <a:off x="4288712" y="2287796"/>
            <a:ext cx="1495178" cy="0"/>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6635" name="椭圆 8"/>
          <p:cNvSpPr>
            <a:spLocks noChangeArrowheads="1"/>
          </p:cNvSpPr>
          <p:nvPr/>
        </p:nvSpPr>
        <p:spPr bwMode="auto">
          <a:xfrm>
            <a:off x="3909841" y="4388654"/>
            <a:ext cx="225425" cy="223838"/>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21" name="椭圆 8"/>
          <p:cNvSpPr>
            <a:spLocks noChangeArrowheads="1"/>
          </p:cNvSpPr>
          <p:nvPr/>
        </p:nvSpPr>
        <p:spPr bwMode="auto">
          <a:xfrm>
            <a:off x="3913118" y="4929433"/>
            <a:ext cx="225425" cy="223838"/>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13" name="椭圆 8"/>
          <p:cNvSpPr>
            <a:spLocks noChangeArrowheads="1"/>
          </p:cNvSpPr>
          <p:nvPr/>
        </p:nvSpPr>
        <p:spPr bwMode="auto">
          <a:xfrm>
            <a:off x="3888660" y="5453308"/>
            <a:ext cx="225425" cy="223838"/>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5" name="灯片编号占位符 4"/>
          <p:cNvSpPr>
            <a:spLocks noGrp="1"/>
          </p:cNvSpPr>
          <p:nvPr>
            <p:ph type="sldNum" sz="quarter" idx="12"/>
          </p:nvPr>
        </p:nvSpPr>
        <p:spPr/>
        <p:txBody>
          <a:bodyPr/>
          <a:lstStyle/>
          <a:p>
            <a:pPr>
              <a:defRPr/>
            </a:pPr>
            <a:fld id="{50A7D6EC-BC01-493E-9D1E-6C7A7B16C25B}" type="slidenum">
              <a:rPr lang="zh-CN" altLang="en-US" smtClean="0"/>
              <a:pPr>
                <a:defRPr/>
              </a:pPr>
              <a:t>4</a:t>
            </a:fld>
            <a:endParaRPr lang="zh-CN" altLang="en-US" sz="1800">
              <a:solidFill>
                <a:schemeClr val="tx1"/>
              </a:solidFill>
              <a:latin typeface="Arial" pitchFamily="34" charset="0"/>
              <a:ea typeface="+mn-ea"/>
            </a:endParaRPr>
          </a:p>
        </p:txBody>
      </p:sp>
      <p:sp>
        <p:nvSpPr>
          <p:cNvPr id="15" name="矩形 15"/>
          <p:cNvSpPr>
            <a:spLocks noChangeArrowheads="1"/>
          </p:cNvSpPr>
          <p:nvPr/>
        </p:nvSpPr>
        <p:spPr bwMode="auto">
          <a:xfrm>
            <a:off x="4269193" y="2466969"/>
            <a:ext cx="414091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2400" b="1" dirty="0">
                <a:solidFill>
                  <a:srgbClr val="C00000"/>
                </a:solidFill>
                <a:latin typeface="微软雅黑" pitchFamily="34" charset="-122"/>
                <a:ea typeface="微软雅黑" pitchFamily="34" charset="-122"/>
                <a:sym typeface="微软雅黑" pitchFamily="34" charset="-122"/>
              </a:rPr>
              <a:t>一、整体情况</a:t>
            </a:r>
          </a:p>
          <a:p>
            <a:pPr>
              <a:lnSpc>
                <a:spcPct val="150000"/>
              </a:lnSpc>
            </a:pPr>
            <a:r>
              <a:rPr lang="zh-CN" altLang="en-US" sz="2400" b="1" smtClean="0">
                <a:solidFill>
                  <a:schemeClr val="bg1">
                    <a:lumMod val="75000"/>
                  </a:schemeClr>
                </a:solidFill>
                <a:latin typeface="微软雅黑" pitchFamily="34" charset="-122"/>
                <a:ea typeface="微软雅黑" pitchFamily="34" charset="-122"/>
                <a:sym typeface="微软雅黑" pitchFamily="34" charset="-122"/>
              </a:rPr>
              <a:t>二</a:t>
            </a:r>
            <a:r>
              <a:rPr lang="zh-CN" altLang="en-US" sz="2400" b="1" smtClean="0">
                <a:solidFill>
                  <a:schemeClr val="bg1">
                    <a:lumMod val="75000"/>
                  </a:schemeClr>
                </a:solidFill>
                <a:latin typeface="微软雅黑" pitchFamily="34" charset="-122"/>
                <a:ea typeface="微软雅黑" pitchFamily="34" charset="-122"/>
                <a:sym typeface="微软雅黑" pitchFamily="34" charset="-122"/>
              </a:rPr>
              <a:t>、云南省</a:t>
            </a:r>
            <a:r>
              <a:rPr lang="zh-CN" altLang="en-US" sz="2400" b="1" dirty="0" smtClean="0">
                <a:solidFill>
                  <a:schemeClr val="bg1">
                    <a:lumMod val="75000"/>
                  </a:schemeClr>
                </a:solidFill>
                <a:latin typeface="微软雅黑" pitchFamily="34" charset="-122"/>
                <a:ea typeface="微软雅黑" pitchFamily="34" charset="-122"/>
                <a:sym typeface="微软雅黑" pitchFamily="34" charset="-122"/>
              </a:rPr>
              <a:t>整体情况</a:t>
            </a:r>
            <a:endParaRPr lang="en-US" altLang="zh-CN" sz="2400" b="1" dirty="0" smtClean="0">
              <a:solidFill>
                <a:schemeClr val="bg1">
                  <a:lumMod val="75000"/>
                </a:schemeClr>
              </a:solidFill>
              <a:latin typeface="微软雅黑" pitchFamily="34" charset="-122"/>
              <a:ea typeface="微软雅黑" pitchFamily="34" charset="-122"/>
              <a:sym typeface="微软雅黑" pitchFamily="34" charset="-122"/>
            </a:endParaRPr>
          </a:p>
          <a:p>
            <a:pPr>
              <a:lnSpc>
                <a:spcPct val="150000"/>
              </a:lnSpc>
            </a:pPr>
            <a:r>
              <a:rPr lang="zh-CN" altLang="en-US" sz="2400" b="1" dirty="0" smtClean="0">
                <a:solidFill>
                  <a:schemeClr val="bg1">
                    <a:lumMod val="75000"/>
                  </a:schemeClr>
                </a:solidFill>
                <a:latin typeface="微软雅黑" pitchFamily="34" charset="-122"/>
                <a:ea typeface="微软雅黑" pitchFamily="34" charset="-122"/>
                <a:sym typeface="微软雅黑" pitchFamily="34" charset="-122"/>
              </a:rPr>
              <a:t>三、信贷政策</a:t>
            </a:r>
            <a:endParaRPr lang="en-US" altLang="zh-CN" sz="2400" b="1" dirty="0">
              <a:solidFill>
                <a:schemeClr val="bg1">
                  <a:lumMod val="75000"/>
                </a:schemeClr>
              </a:solidFill>
              <a:latin typeface="微软雅黑" pitchFamily="34" charset="-122"/>
              <a:ea typeface="微软雅黑" pitchFamily="34" charset="-122"/>
              <a:sym typeface="微软雅黑" pitchFamily="34" charset="-122"/>
            </a:endParaRPr>
          </a:p>
          <a:p>
            <a:pPr>
              <a:lnSpc>
                <a:spcPct val="150000"/>
              </a:lnSpc>
            </a:pPr>
            <a:r>
              <a:rPr lang="zh-CN" altLang="en-US" sz="2400" b="1" dirty="0" smtClean="0">
                <a:solidFill>
                  <a:schemeClr val="bg1">
                    <a:lumMod val="75000"/>
                  </a:schemeClr>
                </a:solidFill>
                <a:latin typeface="微软雅黑" pitchFamily="34" charset="-122"/>
                <a:ea typeface="微软雅黑" pitchFamily="34" charset="-122"/>
                <a:sym typeface="微软雅黑" pitchFamily="34" charset="-122"/>
              </a:rPr>
              <a:t>四、业务流程</a:t>
            </a:r>
            <a:endParaRPr lang="en-US" altLang="zh-CN" sz="2400" b="1" dirty="0" smtClean="0">
              <a:solidFill>
                <a:schemeClr val="bg1">
                  <a:lumMod val="75000"/>
                </a:schemeClr>
              </a:solidFill>
              <a:latin typeface="微软雅黑" pitchFamily="34" charset="-122"/>
              <a:ea typeface="微软雅黑" pitchFamily="34" charset="-122"/>
              <a:sym typeface="微软雅黑" pitchFamily="34" charset="-122"/>
            </a:endParaRPr>
          </a:p>
          <a:p>
            <a:pPr>
              <a:lnSpc>
                <a:spcPct val="150000"/>
              </a:lnSpc>
            </a:pPr>
            <a:r>
              <a:rPr lang="zh-CN" altLang="en-US" sz="2400" b="1" dirty="0" smtClean="0">
                <a:solidFill>
                  <a:schemeClr val="bg1">
                    <a:lumMod val="75000"/>
                  </a:schemeClr>
                </a:solidFill>
                <a:latin typeface="微软雅黑" pitchFamily="34" charset="-122"/>
                <a:ea typeface="微软雅黑" pitchFamily="34" charset="-122"/>
                <a:sym typeface="微软雅黑" pitchFamily="34" charset="-122"/>
              </a:rPr>
              <a:t>五、系统操作</a:t>
            </a:r>
            <a:endParaRPr lang="en-US" altLang="zh-CN" sz="2400" b="1" dirty="0" smtClean="0">
              <a:solidFill>
                <a:schemeClr val="bg1">
                  <a:lumMod val="75000"/>
                </a:schemeClr>
              </a:solidFill>
              <a:latin typeface="微软雅黑" pitchFamily="34" charset="-122"/>
              <a:ea typeface="微软雅黑" pitchFamily="34" charset="-122"/>
              <a:sym typeface="微软雅黑" pitchFamily="34" charset="-122"/>
            </a:endParaRPr>
          </a:p>
          <a:p>
            <a:pPr>
              <a:lnSpc>
                <a:spcPct val="150000"/>
              </a:lnSpc>
            </a:pPr>
            <a:r>
              <a:rPr lang="zh-CN" altLang="en-US" sz="2400" b="1" smtClean="0">
                <a:solidFill>
                  <a:schemeClr val="bg1">
                    <a:lumMod val="75000"/>
                  </a:schemeClr>
                </a:solidFill>
                <a:latin typeface="微软雅黑" pitchFamily="34" charset="-122"/>
                <a:ea typeface="微软雅黑" pitchFamily="34" charset="-122"/>
                <a:sym typeface="微软雅黑" pitchFamily="34" charset="-122"/>
              </a:rPr>
              <a:t>六、</a:t>
            </a:r>
            <a:r>
              <a:rPr lang="zh-CN" altLang="en-US" sz="2400" b="1" dirty="0" smtClean="0">
                <a:solidFill>
                  <a:schemeClr val="bg1">
                    <a:lumMod val="75000"/>
                  </a:schemeClr>
                </a:solidFill>
                <a:latin typeface="微软雅黑" pitchFamily="34" charset="-122"/>
                <a:ea typeface="微软雅黑" pitchFamily="34" charset="-122"/>
                <a:sym typeface="微软雅黑" pitchFamily="34" charset="-122"/>
              </a:rPr>
              <a:t>联系我们</a:t>
            </a:r>
            <a:endParaRPr lang="en-US" altLang="zh-CN" sz="2400" b="1" dirty="0">
              <a:solidFill>
                <a:schemeClr val="bg1">
                  <a:lumMod val="75000"/>
                </a:schemeClr>
              </a:solidFill>
              <a:latin typeface="微软雅黑" pitchFamily="34" charset="-122"/>
              <a:ea typeface="微软雅黑" pitchFamily="34" charset="-122"/>
              <a:sym typeface="微软雅黑" pitchFamily="34" charset="-122"/>
            </a:endParaRPr>
          </a:p>
        </p:txBody>
      </p:sp>
    </p:spTree>
    <p:extLst>
      <p:ext uri="{BB962C8B-B14F-4D97-AF65-F5344CB8AC3E}">
        <p14:creationId xmlns:p14="http://schemas.microsoft.com/office/powerpoint/2010/main" val="13996163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直接连接符 4"/>
          <p:cNvSpPr>
            <a:spLocks noChangeShapeType="1"/>
          </p:cNvSpPr>
          <p:nvPr/>
        </p:nvSpPr>
        <p:spPr bwMode="auto">
          <a:xfrm>
            <a:off x="363538" y="833438"/>
            <a:ext cx="11485562" cy="1587"/>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51" name="直接连接符 22"/>
          <p:cNvSpPr>
            <a:spLocks noChangeShapeType="1"/>
          </p:cNvSpPr>
          <p:nvPr/>
        </p:nvSpPr>
        <p:spPr bwMode="auto">
          <a:xfrm>
            <a:off x="1050925" y="1019175"/>
            <a:ext cx="11113" cy="5521325"/>
          </a:xfrm>
          <a:prstGeom prst="line">
            <a:avLst/>
          </a:prstGeom>
          <a:noFill/>
          <a:ln w="38100" cap="rnd">
            <a:solidFill>
              <a:srgbClr val="0AAEEA"/>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52" name="椭圆 23"/>
          <p:cNvSpPr>
            <a:spLocks noChangeArrowheads="1"/>
          </p:cNvSpPr>
          <p:nvPr/>
        </p:nvSpPr>
        <p:spPr bwMode="auto">
          <a:xfrm>
            <a:off x="927100" y="1262063"/>
            <a:ext cx="225425" cy="225425"/>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27654" name="矩形 7"/>
          <p:cNvSpPr>
            <a:spLocks noChangeArrowheads="1"/>
          </p:cNvSpPr>
          <p:nvPr/>
        </p:nvSpPr>
        <p:spPr bwMode="auto">
          <a:xfrm>
            <a:off x="452438" y="288925"/>
            <a:ext cx="54697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rgbClr val="C00000"/>
                </a:solidFill>
                <a:latin typeface="微软雅黑" pitchFamily="34" charset="-122"/>
                <a:ea typeface="微软雅黑" pitchFamily="34" charset="-122"/>
                <a:sym typeface="微软雅黑" pitchFamily="34" charset="-122"/>
              </a:rPr>
              <a:t>五</a:t>
            </a:r>
            <a:r>
              <a:rPr lang="zh-CN" altLang="en-US" sz="2800" b="1" dirty="0" smtClean="0">
                <a:solidFill>
                  <a:srgbClr val="C00000"/>
                </a:solidFill>
                <a:latin typeface="微软雅黑" pitchFamily="34" charset="-122"/>
                <a:ea typeface="微软雅黑" pitchFamily="34" charset="-122"/>
                <a:sym typeface="微软雅黑" pitchFamily="34" charset="-122"/>
              </a:rPr>
              <a:t>、系统操作</a:t>
            </a:r>
            <a:endParaRPr lang="zh-CN" altLang="en-US" sz="2800" b="1" dirty="0">
              <a:solidFill>
                <a:srgbClr val="C00000"/>
              </a:solidFill>
              <a:latin typeface="微软雅黑" pitchFamily="34" charset="-122"/>
              <a:ea typeface="微软雅黑" pitchFamily="34" charset="-122"/>
              <a:sym typeface="微软雅黑" pitchFamily="34" charset="-122"/>
            </a:endParaRPr>
          </a:p>
        </p:txBody>
      </p:sp>
      <p:sp>
        <p:nvSpPr>
          <p:cNvPr id="27657" name="直接连接符 20"/>
          <p:cNvSpPr>
            <a:spLocks noChangeShapeType="1"/>
          </p:cNvSpPr>
          <p:nvPr/>
        </p:nvSpPr>
        <p:spPr bwMode="auto">
          <a:xfrm>
            <a:off x="1366837" y="1671638"/>
            <a:ext cx="9667509" cy="0"/>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61" name="文本框 2"/>
          <p:cNvSpPr>
            <a:spLocks noChangeArrowheads="1"/>
          </p:cNvSpPr>
          <p:nvPr/>
        </p:nvSpPr>
        <p:spPr bwMode="auto">
          <a:xfrm>
            <a:off x="1426452" y="1161256"/>
            <a:ext cx="101002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200" b="1" dirty="0" smtClean="0">
                <a:solidFill>
                  <a:srgbClr val="0AAEEA"/>
                </a:solidFill>
                <a:latin typeface="微软雅黑" pitchFamily="34" charset="-122"/>
                <a:ea typeface="微软雅黑" pitchFamily="34" charset="-122"/>
              </a:rPr>
              <a:t>支付宝还款</a:t>
            </a:r>
            <a:r>
              <a:rPr lang="en-US" altLang="zh-CN" sz="2200" b="1" dirty="0" smtClean="0">
                <a:solidFill>
                  <a:srgbClr val="0AAEEA"/>
                </a:solidFill>
                <a:latin typeface="微软雅黑" pitchFamily="34" charset="-122"/>
                <a:ea typeface="微软雅黑" pitchFamily="34" charset="-122"/>
              </a:rPr>
              <a:t>——</a:t>
            </a:r>
            <a:r>
              <a:rPr lang="zh-CN" altLang="en-US" sz="2200" b="1" dirty="0" smtClean="0">
                <a:solidFill>
                  <a:srgbClr val="0AAEEA"/>
                </a:solidFill>
                <a:latin typeface="微软雅黑" pitchFamily="34" charset="-122"/>
                <a:ea typeface="微软雅黑" pitchFamily="34" charset="-122"/>
              </a:rPr>
              <a:t>主动还款</a:t>
            </a:r>
            <a:endParaRPr lang="zh-CN" altLang="en-US" sz="2200" b="1" dirty="0">
              <a:solidFill>
                <a:srgbClr val="0AAEEA"/>
              </a:solidFill>
              <a:latin typeface="微软雅黑" pitchFamily="34" charset="-122"/>
              <a:ea typeface="微软雅黑" pitchFamily="34" charset="-122"/>
            </a:endParaRPr>
          </a:p>
        </p:txBody>
      </p:sp>
      <p:sp>
        <p:nvSpPr>
          <p:cNvPr id="7" name="灯片编号占位符 6"/>
          <p:cNvSpPr>
            <a:spLocks noGrp="1"/>
          </p:cNvSpPr>
          <p:nvPr>
            <p:ph type="sldNum" sz="quarter" idx="12"/>
          </p:nvPr>
        </p:nvSpPr>
        <p:spPr/>
        <p:txBody>
          <a:bodyPr/>
          <a:lstStyle/>
          <a:p>
            <a:pPr>
              <a:defRPr/>
            </a:pPr>
            <a:fld id="{50A7D6EC-BC01-493E-9D1E-6C7A7B16C25B}" type="slidenum">
              <a:rPr lang="zh-CN" altLang="en-US" smtClean="0"/>
              <a:pPr>
                <a:defRPr/>
              </a:pPr>
              <a:t>40</a:t>
            </a:fld>
            <a:endParaRPr lang="zh-CN" altLang="en-US" sz="1800">
              <a:solidFill>
                <a:schemeClr val="tx1"/>
              </a:solidFill>
              <a:latin typeface="Arial" pitchFamily="34" charset="0"/>
              <a:ea typeface="+mn-ea"/>
            </a:endParaRPr>
          </a:p>
        </p:txBody>
      </p:sp>
      <p:pic>
        <p:nvPicPr>
          <p:cNvPr id="10"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8106" y="2027442"/>
            <a:ext cx="9496425" cy="3924300"/>
          </a:xfrm>
          <a:prstGeom prst="rect">
            <a:avLst/>
          </a:prstGeom>
          <a:noFill/>
          <a:ln w="25400"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81940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直接连接符 4"/>
          <p:cNvSpPr>
            <a:spLocks noChangeShapeType="1"/>
          </p:cNvSpPr>
          <p:nvPr/>
        </p:nvSpPr>
        <p:spPr bwMode="auto">
          <a:xfrm>
            <a:off x="363538" y="833438"/>
            <a:ext cx="11485562" cy="1587"/>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51" name="直接连接符 22"/>
          <p:cNvSpPr>
            <a:spLocks noChangeShapeType="1"/>
          </p:cNvSpPr>
          <p:nvPr/>
        </p:nvSpPr>
        <p:spPr bwMode="auto">
          <a:xfrm>
            <a:off x="1050925" y="1019175"/>
            <a:ext cx="11113" cy="5521325"/>
          </a:xfrm>
          <a:prstGeom prst="line">
            <a:avLst/>
          </a:prstGeom>
          <a:noFill/>
          <a:ln w="38100" cap="rnd">
            <a:solidFill>
              <a:srgbClr val="0AAEEA"/>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52" name="椭圆 23"/>
          <p:cNvSpPr>
            <a:spLocks noChangeArrowheads="1"/>
          </p:cNvSpPr>
          <p:nvPr/>
        </p:nvSpPr>
        <p:spPr bwMode="auto">
          <a:xfrm>
            <a:off x="927100" y="1262063"/>
            <a:ext cx="225425" cy="225425"/>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27654" name="矩形 7"/>
          <p:cNvSpPr>
            <a:spLocks noChangeArrowheads="1"/>
          </p:cNvSpPr>
          <p:nvPr/>
        </p:nvSpPr>
        <p:spPr bwMode="auto">
          <a:xfrm>
            <a:off x="452438" y="288925"/>
            <a:ext cx="54697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rgbClr val="C00000"/>
                </a:solidFill>
                <a:latin typeface="微软雅黑" pitchFamily="34" charset="-122"/>
                <a:ea typeface="微软雅黑" pitchFamily="34" charset="-122"/>
                <a:sym typeface="微软雅黑" pitchFamily="34" charset="-122"/>
              </a:rPr>
              <a:t>五</a:t>
            </a:r>
            <a:r>
              <a:rPr lang="zh-CN" altLang="en-US" sz="2800" b="1" dirty="0" smtClean="0">
                <a:solidFill>
                  <a:srgbClr val="C00000"/>
                </a:solidFill>
                <a:latin typeface="微软雅黑" pitchFamily="34" charset="-122"/>
                <a:ea typeface="微软雅黑" pitchFamily="34" charset="-122"/>
                <a:sym typeface="微软雅黑" pitchFamily="34" charset="-122"/>
              </a:rPr>
              <a:t>、系统操作</a:t>
            </a:r>
            <a:endParaRPr lang="zh-CN" altLang="en-US" sz="2800" b="1" dirty="0">
              <a:solidFill>
                <a:srgbClr val="C00000"/>
              </a:solidFill>
              <a:latin typeface="微软雅黑" pitchFamily="34" charset="-122"/>
              <a:ea typeface="微软雅黑" pitchFamily="34" charset="-122"/>
              <a:sym typeface="微软雅黑" pitchFamily="34" charset="-122"/>
            </a:endParaRPr>
          </a:p>
        </p:txBody>
      </p:sp>
      <p:sp>
        <p:nvSpPr>
          <p:cNvPr id="27657" name="直接连接符 20"/>
          <p:cNvSpPr>
            <a:spLocks noChangeShapeType="1"/>
          </p:cNvSpPr>
          <p:nvPr/>
        </p:nvSpPr>
        <p:spPr bwMode="auto">
          <a:xfrm>
            <a:off x="1366837" y="1671638"/>
            <a:ext cx="9667509" cy="0"/>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61" name="文本框 2"/>
          <p:cNvSpPr>
            <a:spLocks noChangeArrowheads="1"/>
          </p:cNvSpPr>
          <p:nvPr/>
        </p:nvSpPr>
        <p:spPr bwMode="auto">
          <a:xfrm>
            <a:off x="1426452" y="1161256"/>
            <a:ext cx="101002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200" b="1" dirty="0" smtClean="0">
                <a:solidFill>
                  <a:srgbClr val="0AAEEA"/>
                </a:solidFill>
                <a:latin typeface="微软雅黑" pitchFamily="34" charset="-122"/>
                <a:ea typeface="微软雅黑" pitchFamily="34" charset="-122"/>
              </a:rPr>
              <a:t>支付宝还款</a:t>
            </a:r>
            <a:r>
              <a:rPr lang="en-US" altLang="zh-CN" sz="2200" b="1" dirty="0" smtClean="0">
                <a:solidFill>
                  <a:srgbClr val="0AAEEA"/>
                </a:solidFill>
                <a:latin typeface="微软雅黑" pitchFamily="34" charset="-122"/>
                <a:ea typeface="微软雅黑" pitchFamily="34" charset="-122"/>
              </a:rPr>
              <a:t>——</a:t>
            </a:r>
            <a:r>
              <a:rPr lang="zh-CN" altLang="en-US" sz="2200" b="1" dirty="0" smtClean="0">
                <a:solidFill>
                  <a:srgbClr val="0AAEEA"/>
                </a:solidFill>
                <a:latin typeface="微软雅黑" pitchFamily="34" charset="-122"/>
                <a:ea typeface="微软雅黑" pitchFamily="34" charset="-122"/>
              </a:rPr>
              <a:t>主动还款</a:t>
            </a:r>
            <a:endParaRPr lang="zh-CN" altLang="en-US" sz="2200" b="1" dirty="0">
              <a:solidFill>
                <a:srgbClr val="0AAEEA"/>
              </a:solidFill>
              <a:latin typeface="微软雅黑" pitchFamily="34" charset="-122"/>
              <a:ea typeface="微软雅黑" pitchFamily="34" charset="-122"/>
            </a:endParaRPr>
          </a:p>
        </p:txBody>
      </p:sp>
      <p:sp>
        <p:nvSpPr>
          <p:cNvPr id="7" name="灯片编号占位符 6"/>
          <p:cNvSpPr>
            <a:spLocks noGrp="1"/>
          </p:cNvSpPr>
          <p:nvPr>
            <p:ph type="sldNum" sz="quarter" idx="12"/>
          </p:nvPr>
        </p:nvSpPr>
        <p:spPr/>
        <p:txBody>
          <a:bodyPr/>
          <a:lstStyle/>
          <a:p>
            <a:pPr>
              <a:defRPr/>
            </a:pPr>
            <a:fld id="{50A7D6EC-BC01-493E-9D1E-6C7A7B16C25B}" type="slidenum">
              <a:rPr lang="zh-CN" altLang="en-US" smtClean="0"/>
              <a:pPr>
                <a:defRPr/>
              </a:pPr>
              <a:t>41</a:t>
            </a:fld>
            <a:endParaRPr lang="zh-CN" altLang="en-US" sz="1800">
              <a:solidFill>
                <a:schemeClr val="tx1"/>
              </a:solidFill>
              <a:latin typeface="Arial" pitchFamily="34" charset="0"/>
              <a:ea typeface="+mn-ea"/>
            </a:endParaRPr>
          </a:p>
        </p:txBody>
      </p:sp>
      <p:pic>
        <p:nvPicPr>
          <p:cNvPr id="1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452" y="1762999"/>
            <a:ext cx="9580562" cy="4714875"/>
          </a:xfrm>
          <a:prstGeom prst="rect">
            <a:avLst/>
          </a:prstGeom>
          <a:noFill/>
          <a:ln w="25400"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AutoShape 6"/>
          <p:cNvSpPr>
            <a:spLocks noChangeArrowheads="1"/>
          </p:cNvSpPr>
          <p:nvPr/>
        </p:nvSpPr>
        <p:spPr bwMode="auto">
          <a:xfrm>
            <a:off x="6000196" y="3430442"/>
            <a:ext cx="2070100" cy="809625"/>
          </a:xfrm>
          <a:prstGeom prst="wedgeRectCallout">
            <a:avLst>
              <a:gd name="adj1" fmla="val -34815"/>
              <a:gd name="adj2" fmla="val -97843"/>
            </a:avLst>
          </a:prstGeom>
          <a:solidFill>
            <a:srgbClr val="FFE1FF"/>
          </a:solidFill>
          <a:ln w="25400"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000" b="1">
                <a:solidFill>
                  <a:schemeClr val="tx1"/>
                </a:solidFill>
                <a:latin typeface="楷体_GB2312" pitchFamily="49" charset="-122"/>
                <a:ea typeface="楷体_GB2312" pitchFamily="49" charset="-122"/>
              </a:defRPr>
            </a:lvl1pPr>
            <a:lvl2pPr marL="742950" indent="-285750" eaLnBrk="0" hangingPunct="0">
              <a:defRPr sz="2000" b="1">
                <a:solidFill>
                  <a:schemeClr val="tx1"/>
                </a:solidFill>
                <a:latin typeface="楷体_GB2312" pitchFamily="49" charset="-122"/>
                <a:ea typeface="楷体_GB2312" pitchFamily="49" charset="-122"/>
              </a:defRPr>
            </a:lvl2pPr>
            <a:lvl3pPr marL="1143000" indent="-228600" eaLnBrk="0" hangingPunct="0">
              <a:defRPr sz="2000" b="1">
                <a:solidFill>
                  <a:schemeClr val="tx1"/>
                </a:solidFill>
                <a:latin typeface="楷体_GB2312" pitchFamily="49" charset="-122"/>
                <a:ea typeface="楷体_GB2312" pitchFamily="49" charset="-122"/>
              </a:defRPr>
            </a:lvl3pPr>
            <a:lvl4pPr marL="1600200" indent="-228600" eaLnBrk="0" hangingPunct="0">
              <a:defRPr sz="2000" b="1">
                <a:solidFill>
                  <a:schemeClr val="tx1"/>
                </a:solidFill>
                <a:latin typeface="楷体_GB2312" pitchFamily="49" charset="-122"/>
                <a:ea typeface="楷体_GB2312" pitchFamily="49" charset="-122"/>
              </a:defRPr>
            </a:lvl4pPr>
            <a:lvl5pPr marL="2057400" indent="-228600" eaLnBrk="0" hangingPunct="0">
              <a:defRPr sz="2000" b="1">
                <a:solidFill>
                  <a:schemeClr val="tx1"/>
                </a:solidFill>
                <a:latin typeface="楷体_GB2312" pitchFamily="49" charset="-122"/>
                <a:ea typeface="楷体_GB2312" pitchFamily="49" charset="-122"/>
              </a:defRPr>
            </a:lvl5pPr>
            <a:lvl6pPr marL="2514600" indent="-228600" algn="ctr" eaLnBrk="0" fontAlgn="base" hangingPunct="0">
              <a:spcBef>
                <a:spcPct val="0"/>
              </a:spcBef>
              <a:spcAft>
                <a:spcPct val="0"/>
              </a:spcAft>
              <a:defRPr sz="2000" b="1">
                <a:solidFill>
                  <a:schemeClr val="tx1"/>
                </a:solidFill>
                <a:latin typeface="楷体_GB2312" pitchFamily="49" charset="-122"/>
                <a:ea typeface="楷体_GB2312" pitchFamily="49" charset="-122"/>
              </a:defRPr>
            </a:lvl6pPr>
            <a:lvl7pPr marL="2971800" indent="-228600" algn="ctr" eaLnBrk="0" fontAlgn="base" hangingPunct="0">
              <a:spcBef>
                <a:spcPct val="0"/>
              </a:spcBef>
              <a:spcAft>
                <a:spcPct val="0"/>
              </a:spcAft>
              <a:defRPr sz="2000" b="1">
                <a:solidFill>
                  <a:schemeClr val="tx1"/>
                </a:solidFill>
                <a:latin typeface="楷体_GB2312" pitchFamily="49" charset="-122"/>
                <a:ea typeface="楷体_GB2312" pitchFamily="49" charset="-122"/>
              </a:defRPr>
            </a:lvl7pPr>
            <a:lvl8pPr marL="3429000" indent="-228600" algn="ctr" eaLnBrk="0" fontAlgn="base" hangingPunct="0">
              <a:spcBef>
                <a:spcPct val="0"/>
              </a:spcBef>
              <a:spcAft>
                <a:spcPct val="0"/>
              </a:spcAft>
              <a:defRPr sz="2000" b="1">
                <a:solidFill>
                  <a:schemeClr val="tx1"/>
                </a:solidFill>
                <a:latin typeface="楷体_GB2312" pitchFamily="49" charset="-122"/>
                <a:ea typeface="楷体_GB2312" pitchFamily="49" charset="-122"/>
              </a:defRPr>
            </a:lvl8pPr>
            <a:lvl9pPr marL="3886200" indent="-228600" algn="ctr" eaLnBrk="0" fontAlgn="base" hangingPunct="0">
              <a:spcBef>
                <a:spcPct val="0"/>
              </a:spcBef>
              <a:spcAft>
                <a:spcPct val="0"/>
              </a:spcAft>
              <a:defRPr sz="2000" b="1">
                <a:solidFill>
                  <a:schemeClr val="tx1"/>
                </a:solidFill>
                <a:latin typeface="楷体_GB2312" pitchFamily="49" charset="-122"/>
                <a:ea typeface="楷体_GB2312" pitchFamily="49" charset="-122"/>
              </a:defRPr>
            </a:lvl9pPr>
          </a:lstStyle>
          <a:p>
            <a:pPr algn="l" eaLnBrk="1" hangingPunct="1"/>
            <a:r>
              <a:rPr lang="zh-CN" altLang="en-US" dirty="0"/>
              <a:t>可查看全部还款记录。</a:t>
            </a:r>
          </a:p>
        </p:txBody>
      </p:sp>
    </p:spTree>
    <p:extLst>
      <p:ext uri="{BB962C8B-B14F-4D97-AF65-F5344CB8AC3E}">
        <p14:creationId xmlns:p14="http://schemas.microsoft.com/office/powerpoint/2010/main" val="4981940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直接连接符 4"/>
          <p:cNvSpPr>
            <a:spLocks noChangeShapeType="1"/>
          </p:cNvSpPr>
          <p:nvPr/>
        </p:nvSpPr>
        <p:spPr bwMode="auto">
          <a:xfrm>
            <a:off x="363538" y="833438"/>
            <a:ext cx="11485562" cy="1587"/>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51" name="直接连接符 22"/>
          <p:cNvSpPr>
            <a:spLocks noChangeShapeType="1"/>
          </p:cNvSpPr>
          <p:nvPr/>
        </p:nvSpPr>
        <p:spPr bwMode="auto">
          <a:xfrm>
            <a:off x="1050925" y="1019175"/>
            <a:ext cx="11113" cy="5521325"/>
          </a:xfrm>
          <a:prstGeom prst="line">
            <a:avLst/>
          </a:prstGeom>
          <a:noFill/>
          <a:ln w="38100" cap="rnd">
            <a:solidFill>
              <a:srgbClr val="0AAEEA"/>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52" name="椭圆 23"/>
          <p:cNvSpPr>
            <a:spLocks noChangeArrowheads="1"/>
          </p:cNvSpPr>
          <p:nvPr/>
        </p:nvSpPr>
        <p:spPr bwMode="auto">
          <a:xfrm>
            <a:off x="927100" y="1262063"/>
            <a:ext cx="225425" cy="225425"/>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27654" name="矩形 7"/>
          <p:cNvSpPr>
            <a:spLocks noChangeArrowheads="1"/>
          </p:cNvSpPr>
          <p:nvPr/>
        </p:nvSpPr>
        <p:spPr bwMode="auto">
          <a:xfrm>
            <a:off x="452438" y="288925"/>
            <a:ext cx="54697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rgbClr val="C00000"/>
                </a:solidFill>
                <a:latin typeface="微软雅黑" pitchFamily="34" charset="-122"/>
                <a:ea typeface="微软雅黑" pitchFamily="34" charset="-122"/>
                <a:sym typeface="微软雅黑" pitchFamily="34" charset="-122"/>
              </a:rPr>
              <a:t>五</a:t>
            </a:r>
            <a:r>
              <a:rPr lang="zh-CN" altLang="en-US" sz="2800" b="1" dirty="0" smtClean="0">
                <a:solidFill>
                  <a:srgbClr val="C00000"/>
                </a:solidFill>
                <a:latin typeface="微软雅黑" pitchFamily="34" charset="-122"/>
                <a:ea typeface="微软雅黑" pitchFamily="34" charset="-122"/>
                <a:sym typeface="微软雅黑" pitchFamily="34" charset="-122"/>
              </a:rPr>
              <a:t>、系统操作</a:t>
            </a:r>
            <a:endParaRPr lang="zh-CN" altLang="en-US" sz="2800" b="1" dirty="0">
              <a:solidFill>
                <a:srgbClr val="C00000"/>
              </a:solidFill>
              <a:latin typeface="微软雅黑" pitchFamily="34" charset="-122"/>
              <a:ea typeface="微软雅黑" pitchFamily="34" charset="-122"/>
              <a:sym typeface="微软雅黑" pitchFamily="34" charset="-122"/>
            </a:endParaRPr>
          </a:p>
        </p:txBody>
      </p:sp>
      <p:sp>
        <p:nvSpPr>
          <p:cNvPr id="27657" name="直接连接符 20"/>
          <p:cNvSpPr>
            <a:spLocks noChangeShapeType="1"/>
          </p:cNvSpPr>
          <p:nvPr/>
        </p:nvSpPr>
        <p:spPr bwMode="auto">
          <a:xfrm>
            <a:off x="1366837" y="1671638"/>
            <a:ext cx="9667509" cy="0"/>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61" name="文本框 2"/>
          <p:cNvSpPr>
            <a:spLocks noChangeArrowheads="1"/>
          </p:cNvSpPr>
          <p:nvPr/>
        </p:nvSpPr>
        <p:spPr bwMode="auto">
          <a:xfrm>
            <a:off x="1426452" y="1161256"/>
            <a:ext cx="101002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200" b="1" dirty="0" smtClean="0">
                <a:solidFill>
                  <a:srgbClr val="0AAEEA"/>
                </a:solidFill>
                <a:latin typeface="微软雅黑" pitchFamily="34" charset="-122"/>
                <a:ea typeface="微软雅黑" pitchFamily="34" charset="-122"/>
              </a:rPr>
              <a:t>支付宝还款</a:t>
            </a:r>
            <a:r>
              <a:rPr lang="en-US" altLang="zh-CN" sz="2200" b="1" dirty="0" smtClean="0">
                <a:solidFill>
                  <a:srgbClr val="0AAEEA"/>
                </a:solidFill>
                <a:latin typeface="微软雅黑" pitchFamily="34" charset="-122"/>
                <a:ea typeface="微软雅黑" pitchFamily="34" charset="-122"/>
              </a:rPr>
              <a:t>——</a:t>
            </a:r>
            <a:r>
              <a:rPr lang="zh-CN" altLang="en-US" sz="2200" b="1" dirty="0" smtClean="0">
                <a:solidFill>
                  <a:srgbClr val="0AAEEA"/>
                </a:solidFill>
                <a:latin typeface="微软雅黑" pitchFamily="34" charset="-122"/>
                <a:ea typeface="微软雅黑" pitchFamily="34" charset="-122"/>
              </a:rPr>
              <a:t>主动还款</a:t>
            </a:r>
            <a:endParaRPr lang="zh-CN" altLang="en-US" sz="2200" b="1" dirty="0">
              <a:solidFill>
                <a:srgbClr val="0AAEEA"/>
              </a:solidFill>
              <a:latin typeface="微软雅黑" pitchFamily="34" charset="-122"/>
              <a:ea typeface="微软雅黑" pitchFamily="34" charset="-122"/>
            </a:endParaRPr>
          </a:p>
        </p:txBody>
      </p:sp>
      <p:sp>
        <p:nvSpPr>
          <p:cNvPr id="7" name="灯片编号占位符 6"/>
          <p:cNvSpPr>
            <a:spLocks noGrp="1"/>
          </p:cNvSpPr>
          <p:nvPr>
            <p:ph type="sldNum" sz="quarter" idx="12"/>
          </p:nvPr>
        </p:nvSpPr>
        <p:spPr/>
        <p:txBody>
          <a:bodyPr/>
          <a:lstStyle/>
          <a:p>
            <a:pPr>
              <a:defRPr/>
            </a:pPr>
            <a:fld id="{50A7D6EC-BC01-493E-9D1E-6C7A7B16C25B}" type="slidenum">
              <a:rPr lang="zh-CN" altLang="en-US" smtClean="0"/>
              <a:pPr>
                <a:defRPr/>
              </a:pPr>
              <a:t>42</a:t>
            </a:fld>
            <a:endParaRPr lang="zh-CN" altLang="en-US" sz="1800">
              <a:solidFill>
                <a:schemeClr val="tx1"/>
              </a:solidFill>
              <a:latin typeface="Arial" pitchFamily="34" charset="0"/>
              <a:ea typeface="+mn-ea"/>
            </a:endParaRPr>
          </a:p>
        </p:txBody>
      </p:sp>
      <p:pic>
        <p:nvPicPr>
          <p:cNvPr id="12"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446" y="1994308"/>
            <a:ext cx="9486900" cy="4410075"/>
          </a:xfrm>
          <a:prstGeom prst="rect">
            <a:avLst/>
          </a:prstGeom>
          <a:noFill/>
          <a:ln w="25400"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2865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直接连接符 4"/>
          <p:cNvSpPr>
            <a:spLocks noChangeShapeType="1"/>
          </p:cNvSpPr>
          <p:nvPr/>
        </p:nvSpPr>
        <p:spPr bwMode="auto">
          <a:xfrm>
            <a:off x="363538" y="833438"/>
            <a:ext cx="11485562" cy="1587"/>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51" name="直接连接符 22"/>
          <p:cNvSpPr>
            <a:spLocks noChangeShapeType="1"/>
          </p:cNvSpPr>
          <p:nvPr/>
        </p:nvSpPr>
        <p:spPr bwMode="auto">
          <a:xfrm>
            <a:off x="1050925" y="1019175"/>
            <a:ext cx="11113" cy="5521325"/>
          </a:xfrm>
          <a:prstGeom prst="line">
            <a:avLst/>
          </a:prstGeom>
          <a:noFill/>
          <a:ln w="38100" cap="rnd">
            <a:solidFill>
              <a:srgbClr val="0AAEEA"/>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52" name="椭圆 23"/>
          <p:cNvSpPr>
            <a:spLocks noChangeArrowheads="1"/>
          </p:cNvSpPr>
          <p:nvPr/>
        </p:nvSpPr>
        <p:spPr bwMode="auto">
          <a:xfrm>
            <a:off x="938212" y="1034913"/>
            <a:ext cx="225425" cy="225425"/>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27654" name="矩形 7"/>
          <p:cNvSpPr>
            <a:spLocks noChangeArrowheads="1"/>
          </p:cNvSpPr>
          <p:nvPr/>
        </p:nvSpPr>
        <p:spPr bwMode="auto">
          <a:xfrm>
            <a:off x="452438" y="288925"/>
            <a:ext cx="54697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rgbClr val="C00000"/>
                </a:solidFill>
                <a:latin typeface="微软雅黑" pitchFamily="34" charset="-122"/>
                <a:ea typeface="微软雅黑" pitchFamily="34" charset="-122"/>
                <a:sym typeface="微软雅黑" pitchFamily="34" charset="-122"/>
              </a:rPr>
              <a:t>五</a:t>
            </a:r>
            <a:r>
              <a:rPr lang="zh-CN" altLang="en-US" sz="2800" b="1" dirty="0" smtClean="0">
                <a:solidFill>
                  <a:srgbClr val="C00000"/>
                </a:solidFill>
                <a:latin typeface="微软雅黑" pitchFamily="34" charset="-122"/>
                <a:ea typeface="微软雅黑" pitchFamily="34" charset="-122"/>
                <a:sym typeface="微软雅黑" pitchFamily="34" charset="-122"/>
              </a:rPr>
              <a:t>、系统操作</a:t>
            </a:r>
            <a:endParaRPr lang="zh-CN" altLang="en-US" sz="2800" b="1" dirty="0">
              <a:solidFill>
                <a:srgbClr val="C00000"/>
              </a:solidFill>
              <a:latin typeface="微软雅黑" pitchFamily="34" charset="-122"/>
              <a:ea typeface="微软雅黑" pitchFamily="34" charset="-122"/>
              <a:sym typeface="微软雅黑" pitchFamily="34" charset="-122"/>
            </a:endParaRPr>
          </a:p>
        </p:txBody>
      </p:sp>
      <p:sp>
        <p:nvSpPr>
          <p:cNvPr id="27657" name="直接连接符 20"/>
          <p:cNvSpPr>
            <a:spLocks noChangeShapeType="1"/>
          </p:cNvSpPr>
          <p:nvPr/>
        </p:nvSpPr>
        <p:spPr bwMode="auto">
          <a:xfrm>
            <a:off x="1272564" y="1376699"/>
            <a:ext cx="9667509" cy="0"/>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61" name="文本框 2"/>
          <p:cNvSpPr>
            <a:spLocks noChangeArrowheads="1"/>
          </p:cNvSpPr>
          <p:nvPr/>
        </p:nvSpPr>
        <p:spPr bwMode="auto">
          <a:xfrm>
            <a:off x="1426452" y="945812"/>
            <a:ext cx="101002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200" b="1" dirty="0" smtClean="0">
                <a:solidFill>
                  <a:srgbClr val="0AAEEA"/>
                </a:solidFill>
                <a:latin typeface="微软雅黑" pitchFamily="34" charset="-122"/>
                <a:ea typeface="微软雅黑" pitchFamily="34" charset="-122"/>
              </a:rPr>
              <a:t>支付宝还款</a:t>
            </a:r>
            <a:r>
              <a:rPr lang="en-US" altLang="zh-CN" sz="2200" b="1" dirty="0" smtClean="0">
                <a:solidFill>
                  <a:srgbClr val="0AAEEA"/>
                </a:solidFill>
                <a:latin typeface="微软雅黑" pitchFamily="34" charset="-122"/>
                <a:ea typeface="微软雅黑" pitchFamily="34" charset="-122"/>
              </a:rPr>
              <a:t>——</a:t>
            </a:r>
            <a:r>
              <a:rPr lang="zh-CN" altLang="en-US" sz="2200" b="1" dirty="0" smtClean="0">
                <a:solidFill>
                  <a:srgbClr val="0AAEEA"/>
                </a:solidFill>
                <a:latin typeface="微软雅黑" pitchFamily="34" charset="-122"/>
                <a:ea typeface="微软雅黑" pitchFamily="34" charset="-122"/>
              </a:rPr>
              <a:t>生活号手机还款</a:t>
            </a:r>
            <a:endParaRPr lang="zh-CN" altLang="en-US" sz="2200" b="1" dirty="0">
              <a:solidFill>
                <a:srgbClr val="0AAEEA"/>
              </a:solidFill>
              <a:latin typeface="微软雅黑" pitchFamily="34" charset="-122"/>
              <a:ea typeface="微软雅黑" pitchFamily="34" charset="-122"/>
            </a:endParaRPr>
          </a:p>
        </p:txBody>
      </p:sp>
      <p:sp>
        <p:nvSpPr>
          <p:cNvPr id="7" name="灯片编号占位符 6"/>
          <p:cNvSpPr>
            <a:spLocks noGrp="1"/>
          </p:cNvSpPr>
          <p:nvPr>
            <p:ph type="sldNum" sz="quarter" idx="12"/>
          </p:nvPr>
        </p:nvSpPr>
        <p:spPr/>
        <p:txBody>
          <a:bodyPr/>
          <a:lstStyle/>
          <a:p>
            <a:pPr>
              <a:defRPr/>
            </a:pPr>
            <a:fld id="{50A7D6EC-BC01-493E-9D1E-6C7A7B16C25B}" type="slidenum">
              <a:rPr lang="zh-CN" altLang="en-US" smtClean="0"/>
              <a:pPr>
                <a:defRPr/>
              </a:pPr>
              <a:t>43</a:t>
            </a:fld>
            <a:endParaRPr lang="zh-CN" altLang="en-US" sz="1800">
              <a:solidFill>
                <a:schemeClr val="tx1"/>
              </a:solidFill>
              <a:latin typeface="Arial" pitchFamily="34" charset="0"/>
              <a:ea typeface="+mn-ea"/>
            </a:endParaRPr>
          </a:p>
        </p:txBody>
      </p:sp>
      <p:pic>
        <p:nvPicPr>
          <p:cNvPr id="1699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1879" y="1513176"/>
            <a:ext cx="3865339" cy="5027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图片 10"/>
          <p:cNvPicPr/>
          <p:nvPr/>
        </p:nvPicPr>
        <p:blipFill>
          <a:blip r:embed="rId3" cstate="print">
            <a:extLst>
              <a:ext uri="{28A0092B-C50C-407E-A947-70E740481C1C}">
                <a14:useLocalDpi xmlns:a14="http://schemas.microsoft.com/office/drawing/2010/main" val="0"/>
              </a:ext>
            </a:extLst>
          </a:blip>
          <a:stretch>
            <a:fillRect/>
          </a:stretch>
        </p:blipFill>
        <p:spPr>
          <a:xfrm>
            <a:off x="6599194" y="1513176"/>
            <a:ext cx="3841344" cy="5027324"/>
          </a:xfrm>
          <a:prstGeom prst="rect">
            <a:avLst/>
          </a:prstGeom>
          <a:ln>
            <a:solidFill>
              <a:schemeClr val="accent1"/>
            </a:solidFill>
          </a:ln>
        </p:spPr>
      </p:pic>
    </p:spTree>
    <p:extLst>
      <p:ext uri="{BB962C8B-B14F-4D97-AF65-F5344CB8AC3E}">
        <p14:creationId xmlns:p14="http://schemas.microsoft.com/office/powerpoint/2010/main" val="3485090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直接连接符 4"/>
          <p:cNvSpPr>
            <a:spLocks noChangeShapeType="1"/>
          </p:cNvSpPr>
          <p:nvPr/>
        </p:nvSpPr>
        <p:spPr bwMode="auto">
          <a:xfrm>
            <a:off x="363538" y="833438"/>
            <a:ext cx="11485562" cy="1587"/>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51" name="直接连接符 22"/>
          <p:cNvSpPr>
            <a:spLocks noChangeShapeType="1"/>
          </p:cNvSpPr>
          <p:nvPr/>
        </p:nvSpPr>
        <p:spPr bwMode="auto">
          <a:xfrm>
            <a:off x="1050925" y="1019175"/>
            <a:ext cx="11113" cy="5521325"/>
          </a:xfrm>
          <a:prstGeom prst="line">
            <a:avLst/>
          </a:prstGeom>
          <a:noFill/>
          <a:ln w="38100" cap="rnd">
            <a:solidFill>
              <a:srgbClr val="0AAEEA"/>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52" name="椭圆 23"/>
          <p:cNvSpPr>
            <a:spLocks noChangeArrowheads="1"/>
          </p:cNvSpPr>
          <p:nvPr/>
        </p:nvSpPr>
        <p:spPr bwMode="auto">
          <a:xfrm>
            <a:off x="938212" y="1034913"/>
            <a:ext cx="225425" cy="225425"/>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27654" name="矩形 7"/>
          <p:cNvSpPr>
            <a:spLocks noChangeArrowheads="1"/>
          </p:cNvSpPr>
          <p:nvPr/>
        </p:nvSpPr>
        <p:spPr bwMode="auto">
          <a:xfrm>
            <a:off x="452438" y="288925"/>
            <a:ext cx="54697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rgbClr val="C00000"/>
                </a:solidFill>
                <a:latin typeface="微软雅黑" pitchFamily="34" charset="-122"/>
                <a:ea typeface="微软雅黑" pitchFamily="34" charset="-122"/>
                <a:sym typeface="微软雅黑" pitchFamily="34" charset="-122"/>
              </a:rPr>
              <a:t>五</a:t>
            </a:r>
            <a:r>
              <a:rPr lang="zh-CN" altLang="en-US" sz="2800" b="1" dirty="0" smtClean="0">
                <a:solidFill>
                  <a:srgbClr val="C00000"/>
                </a:solidFill>
                <a:latin typeface="微软雅黑" pitchFamily="34" charset="-122"/>
                <a:ea typeface="微软雅黑" pitchFamily="34" charset="-122"/>
                <a:sym typeface="微软雅黑" pitchFamily="34" charset="-122"/>
              </a:rPr>
              <a:t>、系统操作</a:t>
            </a:r>
            <a:endParaRPr lang="zh-CN" altLang="en-US" sz="2800" b="1" dirty="0">
              <a:solidFill>
                <a:srgbClr val="C00000"/>
              </a:solidFill>
              <a:latin typeface="微软雅黑" pitchFamily="34" charset="-122"/>
              <a:ea typeface="微软雅黑" pitchFamily="34" charset="-122"/>
              <a:sym typeface="微软雅黑" pitchFamily="34" charset="-122"/>
            </a:endParaRPr>
          </a:p>
        </p:txBody>
      </p:sp>
      <p:sp>
        <p:nvSpPr>
          <p:cNvPr id="27657" name="直接连接符 20"/>
          <p:cNvSpPr>
            <a:spLocks noChangeShapeType="1"/>
          </p:cNvSpPr>
          <p:nvPr/>
        </p:nvSpPr>
        <p:spPr bwMode="auto">
          <a:xfrm>
            <a:off x="1272564" y="1376699"/>
            <a:ext cx="9667509" cy="0"/>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61" name="文本框 2"/>
          <p:cNvSpPr>
            <a:spLocks noChangeArrowheads="1"/>
          </p:cNvSpPr>
          <p:nvPr/>
        </p:nvSpPr>
        <p:spPr bwMode="auto">
          <a:xfrm>
            <a:off x="1426452" y="945812"/>
            <a:ext cx="101002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200" b="1" dirty="0" smtClean="0">
                <a:solidFill>
                  <a:srgbClr val="0AAEEA"/>
                </a:solidFill>
                <a:latin typeface="微软雅黑" pitchFamily="34" charset="-122"/>
                <a:ea typeface="微软雅黑" pitchFamily="34" charset="-122"/>
              </a:rPr>
              <a:t>支付宝还款</a:t>
            </a:r>
            <a:r>
              <a:rPr lang="en-US" altLang="zh-CN" sz="2200" b="1" dirty="0" smtClean="0">
                <a:solidFill>
                  <a:srgbClr val="0AAEEA"/>
                </a:solidFill>
                <a:latin typeface="微软雅黑" pitchFamily="34" charset="-122"/>
                <a:ea typeface="微软雅黑" pitchFamily="34" charset="-122"/>
              </a:rPr>
              <a:t>——</a:t>
            </a:r>
            <a:r>
              <a:rPr lang="zh-CN" altLang="en-US" sz="2200" b="1" dirty="0" smtClean="0">
                <a:solidFill>
                  <a:srgbClr val="0AAEEA"/>
                </a:solidFill>
                <a:latin typeface="微软雅黑" pitchFamily="34" charset="-122"/>
                <a:ea typeface="微软雅黑" pitchFamily="34" charset="-122"/>
              </a:rPr>
              <a:t>生活号手机还款</a:t>
            </a:r>
            <a:endParaRPr lang="zh-CN" altLang="en-US" sz="2200" b="1" dirty="0">
              <a:solidFill>
                <a:srgbClr val="0AAEEA"/>
              </a:solidFill>
              <a:latin typeface="微软雅黑" pitchFamily="34" charset="-122"/>
              <a:ea typeface="微软雅黑" pitchFamily="34" charset="-122"/>
            </a:endParaRPr>
          </a:p>
        </p:txBody>
      </p:sp>
      <p:sp>
        <p:nvSpPr>
          <p:cNvPr id="7" name="灯片编号占位符 6"/>
          <p:cNvSpPr>
            <a:spLocks noGrp="1"/>
          </p:cNvSpPr>
          <p:nvPr>
            <p:ph type="sldNum" sz="quarter" idx="12"/>
          </p:nvPr>
        </p:nvSpPr>
        <p:spPr/>
        <p:txBody>
          <a:bodyPr/>
          <a:lstStyle/>
          <a:p>
            <a:pPr>
              <a:defRPr/>
            </a:pPr>
            <a:fld id="{50A7D6EC-BC01-493E-9D1E-6C7A7B16C25B}" type="slidenum">
              <a:rPr lang="zh-CN" altLang="en-US" smtClean="0"/>
              <a:pPr>
                <a:defRPr/>
              </a:pPr>
              <a:t>44</a:t>
            </a:fld>
            <a:endParaRPr lang="zh-CN" altLang="en-US" sz="1800">
              <a:solidFill>
                <a:schemeClr val="tx1"/>
              </a:solidFill>
              <a:latin typeface="Arial" pitchFamily="34" charset="0"/>
              <a:ea typeface="+mn-ea"/>
            </a:endParaRPr>
          </a:p>
        </p:txBody>
      </p:sp>
      <p:pic>
        <p:nvPicPr>
          <p:cNvPr id="1710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451" y="1513176"/>
            <a:ext cx="3732403" cy="5006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10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6583" y="1513176"/>
            <a:ext cx="3663704" cy="5006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17977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直接连接符 4"/>
          <p:cNvSpPr>
            <a:spLocks noChangeShapeType="1"/>
          </p:cNvSpPr>
          <p:nvPr/>
        </p:nvSpPr>
        <p:spPr bwMode="auto">
          <a:xfrm>
            <a:off x="363538" y="833438"/>
            <a:ext cx="11485562" cy="1587"/>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51" name="直接连接符 22"/>
          <p:cNvSpPr>
            <a:spLocks noChangeShapeType="1"/>
          </p:cNvSpPr>
          <p:nvPr/>
        </p:nvSpPr>
        <p:spPr bwMode="auto">
          <a:xfrm>
            <a:off x="1050925" y="1019175"/>
            <a:ext cx="11113" cy="5521325"/>
          </a:xfrm>
          <a:prstGeom prst="line">
            <a:avLst/>
          </a:prstGeom>
          <a:noFill/>
          <a:ln w="38100" cap="rnd">
            <a:solidFill>
              <a:srgbClr val="0AAEEA"/>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52" name="椭圆 23"/>
          <p:cNvSpPr>
            <a:spLocks noChangeArrowheads="1"/>
          </p:cNvSpPr>
          <p:nvPr/>
        </p:nvSpPr>
        <p:spPr bwMode="auto">
          <a:xfrm>
            <a:off x="938212" y="1034913"/>
            <a:ext cx="225425" cy="225425"/>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27654" name="矩形 7"/>
          <p:cNvSpPr>
            <a:spLocks noChangeArrowheads="1"/>
          </p:cNvSpPr>
          <p:nvPr/>
        </p:nvSpPr>
        <p:spPr bwMode="auto">
          <a:xfrm>
            <a:off x="452438" y="288925"/>
            <a:ext cx="54697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rgbClr val="C00000"/>
                </a:solidFill>
                <a:latin typeface="微软雅黑" pitchFamily="34" charset="-122"/>
                <a:ea typeface="微软雅黑" pitchFamily="34" charset="-122"/>
                <a:sym typeface="微软雅黑" pitchFamily="34" charset="-122"/>
              </a:rPr>
              <a:t>五</a:t>
            </a:r>
            <a:r>
              <a:rPr lang="zh-CN" altLang="en-US" sz="2800" b="1" dirty="0" smtClean="0">
                <a:solidFill>
                  <a:srgbClr val="C00000"/>
                </a:solidFill>
                <a:latin typeface="微软雅黑" pitchFamily="34" charset="-122"/>
                <a:ea typeface="微软雅黑" pitchFamily="34" charset="-122"/>
                <a:sym typeface="微软雅黑" pitchFamily="34" charset="-122"/>
              </a:rPr>
              <a:t>、系统操作</a:t>
            </a:r>
            <a:endParaRPr lang="zh-CN" altLang="en-US" sz="2800" b="1" dirty="0">
              <a:solidFill>
                <a:srgbClr val="C00000"/>
              </a:solidFill>
              <a:latin typeface="微软雅黑" pitchFamily="34" charset="-122"/>
              <a:ea typeface="微软雅黑" pitchFamily="34" charset="-122"/>
              <a:sym typeface="微软雅黑" pitchFamily="34" charset="-122"/>
            </a:endParaRPr>
          </a:p>
        </p:txBody>
      </p:sp>
      <p:sp>
        <p:nvSpPr>
          <p:cNvPr id="27657" name="直接连接符 20"/>
          <p:cNvSpPr>
            <a:spLocks noChangeShapeType="1"/>
          </p:cNvSpPr>
          <p:nvPr/>
        </p:nvSpPr>
        <p:spPr bwMode="auto">
          <a:xfrm>
            <a:off x="1272564" y="1376699"/>
            <a:ext cx="9667509" cy="0"/>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61" name="文本框 2"/>
          <p:cNvSpPr>
            <a:spLocks noChangeArrowheads="1"/>
          </p:cNvSpPr>
          <p:nvPr/>
        </p:nvSpPr>
        <p:spPr bwMode="auto">
          <a:xfrm>
            <a:off x="1426452" y="945812"/>
            <a:ext cx="101002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200" b="1" dirty="0" smtClean="0">
                <a:solidFill>
                  <a:srgbClr val="0AAEEA"/>
                </a:solidFill>
                <a:latin typeface="微软雅黑" pitchFamily="34" charset="-122"/>
                <a:ea typeface="微软雅黑" pitchFamily="34" charset="-122"/>
              </a:rPr>
              <a:t>支付宝还款</a:t>
            </a:r>
            <a:r>
              <a:rPr lang="en-US" altLang="zh-CN" sz="2200" b="1" dirty="0" smtClean="0">
                <a:solidFill>
                  <a:srgbClr val="0AAEEA"/>
                </a:solidFill>
                <a:latin typeface="微软雅黑" pitchFamily="34" charset="-122"/>
                <a:ea typeface="微软雅黑" pitchFamily="34" charset="-122"/>
              </a:rPr>
              <a:t>——</a:t>
            </a:r>
            <a:r>
              <a:rPr lang="zh-CN" altLang="en-US" sz="2200" b="1" dirty="0" smtClean="0">
                <a:solidFill>
                  <a:srgbClr val="0AAEEA"/>
                </a:solidFill>
                <a:latin typeface="微软雅黑" pitchFamily="34" charset="-122"/>
                <a:ea typeface="微软雅黑" pitchFamily="34" charset="-122"/>
              </a:rPr>
              <a:t>生活号手机还款</a:t>
            </a:r>
            <a:endParaRPr lang="zh-CN" altLang="en-US" sz="2200" b="1" dirty="0">
              <a:solidFill>
                <a:srgbClr val="0AAEEA"/>
              </a:solidFill>
              <a:latin typeface="微软雅黑" pitchFamily="34" charset="-122"/>
              <a:ea typeface="微软雅黑" pitchFamily="34" charset="-122"/>
            </a:endParaRPr>
          </a:p>
        </p:txBody>
      </p:sp>
      <p:sp>
        <p:nvSpPr>
          <p:cNvPr id="7" name="灯片编号占位符 6"/>
          <p:cNvSpPr>
            <a:spLocks noGrp="1"/>
          </p:cNvSpPr>
          <p:nvPr>
            <p:ph type="sldNum" sz="quarter" idx="12"/>
          </p:nvPr>
        </p:nvSpPr>
        <p:spPr/>
        <p:txBody>
          <a:bodyPr/>
          <a:lstStyle/>
          <a:p>
            <a:pPr>
              <a:defRPr/>
            </a:pPr>
            <a:fld id="{50A7D6EC-BC01-493E-9D1E-6C7A7B16C25B}" type="slidenum">
              <a:rPr lang="zh-CN" altLang="en-US" smtClean="0"/>
              <a:pPr>
                <a:defRPr/>
              </a:pPr>
              <a:t>45</a:t>
            </a:fld>
            <a:endParaRPr lang="zh-CN" altLang="en-US" sz="1800">
              <a:solidFill>
                <a:schemeClr val="tx1"/>
              </a:solidFill>
              <a:latin typeface="Arial" pitchFamily="34" charset="0"/>
              <a:ea typeface="+mn-ea"/>
            </a:endParaRPr>
          </a:p>
        </p:txBody>
      </p:sp>
      <p:pic>
        <p:nvPicPr>
          <p:cNvPr id="1720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7207" y="1513176"/>
            <a:ext cx="3777999" cy="5006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图片 11"/>
          <p:cNvPicPr/>
          <p:nvPr/>
        </p:nvPicPr>
        <p:blipFill>
          <a:blip r:embed="rId3" cstate="print">
            <a:extLst>
              <a:ext uri="{28A0092B-C50C-407E-A947-70E740481C1C}">
                <a14:useLocalDpi xmlns:a14="http://schemas.microsoft.com/office/drawing/2010/main" val="0"/>
              </a:ext>
            </a:extLst>
          </a:blip>
          <a:stretch>
            <a:fillRect/>
          </a:stretch>
        </p:blipFill>
        <p:spPr>
          <a:xfrm>
            <a:off x="6663350" y="1534414"/>
            <a:ext cx="3586119" cy="5006086"/>
          </a:xfrm>
          <a:prstGeom prst="rect">
            <a:avLst/>
          </a:prstGeom>
          <a:ln>
            <a:solidFill>
              <a:schemeClr val="accent1"/>
            </a:solidFill>
          </a:ln>
        </p:spPr>
      </p:pic>
    </p:spTree>
    <p:extLst>
      <p:ext uri="{BB962C8B-B14F-4D97-AF65-F5344CB8AC3E}">
        <p14:creationId xmlns:p14="http://schemas.microsoft.com/office/powerpoint/2010/main" val="22046032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直接连接符 4"/>
          <p:cNvSpPr>
            <a:spLocks noChangeShapeType="1"/>
          </p:cNvSpPr>
          <p:nvPr/>
        </p:nvSpPr>
        <p:spPr bwMode="auto">
          <a:xfrm>
            <a:off x="363538" y="833438"/>
            <a:ext cx="11485562" cy="1587"/>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51" name="直接连接符 22"/>
          <p:cNvSpPr>
            <a:spLocks noChangeShapeType="1"/>
          </p:cNvSpPr>
          <p:nvPr/>
        </p:nvSpPr>
        <p:spPr bwMode="auto">
          <a:xfrm>
            <a:off x="1050925" y="1019175"/>
            <a:ext cx="11113" cy="5521325"/>
          </a:xfrm>
          <a:prstGeom prst="line">
            <a:avLst/>
          </a:prstGeom>
          <a:noFill/>
          <a:ln w="38100" cap="rnd">
            <a:solidFill>
              <a:srgbClr val="0AAEEA"/>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52" name="椭圆 23"/>
          <p:cNvSpPr>
            <a:spLocks noChangeArrowheads="1"/>
          </p:cNvSpPr>
          <p:nvPr/>
        </p:nvSpPr>
        <p:spPr bwMode="auto">
          <a:xfrm>
            <a:off x="938212" y="1034913"/>
            <a:ext cx="225425" cy="225425"/>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27654" name="矩形 7"/>
          <p:cNvSpPr>
            <a:spLocks noChangeArrowheads="1"/>
          </p:cNvSpPr>
          <p:nvPr/>
        </p:nvSpPr>
        <p:spPr bwMode="auto">
          <a:xfrm>
            <a:off x="452438" y="288925"/>
            <a:ext cx="54697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rgbClr val="C00000"/>
                </a:solidFill>
                <a:latin typeface="微软雅黑" pitchFamily="34" charset="-122"/>
                <a:ea typeface="微软雅黑" pitchFamily="34" charset="-122"/>
                <a:sym typeface="微软雅黑" pitchFamily="34" charset="-122"/>
              </a:rPr>
              <a:t>五</a:t>
            </a:r>
            <a:r>
              <a:rPr lang="zh-CN" altLang="en-US" sz="2800" b="1" dirty="0" smtClean="0">
                <a:solidFill>
                  <a:srgbClr val="C00000"/>
                </a:solidFill>
                <a:latin typeface="微软雅黑" pitchFamily="34" charset="-122"/>
                <a:ea typeface="微软雅黑" pitchFamily="34" charset="-122"/>
                <a:sym typeface="微软雅黑" pitchFamily="34" charset="-122"/>
              </a:rPr>
              <a:t>、系统操作</a:t>
            </a:r>
            <a:endParaRPr lang="zh-CN" altLang="en-US" sz="2800" b="1" dirty="0">
              <a:solidFill>
                <a:srgbClr val="C00000"/>
              </a:solidFill>
              <a:latin typeface="微软雅黑" pitchFamily="34" charset="-122"/>
              <a:ea typeface="微软雅黑" pitchFamily="34" charset="-122"/>
              <a:sym typeface="微软雅黑" pitchFamily="34" charset="-122"/>
            </a:endParaRPr>
          </a:p>
        </p:txBody>
      </p:sp>
      <p:sp>
        <p:nvSpPr>
          <p:cNvPr id="27657" name="直接连接符 20"/>
          <p:cNvSpPr>
            <a:spLocks noChangeShapeType="1"/>
          </p:cNvSpPr>
          <p:nvPr/>
        </p:nvSpPr>
        <p:spPr bwMode="auto">
          <a:xfrm>
            <a:off x="1272564" y="1376699"/>
            <a:ext cx="9667509" cy="0"/>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61" name="文本框 2"/>
          <p:cNvSpPr>
            <a:spLocks noChangeArrowheads="1"/>
          </p:cNvSpPr>
          <p:nvPr/>
        </p:nvSpPr>
        <p:spPr bwMode="auto">
          <a:xfrm>
            <a:off x="1426452" y="945812"/>
            <a:ext cx="101002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200" b="1" dirty="0" smtClean="0">
                <a:solidFill>
                  <a:srgbClr val="0AAEEA"/>
                </a:solidFill>
                <a:latin typeface="微软雅黑" pitchFamily="34" charset="-122"/>
                <a:ea typeface="微软雅黑" pitchFamily="34" charset="-122"/>
              </a:rPr>
              <a:t>支付宝还款</a:t>
            </a:r>
            <a:r>
              <a:rPr lang="en-US" altLang="zh-CN" sz="2200" b="1" dirty="0" smtClean="0">
                <a:solidFill>
                  <a:srgbClr val="0AAEEA"/>
                </a:solidFill>
                <a:latin typeface="微软雅黑" pitchFamily="34" charset="-122"/>
                <a:ea typeface="微软雅黑" pitchFamily="34" charset="-122"/>
              </a:rPr>
              <a:t>——</a:t>
            </a:r>
            <a:r>
              <a:rPr lang="zh-CN" altLang="en-US" sz="2200" b="1" dirty="0" smtClean="0">
                <a:solidFill>
                  <a:srgbClr val="0AAEEA"/>
                </a:solidFill>
                <a:latin typeface="微软雅黑" pitchFamily="34" charset="-122"/>
                <a:ea typeface="微软雅黑" pitchFamily="34" charset="-122"/>
              </a:rPr>
              <a:t>生活号手机还款</a:t>
            </a:r>
            <a:endParaRPr lang="zh-CN" altLang="en-US" sz="2200" b="1" dirty="0">
              <a:solidFill>
                <a:srgbClr val="0AAEEA"/>
              </a:solidFill>
              <a:latin typeface="微软雅黑" pitchFamily="34" charset="-122"/>
              <a:ea typeface="微软雅黑" pitchFamily="34" charset="-122"/>
            </a:endParaRPr>
          </a:p>
        </p:txBody>
      </p:sp>
      <p:sp>
        <p:nvSpPr>
          <p:cNvPr id="7" name="灯片编号占位符 6"/>
          <p:cNvSpPr>
            <a:spLocks noGrp="1"/>
          </p:cNvSpPr>
          <p:nvPr>
            <p:ph type="sldNum" sz="quarter" idx="12"/>
          </p:nvPr>
        </p:nvSpPr>
        <p:spPr/>
        <p:txBody>
          <a:bodyPr/>
          <a:lstStyle/>
          <a:p>
            <a:pPr>
              <a:defRPr/>
            </a:pPr>
            <a:fld id="{50A7D6EC-BC01-493E-9D1E-6C7A7B16C25B}" type="slidenum">
              <a:rPr lang="zh-CN" altLang="en-US" smtClean="0"/>
              <a:pPr>
                <a:defRPr/>
              </a:pPr>
              <a:t>46</a:t>
            </a:fld>
            <a:endParaRPr lang="zh-CN" altLang="en-US" sz="1800">
              <a:solidFill>
                <a:schemeClr val="tx1"/>
              </a:solidFill>
              <a:latin typeface="Arial" pitchFamily="34" charset="0"/>
              <a:ea typeface="+mn-ea"/>
            </a:endParaRPr>
          </a:p>
        </p:txBody>
      </p:sp>
      <p:pic>
        <p:nvPicPr>
          <p:cNvPr id="11" name="图片 10"/>
          <p:cNvPicPr/>
          <p:nvPr/>
        </p:nvPicPr>
        <p:blipFill>
          <a:blip r:embed="rId2" cstate="print">
            <a:extLst>
              <a:ext uri="{28A0092B-C50C-407E-A947-70E740481C1C}">
                <a14:useLocalDpi xmlns:a14="http://schemas.microsoft.com/office/drawing/2010/main" val="0"/>
              </a:ext>
            </a:extLst>
          </a:blip>
          <a:stretch>
            <a:fillRect/>
          </a:stretch>
        </p:blipFill>
        <p:spPr>
          <a:xfrm>
            <a:off x="1462846" y="1417497"/>
            <a:ext cx="3573178" cy="5123003"/>
          </a:xfrm>
          <a:prstGeom prst="rect">
            <a:avLst/>
          </a:prstGeom>
          <a:ln>
            <a:solidFill>
              <a:schemeClr val="accent1"/>
            </a:solidFill>
          </a:ln>
        </p:spPr>
      </p:pic>
      <p:pic>
        <p:nvPicPr>
          <p:cNvPr id="13" name="图片 12"/>
          <p:cNvPicPr/>
          <p:nvPr/>
        </p:nvPicPr>
        <p:blipFill>
          <a:blip r:embed="rId3" cstate="print">
            <a:extLst>
              <a:ext uri="{28A0092B-C50C-407E-A947-70E740481C1C}">
                <a14:useLocalDpi xmlns:a14="http://schemas.microsoft.com/office/drawing/2010/main" val="0"/>
              </a:ext>
            </a:extLst>
          </a:blip>
          <a:stretch>
            <a:fillRect/>
          </a:stretch>
        </p:blipFill>
        <p:spPr>
          <a:xfrm>
            <a:off x="6476583" y="1420611"/>
            <a:ext cx="3718295" cy="5116773"/>
          </a:xfrm>
          <a:prstGeom prst="rect">
            <a:avLst/>
          </a:prstGeom>
          <a:ln>
            <a:solidFill>
              <a:schemeClr val="accent1"/>
            </a:solidFill>
          </a:ln>
        </p:spPr>
      </p:pic>
    </p:spTree>
    <p:extLst>
      <p:ext uri="{BB962C8B-B14F-4D97-AF65-F5344CB8AC3E}">
        <p14:creationId xmlns:p14="http://schemas.microsoft.com/office/powerpoint/2010/main" val="3911939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直接连接符 4"/>
          <p:cNvSpPr>
            <a:spLocks noChangeShapeType="1"/>
          </p:cNvSpPr>
          <p:nvPr/>
        </p:nvSpPr>
        <p:spPr bwMode="auto">
          <a:xfrm>
            <a:off x="363538" y="833438"/>
            <a:ext cx="11485562" cy="1587"/>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51" name="直接连接符 22"/>
          <p:cNvSpPr>
            <a:spLocks noChangeShapeType="1"/>
          </p:cNvSpPr>
          <p:nvPr/>
        </p:nvSpPr>
        <p:spPr bwMode="auto">
          <a:xfrm>
            <a:off x="1050925" y="1019175"/>
            <a:ext cx="11113" cy="5521325"/>
          </a:xfrm>
          <a:prstGeom prst="line">
            <a:avLst/>
          </a:prstGeom>
          <a:noFill/>
          <a:ln w="38100" cap="rnd">
            <a:solidFill>
              <a:srgbClr val="0AAEEA"/>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52" name="椭圆 23"/>
          <p:cNvSpPr>
            <a:spLocks noChangeArrowheads="1"/>
          </p:cNvSpPr>
          <p:nvPr/>
        </p:nvSpPr>
        <p:spPr bwMode="auto">
          <a:xfrm>
            <a:off x="938212" y="1034913"/>
            <a:ext cx="225425" cy="225425"/>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27654" name="矩形 7"/>
          <p:cNvSpPr>
            <a:spLocks noChangeArrowheads="1"/>
          </p:cNvSpPr>
          <p:nvPr/>
        </p:nvSpPr>
        <p:spPr bwMode="auto">
          <a:xfrm>
            <a:off x="452438" y="288925"/>
            <a:ext cx="54697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rgbClr val="C00000"/>
                </a:solidFill>
                <a:latin typeface="微软雅黑" pitchFamily="34" charset="-122"/>
                <a:ea typeface="微软雅黑" pitchFamily="34" charset="-122"/>
                <a:sym typeface="微软雅黑" pitchFamily="34" charset="-122"/>
              </a:rPr>
              <a:t>五</a:t>
            </a:r>
            <a:r>
              <a:rPr lang="zh-CN" altLang="en-US" sz="2800" b="1" dirty="0" smtClean="0">
                <a:solidFill>
                  <a:srgbClr val="C00000"/>
                </a:solidFill>
                <a:latin typeface="微软雅黑" pitchFamily="34" charset="-122"/>
                <a:ea typeface="微软雅黑" pitchFamily="34" charset="-122"/>
                <a:sym typeface="微软雅黑" pitchFamily="34" charset="-122"/>
              </a:rPr>
              <a:t>、系统操作</a:t>
            </a:r>
            <a:endParaRPr lang="zh-CN" altLang="en-US" sz="2800" b="1" dirty="0">
              <a:solidFill>
                <a:srgbClr val="C00000"/>
              </a:solidFill>
              <a:latin typeface="微软雅黑" pitchFamily="34" charset="-122"/>
              <a:ea typeface="微软雅黑" pitchFamily="34" charset="-122"/>
              <a:sym typeface="微软雅黑" pitchFamily="34" charset="-122"/>
            </a:endParaRPr>
          </a:p>
        </p:txBody>
      </p:sp>
      <p:sp>
        <p:nvSpPr>
          <p:cNvPr id="27657" name="直接连接符 20"/>
          <p:cNvSpPr>
            <a:spLocks noChangeShapeType="1"/>
          </p:cNvSpPr>
          <p:nvPr/>
        </p:nvSpPr>
        <p:spPr bwMode="auto">
          <a:xfrm>
            <a:off x="1272564" y="1376699"/>
            <a:ext cx="9667509" cy="0"/>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61" name="文本框 2"/>
          <p:cNvSpPr>
            <a:spLocks noChangeArrowheads="1"/>
          </p:cNvSpPr>
          <p:nvPr/>
        </p:nvSpPr>
        <p:spPr bwMode="auto">
          <a:xfrm>
            <a:off x="1426452" y="945812"/>
            <a:ext cx="101002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200" b="1" dirty="0" smtClean="0">
                <a:solidFill>
                  <a:srgbClr val="0AAEEA"/>
                </a:solidFill>
                <a:latin typeface="微软雅黑" pitchFamily="34" charset="-122"/>
                <a:ea typeface="微软雅黑" pitchFamily="34" charset="-122"/>
              </a:rPr>
              <a:t>支付宝还款</a:t>
            </a:r>
            <a:r>
              <a:rPr lang="en-US" altLang="zh-CN" sz="2200" b="1" dirty="0" smtClean="0">
                <a:solidFill>
                  <a:srgbClr val="0AAEEA"/>
                </a:solidFill>
                <a:latin typeface="微软雅黑" pitchFamily="34" charset="-122"/>
                <a:ea typeface="微软雅黑" pitchFamily="34" charset="-122"/>
              </a:rPr>
              <a:t>——</a:t>
            </a:r>
            <a:r>
              <a:rPr lang="zh-CN" altLang="en-US" sz="2200" b="1" dirty="0" smtClean="0">
                <a:solidFill>
                  <a:srgbClr val="0AAEEA"/>
                </a:solidFill>
                <a:latin typeface="微软雅黑" pitchFamily="34" charset="-122"/>
                <a:ea typeface="微软雅黑" pitchFamily="34" charset="-122"/>
              </a:rPr>
              <a:t>生活号手机还款</a:t>
            </a:r>
            <a:endParaRPr lang="zh-CN" altLang="en-US" sz="2200" b="1" dirty="0">
              <a:solidFill>
                <a:srgbClr val="0AAEEA"/>
              </a:solidFill>
              <a:latin typeface="微软雅黑" pitchFamily="34" charset="-122"/>
              <a:ea typeface="微软雅黑" pitchFamily="34" charset="-122"/>
            </a:endParaRPr>
          </a:p>
        </p:txBody>
      </p:sp>
      <p:sp>
        <p:nvSpPr>
          <p:cNvPr id="7" name="灯片编号占位符 6"/>
          <p:cNvSpPr>
            <a:spLocks noGrp="1"/>
          </p:cNvSpPr>
          <p:nvPr>
            <p:ph type="sldNum" sz="quarter" idx="12"/>
          </p:nvPr>
        </p:nvSpPr>
        <p:spPr/>
        <p:txBody>
          <a:bodyPr/>
          <a:lstStyle/>
          <a:p>
            <a:pPr>
              <a:defRPr/>
            </a:pPr>
            <a:fld id="{50A7D6EC-BC01-493E-9D1E-6C7A7B16C25B}" type="slidenum">
              <a:rPr lang="zh-CN" altLang="en-US" smtClean="0"/>
              <a:pPr>
                <a:defRPr/>
              </a:pPr>
              <a:t>47</a:t>
            </a:fld>
            <a:endParaRPr lang="zh-CN" altLang="en-US" sz="1800">
              <a:solidFill>
                <a:schemeClr val="tx1"/>
              </a:solidFill>
              <a:latin typeface="Arial" pitchFamily="34" charset="0"/>
              <a:ea typeface="+mn-ea"/>
            </a:endParaRPr>
          </a:p>
        </p:txBody>
      </p:sp>
      <p:pic>
        <p:nvPicPr>
          <p:cNvPr id="12" name="图片 11"/>
          <p:cNvPicPr/>
          <p:nvPr/>
        </p:nvPicPr>
        <p:blipFill>
          <a:blip r:embed="rId2" cstate="print">
            <a:extLst>
              <a:ext uri="{28A0092B-C50C-407E-A947-70E740481C1C}">
                <a14:useLocalDpi xmlns:a14="http://schemas.microsoft.com/office/drawing/2010/main" val="0"/>
              </a:ext>
            </a:extLst>
          </a:blip>
          <a:stretch>
            <a:fillRect/>
          </a:stretch>
        </p:blipFill>
        <p:spPr>
          <a:xfrm>
            <a:off x="1426452" y="1420611"/>
            <a:ext cx="3677811" cy="5116773"/>
          </a:xfrm>
          <a:prstGeom prst="rect">
            <a:avLst/>
          </a:prstGeom>
          <a:ln>
            <a:solidFill>
              <a:schemeClr val="accent1"/>
            </a:solidFill>
          </a:ln>
        </p:spPr>
      </p:pic>
      <p:pic>
        <p:nvPicPr>
          <p:cNvPr id="14" name="图片 13"/>
          <p:cNvPicPr/>
          <p:nvPr/>
        </p:nvPicPr>
        <p:blipFill>
          <a:blip r:embed="rId3" cstate="print">
            <a:extLst>
              <a:ext uri="{28A0092B-C50C-407E-A947-70E740481C1C}">
                <a14:useLocalDpi xmlns:a14="http://schemas.microsoft.com/office/drawing/2010/main" val="0"/>
              </a:ext>
            </a:extLst>
          </a:blip>
          <a:stretch>
            <a:fillRect/>
          </a:stretch>
        </p:blipFill>
        <p:spPr>
          <a:xfrm>
            <a:off x="6663349" y="1420611"/>
            <a:ext cx="3586120" cy="5116773"/>
          </a:xfrm>
          <a:prstGeom prst="rect">
            <a:avLst/>
          </a:prstGeom>
          <a:ln>
            <a:solidFill>
              <a:schemeClr val="accent1"/>
            </a:solidFill>
          </a:ln>
        </p:spPr>
      </p:pic>
    </p:spTree>
    <p:extLst>
      <p:ext uri="{BB962C8B-B14F-4D97-AF65-F5344CB8AC3E}">
        <p14:creationId xmlns:p14="http://schemas.microsoft.com/office/powerpoint/2010/main" val="885493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直接连接符 4"/>
          <p:cNvSpPr>
            <a:spLocks noChangeShapeType="1"/>
          </p:cNvSpPr>
          <p:nvPr/>
        </p:nvSpPr>
        <p:spPr bwMode="auto">
          <a:xfrm>
            <a:off x="363538" y="833438"/>
            <a:ext cx="11485562" cy="1587"/>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51" name="直接连接符 22"/>
          <p:cNvSpPr>
            <a:spLocks noChangeShapeType="1"/>
          </p:cNvSpPr>
          <p:nvPr/>
        </p:nvSpPr>
        <p:spPr bwMode="auto">
          <a:xfrm>
            <a:off x="1050925" y="1019175"/>
            <a:ext cx="11113" cy="5521325"/>
          </a:xfrm>
          <a:prstGeom prst="line">
            <a:avLst/>
          </a:prstGeom>
          <a:noFill/>
          <a:ln w="38100" cap="rnd">
            <a:solidFill>
              <a:srgbClr val="0AAEEA"/>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52" name="椭圆 23"/>
          <p:cNvSpPr>
            <a:spLocks noChangeArrowheads="1"/>
          </p:cNvSpPr>
          <p:nvPr/>
        </p:nvSpPr>
        <p:spPr bwMode="auto">
          <a:xfrm>
            <a:off x="927100" y="1262063"/>
            <a:ext cx="225425" cy="225425"/>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27654" name="矩形 7"/>
          <p:cNvSpPr>
            <a:spLocks noChangeArrowheads="1"/>
          </p:cNvSpPr>
          <p:nvPr/>
        </p:nvSpPr>
        <p:spPr bwMode="auto">
          <a:xfrm>
            <a:off x="452438" y="288925"/>
            <a:ext cx="54697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rgbClr val="C00000"/>
                </a:solidFill>
                <a:latin typeface="微软雅黑" pitchFamily="34" charset="-122"/>
                <a:ea typeface="微软雅黑" pitchFamily="34" charset="-122"/>
                <a:sym typeface="微软雅黑" pitchFamily="34" charset="-122"/>
              </a:rPr>
              <a:t>五</a:t>
            </a:r>
            <a:r>
              <a:rPr lang="zh-CN" altLang="en-US" sz="2800" b="1" dirty="0" smtClean="0">
                <a:solidFill>
                  <a:srgbClr val="C00000"/>
                </a:solidFill>
                <a:latin typeface="微软雅黑" pitchFamily="34" charset="-122"/>
                <a:ea typeface="微软雅黑" pitchFamily="34" charset="-122"/>
                <a:sym typeface="微软雅黑" pitchFamily="34" charset="-122"/>
              </a:rPr>
              <a:t>、系统操作</a:t>
            </a:r>
            <a:endParaRPr lang="zh-CN" altLang="en-US" sz="2800" b="1" dirty="0">
              <a:solidFill>
                <a:srgbClr val="C00000"/>
              </a:solidFill>
              <a:latin typeface="微软雅黑" pitchFamily="34" charset="-122"/>
              <a:ea typeface="微软雅黑" pitchFamily="34" charset="-122"/>
              <a:sym typeface="微软雅黑" pitchFamily="34" charset="-122"/>
            </a:endParaRPr>
          </a:p>
        </p:txBody>
      </p:sp>
      <p:sp>
        <p:nvSpPr>
          <p:cNvPr id="27657" name="直接连接符 20"/>
          <p:cNvSpPr>
            <a:spLocks noChangeShapeType="1"/>
          </p:cNvSpPr>
          <p:nvPr/>
        </p:nvSpPr>
        <p:spPr bwMode="auto">
          <a:xfrm>
            <a:off x="1366837" y="1671638"/>
            <a:ext cx="9667509" cy="0"/>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61" name="文本框 2"/>
          <p:cNvSpPr>
            <a:spLocks noChangeArrowheads="1"/>
          </p:cNvSpPr>
          <p:nvPr/>
        </p:nvSpPr>
        <p:spPr bwMode="auto">
          <a:xfrm>
            <a:off x="1426452" y="1161256"/>
            <a:ext cx="101002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200" b="1" dirty="0" smtClean="0">
                <a:solidFill>
                  <a:srgbClr val="0AAEEA"/>
                </a:solidFill>
                <a:latin typeface="微软雅黑" pitchFamily="34" charset="-122"/>
                <a:ea typeface="微软雅黑" pitchFamily="34" charset="-122"/>
              </a:rPr>
              <a:t>支付宝还款常见问题</a:t>
            </a:r>
            <a:endParaRPr lang="zh-CN" altLang="en-US" sz="2200" b="1" dirty="0">
              <a:solidFill>
                <a:srgbClr val="0AAEEA"/>
              </a:solidFill>
              <a:latin typeface="微软雅黑" pitchFamily="34" charset="-122"/>
              <a:ea typeface="微软雅黑" pitchFamily="34" charset="-122"/>
            </a:endParaRPr>
          </a:p>
        </p:txBody>
      </p:sp>
      <p:sp>
        <p:nvSpPr>
          <p:cNvPr id="7" name="灯片编号占位符 6"/>
          <p:cNvSpPr>
            <a:spLocks noGrp="1"/>
          </p:cNvSpPr>
          <p:nvPr>
            <p:ph type="sldNum" sz="quarter" idx="12"/>
          </p:nvPr>
        </p:nvSpPr>
        <p:spPr/>
        <p:txBody>
          <a:bodyPr/>
          <a:lstStyle/>
          <a:p>
            <a:pPr>
              <a:defRPr/>
            </a:pPr>
            <a:fld id="{50A7D6EC-BC01-493E-9D1E-6C7A7B16C25B}" type="slidenum">
              <a:rPr lang="zh-CN" altLang="en-US" smtClean="0"/>
              <a:pPr>
                <a:defRPr/>
              </a:pPr>
              <a:t>48</a:t>
            </a:fld>
            <a:endParaRPr lang="zh-CN" altLang="en-US" sz="1800">
              <a:solidFill>
                <a:schemeClr val="tx1"/>
              </a:solidFill>
              <a:latin typeface="Arial" pitchFamily="34" charset="0"/>
              <a:ea typeface="+mn-ea"/>
            </a:endParaRPr>
          </a:p>
        </p:txBody>
      </p:sp>
      <p:sp>
        <p:nvSpPr>
          <p:cNvPr id="12" name="内容占位符 2"/>
          <p:cNvSpPr txBox="1">
            <a:spLocks/>
          </p:cNvSpPr>
          <p:nvPr/>
        </p:nvSpPr>
        <p:spPr bwMode="auto">
          <a:xfrm>
            <a:off x="1648618" y="1951630"/>
            <a:ext cx="8901101" cy="4588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0" rtl="0" eaLnBrk="0" fontAlgn="base" hangingPunct="0">
              <a:spcBef>
                <a:spcPct val="20000"/>
              </a:spcBef>
              <a:spcAft>
                <a:spcPct val="0"/>
              </a:spcAft>
              <a:buFont typeface="Arial" charset="0"/>
              <a:buNone/>
              <a:defRPr sz="3200">
                <a:solidFill>
                  <a:schemeClr val="tx1"/>
                </a:solidFill>
                <a:latin typeface="+mn-lt"/>
                <a:ea typeface="+mn-ea"/>
                <a:cs typeface="+mn-cs"/>
                <a:sym typeface="Calibri" pitchFamily="34" charset="0"/>
              </a:defRPr>
            </a:lvl1pPr>
            <a:lvl2pPr marL="457200" indent="0" algn="ctr" defTabSz="0" rtl="0" eaLnBrk="0" fontAlgn="base" hangingPunct="0">
              <a:spcBef>
                <a:spcPct val="20000"/>
              </a:spcBef>
              <a:spcAft>
                <a:spcPct val="0"/>
              </a:spcAft>
              <a:buFont typeface="Arial" charset="0"/>
              <a:buNone/>
              <a:defRPr sz="2800">
                <a:solidFill>
                  <a:schemeClr val="tx1"/>
                </a:solidFill>
                <a:latin typeface="+mn-lt"/>
                <a:ea typeface="+mn-ea"/>
                <a:sym typeface="Calibri" pitchFamily="34" charset="0"/>
              </a:defRPr>
            </a:lvl2pPr>
            <a:lvl3pPr marL="914400" indent="0" algn="ctr" defTabSz="0" rtl="0" eaLnBrk="0" fontAlgn="base" hangingPunct="0">
              <a:spcBef>
                <a:spcPct val="20000"/>
              </a:spcBef>
              <a:spcAft>
                <a:spcPct val="0"/>
              </a:spcAft>
              <a:buFont typeface="Arial" charset="0"/>
              <a:buNone/>
              <a:defRPr sz="2400">
                <a:solidFill>
                  <a:schemeClr val="tx1"/>
                </a:solidFill>
                <a:latin typeface="+mn-lt"/>
                <a:ea typeface="+mn-ea"/>
                <a:sym typeface="Calibri" pitchFamily="34" charset="0"/>
              </a:defRPr>
            </a:lvl3pPr>
            <a:lvl4pPr marL="1371600" indent="0" algn="ctr" defTabSz="0" rtl="0" eaLnBrk="0" fontAlgn="base" hangingPunct="0">
              <a:spcBef>
                <a:spcPct val="20000"/>
              </a:spcBef>
              <a:spcAft>
                <a:spcPct val="0"/>
              </a:spcAft>
              <a:buFont typeface="Arial" charset="0"/>
              <a:buNone/>
              <a:defRPr sz="2000">
                <a:solidFill>
                  <a:schemeClr val="tx1"/>
                </a:solidFill>
                <a:latin typeface="+mn-lt"/>
                <a:ea typeface="+mn-ea"/>
                <a:sym typeface="Calibri" pitchFamily="34" charset="0"/>
              </a:defRPr>
            </a:lvl4pPr>
            <a:lvl5pPr marL="1828800" indent="0" algn="ctr" defTabSz="0" rtl="0" eaLnBrk="0" fontAlgn="base" hangingPunct="0">
              <a:spcBef>
                <a:spcPct val="20000"/>
              </a:spcBef>
              <a:spcAft>
                <a:spcPct val="0"/>
              </a:spcAft>
              <a:buFont typeface="Arial" charset="0"/>
              <a:buNone/>
              <a:defRPr sz="2000">
                <a:solidFill>
                  <a:schemeClr val="tx1"/>
                </a:solidFill>
                <a:latin typeface="+mn-lt"/>
                <a:ea typeface="+mn-ea"/>
                <a:sym typeface="Calibri" pitchFamily="34" charset="0"/>
              </a:defRPr>
            </a:lvl5pPr>
            <a:lvl6pPr marL="2286000" indent="0" algn="ctr" defTabSz="0"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6pPr>
            <a:lvl7pPr marL="2743200" indent="0" algn="ctr" defTabSz="0"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7pPr>
            <a:lvl8pPr marL="3200400" indent="0" algn="ctr" defTabSz="0"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8pPr>
            <a:lvl9pPr marL="3657600" indent="0" algn="ctr" defTabSz="0" rtl="0" fontAlgn="base">
              <a:spcBef>
                <a:spcPct val="20000"/>
              </a:spcBef>
              <a:spcAft>
                <a:spcPct val="0"/>
              </a:spcAft>
              <a:buFont typeface="Arial" pitchFamily="34" charset="0"/>
              <a:buNone/>
              <a:defRPr sz="2000">
                <a:solidFill>
                  <a:schemeClr val="tx1"/>
                </a:solidFill>
                <a:latin typeface="+mn-lt"/>
                <a:ea typeface="+mn-ea"/>
                <a:sym typeface="Calibri" pitchFamily="34" charset="0"/>
              </a:defRPr>
            </a:lvl9pPr>
          </a:lstStyle>
          <a:p>
            <a:pPr marL="285750" indent="-285750" algn="l">
              <a:buFont typeface="Wingdings" panose="05000000000000000000" pitchFamily="2" charset="2"/>
              <a:buChar char="l"/>
            </a:pPr>
            <a:r>
              <a:rPr lang="zh-CN" altLang="en-US" sz="1800" kern="0" dirty="0" smtClean="0">
                <a:latin typeface="微软雅黑" panose="020B0503020204020204" pitchFamily="34" charset="-122"/>
                <a:ea typeface="微软雅黑" panose="020B0503020204020204" pitchFamily="34" charset="-122"/>
              </a:rPr>
              <a:t>学生可以修改、注销支付宝账户吗 ？</a:t>
            </a:r>
            <a:endParaRPr lang="en-US" altLang="zh-CN" sz="1800" kern="0" dirty="0" smtClean="0">
              <a:latin typeface="微软雅黑" panose="020B0503020204020204" pitchFamily="34" charset="-122"/>
              <a:ea typeface="微软雅黑" panose="020B0503020204020204" pitchFamily="34" charset="-122"/>
            </a:endParaRPr>
          </a:p>
          <a:p>
            <a:pPr lvl="1" algn="l">
              <a:buFont typeface="Wingdings" pitchFamily="2" charset="2"/>
              <a:buNone/>
            </a:pPr>
            <a:r>
              <a:rPr lang="zh-CN" altLang="en-US" sz="1800" kern="0" dirty="0" smtClean="0">
                <a:latin typeface="微软雅黑" panose="020B0503020204020204" pitchFamily="34" charset="-122"/>
                <a:ea typeface="微软雅黑" panose="020B0503020204020204" pitchFamily="34" charset="-122"/>
              </a:rPr>
              <a:t>系统生成的支付宝账户是助学贷款专用账户，不允许修改或注销。</a:t>
            </a:r>
            <a:endParaRPr lang="en-US" altLang="zh-CN" sz="1800" kern="0" dirty="0">
              <a:latin typeface="微软雅黑" panose="020B0503020204020204" pitchFamily="34" charset="-122"/>
              <a:ea typeface="微软雅黑" panose="020B0503020204020204" pitchFamily="34" charset="-122"/>
            </a:endParaRPr>
          </a:p>
          <a:p>
            <a:pPr marL="285750" lvl="1" indent="-285750" algn="l">
              <a:buFont typeface="Wingdings" panose="05000000000000000000" pitchFamily="2" charset="2"/>
              <a:buChar char="l"/>
            </a:pPr>
            <a:r>
              <a:rPr lang="zh-CN" altLang="en-US" sz="1800" kern="0" dirty="0" smtClean="0">
                <a:latin typeface="微软雅黑" panose="020B0503020204020204" pitchFamily="34" charset="-122"/>
                <a:ea typeface="微软雅黑" panose="020B0503020204020204" pitchFamily="34" charset="-122"/>
              </a:rPr>
              <a:t>助学贷款支付宝账户可以正常购物消费吗？</a:t>
            </a:r>
          </a:p>
          <a:p>
            <a:pPr lvl="1" algn="l">
              <a:buFont typeface="Wingdings" pitchFamily="2" charset="2"/>
              <a:buNone/>
            </a:pPr>
            <a:r>
              <a:rPr lang="zh-CN" altLang="en-US" sz="1800" kern="0" dirty="0" smtClean="0">
                <a:latin typeface="微软雅黑" panose="020B0503020204020204" pitchFamily="34" charset="-122"/>
                <a:ea typeface="微软雅黑" panose="020B0503020204020204" pitchFamily="34" charset="-122"/>
              </a:rPr>
              <a:t>助学贷款支付宝账户是专用账户，在全部贷款结清前，该账户的余额支付功能是关闭的，无法使用账户余额进行消费、购物。全部贷款结清后，会按照开行提供的信息定期开启账户余额支付功能。</a:t>
            </a:r>
            <a:endParaRPr lang="en-US" altLang="zh-CN" sz="1800" kern="0" dirty="0" smtClean="0">
              <a:latin typeface="微软雅黑" panose="020B0503020204020204" pitchFamily="34" charset="-122"/>
              <a:ea typeface="微软雅黑" panose="020B0503020204020204" pitchFamily="34" charset="-122"/>
            </a:endParaRPr>
          </a:p>
          <a:p>
            <a:pPr marL="285750" indent="-285750" algn="l">
              <a:buFont typeface="Wingdings" panose="05000000000000000000" pitchFamily="2" charset="2"/>
              <a:buChar char="l"/>
            </a:pPr>
            <a:r>
              <a:rPr lang="zh-CN" altLang="en-US" sz="1800" dirty="0" smtClean="0">
                <a:latin typeface="微软雅黑" panose="020B0503020204020204" pitchFamily="34" charset="-122"/>
                <a:ea typeface="微软雅黑" panose="020B0503020204020204" pitchFamily="34" charset="-122"/>
              </a:rPr>
              <a:t>支</a:t>
            </a:r>
            <a:r>
              <a:rPr lang="zh-CN" altLang="en-US" sz="1800" dirty="0">
                <a:latin typeface="微软雅黑" panose="020B0503020204020204" pitchFamily="34" charset="-122"/>
                <a:ea typeface="微软雅黑" panose="020B0503020204020204" pitchFamily="34" charset="-122"/>
              </a:rPr>
              <a:t>付宝账户中有钱，为什么扣款失败？</a:t>
            </a:r>
            <a:endParaRPr lang="en-US" altLang="zh-CN" sz="1800" dirty="0">
              <a:latin typeface="微软雅黑" panose="020B0503020204020204" pitchFamily="34" charset="-122"/>
              <a:ea typeface="微软雅黑" panose="020B0503020204020204" pitchFamily="34" charset="-122"/>
            </a:endParaRPr>
          </a:p>
          <a:p>
            <a:pPr lvl="1" algn="l"/>
            <a:r>
              <a:rPr lang="zh-CN" altLang="en-US" sz="1800" dirty="0">
                <a:latin typeface="微软雅黑" panose="020B0503020204020204" pitchFamily="34" charset="-122"/>
                <a:ea typeface="微软雅黑" panose="020B0503020204020204" pitchFamily="34" charset="-122"/>
              </a:rPr>
              <a:t>可能原因有</a:t>
            </a:r>
            <a:r>
              <a:rPr lang="en-US" altLang="zh-CN" sz="1800" dirty="0">
                <a:latin typeface="微软雅黑" panose="020B0503020204020204" pitchFamily="34" charset="-122"/>
                <a:ea typeface="微软雅黑" panose="020B0503020204020204" pitchFamily="34" charset="-122"/>
              </a:rPr>
              <a:t>3</a:t>
            </a:r>
            <a:r>
              <a:rPr lang="zh-CN" altLang="en-US" sz="1800" dirty="0">
                <a:latin typeface="微软雅黑" panose="020B0503020204020204" pitchFamily="34" charset="-122"/>
                <a:ea typeface="微软雅黑" panose="020B0503020204020204" pitchFamily="34" charset="-122"/>
              </a:rPr>
              <a:t>种：（</a:t>
            </a:r>
            <a:r>
              <a:rPr lang="en-US" altLang="zh-CN" sz="1800" dirty="0">
                <a:latin typeface="微软雅黑" panose="020B0503020204020204" pitchFamily="34" charset="-122"/>
                <a:ea typeface="微软雅黑" panose="020B0503020204020204" pitchFamily="34" charset="-122"/>
              </a:rPr>
              <a:t>1</a:t>
            </a:r>
            <a:r>
              <a:rPr lang="zh-CN" altLang="en-US" sz="1800" dirty="0">
                <a:latin typeface="微软雅黑" panose="020B0503020204020204" pitchFamily="34" charset="-122"/>
                <a:ea typeface="微软雅黑" panose="020B0503020204020204" pitchFamily="34" charset="-122"/>
              </a:rPr>
              <a:t>）未能在扣款之前及时充值；（</a:t>
            </a:r>
            <a:r>
              <a:rPr lang="en-US" altLang="zh-CN" sz="1800" dirty="0">
                <a:latin typeface="微软雅黑" panose="020B0503020204020204" pitchFamily="34" charset="-122"/>
                <a:ea typeface="微软雅黑" panose="020B0503020204020204" pitchFamily="34" charset="-122"/>
              </a:rPr>
              <a:t>2</a:t>
            </a:r>
            <a:r>
              <a:rPr lang="zh-CN" altLang="en-US" sz="1800" dirty="0">
                <a:latin typeface="微软雅黑" panose="020B0503020204020204" pitchFamily="34" charset="-122"/>
                <a:ea typeface="微软雅黑" panose="020B0503020204020204" pitchFamily="34" charset="-122"/>
              </a:rPr>
              <a:t>）本月未申请提前还款</a:t>
            </a:r>
            <a:r>
              <a:rPr lang="zh-CN" altLang="en-US" sz="1800" dirty="0" smtClean="0">
                <a:latin typeface="微软雅黑" panose="020B0503020204020204" pitchFamily="34" charset="-122"/>
                <a:ea typeface="微软雅黑" panose="020B0503020204020204" pitchFamily="34" charset="-122"/>
              </a:rPr>
              <a:t>；</a:t>
            </a:r>
            <a:endParaRPr lang="en-US" altLang="zh-CN" sz="1800" dirty="0" smtClean="0">
              <a:latin typeface="微软雅黑" panose="020B0503020204020204" pitchFamily="34" charset="-122"/>
              <a:ea typeface="微软雅黑" panose="020B0503020204020204" pitchFamily="34" charset="-122"/>
            </a:endParaRPr>
          </a:p>
          <a:p>
            <a:pPr lvl="1" algn="l"/>
            <a:r>
              <a:rPr lang="zh-CN" altLang="en-US" sz="1800" dirty="0" smtClean="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3</a:t>
            </a:r>
            <a:r>
              <a:rPr lang="zh-CN" altLang="en-US" sz="1800" dirty="0">
                <a:latin typeface="微软雅黑" panose="020B0503020204020204" pitchFamily="34" charset="-122"/>
                <a:ea typeface="微软雅黑" panose="020B0503020204020204" pitchFamily="34" charset="-122"/>
              </a:rPr>
              <a:t>）充值账户有误</a:t>
            </a:r>
            <a:r>
              <a:rPr lang="zh-CN" altLang="en-US" sz="1800" dirty="0" smtClean="0">
                <a:latin typeface="微软雅黑" panose="020B0503020204020204" pitchFamily="34" charset="-122"/>
                <a:ea typeface="微软雅黑" panose="020B0503020204020204" pitchFamily="34" charset="-122"/>
              </a:rPr>
              <a:t>。</a:t>
            </a:r>
            <a:endParaRPr lang="en-US" altLang="zh-CN" sz="1800" dirty="0" smtClean="0">
              <a:latin typeface="微软雅黑" panose="020B0503020204020204" pitchFamily="34" charset="-122"/>
              <a:ea typeface="微软雅黑" panose="020B0503020204020204" pitchFamily="34" charset="-122"/>
            </a:endParaRPr>
          </a:p>
          <a:p>
            <a:pPr lvl="1" indent="-457200" algn="l">
              <a:buFont typeface="Wingdings" panose="05000000000000000000" pitchFamily="2" charset="2"/>
              <a:buChar char="l"/>
            </a:pPr>
            <a:r>
              <a:rPr lang="zh-CN" altLang="en-US" sz="1800" dirty="0" smtClean="0">
                <a:latin typeface="微软雅黑" panose="020B0503020204020204" pitchFamily="34" charset="-122"/>
                <a:ea typeface="微软雅黑" panose="020B0503020204020204" pitchFamily="34" charset="-122"/>
              </a:rPr>
              <a:t>在</a:t>
            </a:r>
            <a:r>
              <a:rPr lang="zh-CN" altLang="en-US" sz="1800" dirty="0">
                <a:latin typeface="微软雅黑" panose="020B0503020204020204" pitchFamily="34" charset="-122"/>
                <a:ea typeface="微软雅黑" panose="020B0503020204020204" pitchFamily="34" charset="-122"/>
              </a:rPr>
              <a:t>实名认证时，提示身份证号码已被占用，怎么办？</a:t>
            </a:r>
          </a:p>
          <a:p>
            <a:pPr lvl="1" algn="l"/>
            <a:r>
              <a:rPr lang="zh-CN" altLang="en-US" sz="1800" dirty="0">
                <a:latin typeface="微软雅黑" panose="020B0503020204020204" pitchFamily="34" charset="-122"/>
                <a:ea typeface="微软雅黑" panose="020B0503020204020204" pitchFamily="34" charset="-122"/>
              </a:rPr>
              <a:t>如果学生已为其他支付宝账户进行过实名认证，则进行关联认证即可；如果未进行过实名认证，可在支付宝帮助中心搜索“身份占用申诉”，提供学生本人的身份证正反面彩色电子扫描件和户口薄电子扫描件，通过支付宝的审核后即可完成认证。</a:t>
            </a:r>
            <a:endParaRPr lang="en-US" altLang="zh-CN" sz="1800" dirty="0">
              <a:latin typeface="微软雅黑" panose="020B0503020204020204" pitchFamily="34" charset="-122"/>
              <a:ea typeface="微软雅黑" panose="020B0503020204020204" pitchFamily="34" charset="-122"/>
            </a:endParaRPr>
          </a:p>
          <a:p>
            <a:pPr lvl="1" algn="l"/>
            <a:endParaRPr lang="en-US" altLang="zh-CN" sz="1800" dirty="0"/>
          </a:p>
          <a:p>
            <a:pPr lvl="1" algn="l">
              <a:buFont typeface="Wingdings" pitchFamily="2" charset="2"/>
              <a:buNone/>
            </a:pPr>
            <a:endParaRPr lang="en-US" altLang="zh-CN" sz="1800" kern="0" dirty="0"/>
          </a:p>
        </p:txBody>
      </p:sp>
    </p:spTree>
    <p:extLst>
      <p:ext uri="{BB962C8B-B14F-4D97-AF65-F5344CB8AC3E}">
        <p14:creationId xmlns:p14="http://schemas.microsoft.com/office/powerpoint/2010/main" val="1662865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直接连接符 3"/>
          <p:cNvSpPr>
            <a:spLocks noChangeShapeType="1"/>
          </p:cNvSpPr>
          <p:nvPr/>
        </p:nvSpPr>
        <p:spPr bwMode="auto">
          <a:xfrm flipH="1">
            <a:off x="4001373" y="616401"/>
            <a:ext cx="22225" cy="5771047"/>
          </a:xfrm>
          <a:prstGeom prst="line">
            <a:avLst/>
          </a:prstGeom>
          <a:noFill/>
          <a:ln w="38100" cap="rnd">
            <a:solidFill>
              <a:srgbClr val="0AAEEA"/>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6627" name="椭圆 6"/>
          <p:cNvSpPr>
            <a:spLocks noChangeArrowheads="1"/>
          </p:cNvSpPr>
          <p:nvPr/>
        </p:nvSpPr>
        <p:spPr bwMode="auto">
          <a:xfrm>
            <a:off x="3906000" y="2754730"/>
            <a:ext cx="225425" cy="223837"/>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26628" name="椭圆 7"/>
          <p:cNvSpPr>
            <a:spLocks noChangeArrowheads="1"/>
          </p:cNvSpPr>
          <p:nvPr/>
        </p:nvSpPr>
        <p:spPr bwMode="auto">
          <a:xfrm>
            <a:off x="3906000" y="3288423"/>
            <a:ext cx="225425" cy="223837"/>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26629" name="椭圆 8"/>
          <p:cNvSpPr>
            <a:spLocks noChangeArrowheads="1"/>
          </p:cNvSpPr>
          <p:nvPr/>
        </p:nvSpPr>
        <p:spPr bwMode="auto">
          <a:xfrm>
            <a:off x="3906000" y="3815399"/>
            <a:ext cx="225425" cy="223837"/>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26630" name="矩形 11"/>
          <p:cNvSpPr>
            <a:spLocks noChangeArrowheads="1"/>
          </p:cNvSpPr>
          <p:nvPr/>
        </p:nvSpPr>
        <p:spPr bwMode="auto">
          <a:xfrm>
            <a:off x="4257632" y="1467526"/>
            <a:ext cx="15573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zh-CN" altLang="en-US" sz="4000" b="1" dirty="0">
                <a:solidFill>
                  <a:srgbClr val="3F3F3F"/>
                </a:solidFill>
                <a:latin typeface="Calibri" pitchFamily="34" charset="0"/>
                <a:ea typeface="微软雅黑" pitchFamily="34" charset="-122"/>
                <a:sym typeface="Calibri" pitchFamily="34" charset="0"/>
              </a:rPr>
              <a:t>目   录</a:t>
            </a:r>
            <a:endParaRPr lang="zh-CN" altLang="en-US" sz="1800" dirty="0"/>
          </a:p>
        </p:txBody>
      </p:sp>
      <p:sp>
        <p:nvSpPr>
          <p:cNvPr id="26631" name="直接连接符 13"/>
          <p:cNvSpPr>
            <a:spLocks noChangeShapeType="1"/>
          </p:cNvSpPr>
          <p:nvPr/>
        </p:nvSpPr>
        <p:spPr bwMode="auto">
          <a:xfrm>
            <a:off x="4288712" y="2287796"/>
            <a:ext cx="1495178" cy="0"/>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6635" name="椭圆 8"/>
          <p:cNvSpPr>
            <a:spLocks noChangeArrowheads="1"/>
          </p:cNvSpPr>
          <p:nvPr/>
        </p:nvSpPr>
        <p:spPr bwMode="auto">
          <a:xfrm>
            <a:off x="3909841" y="4388654"/>
            <a:ext cx="225425" cy="223838"/>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21" name="椭圆 8"/>
          <p:cNvSpPr>
            <a:spLocks noChangeArrowheads="1"/>
          </p:cNvSpPr>
          <p:nvPr/>
        </p:nvSpPr>
        <p:spPr bwMode="auto">
          <a:xfrm>
            <a:off x="3913118" y="4929433"/>
            <a:ext cx="225425" cy="223838"/>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13" name="椭圆 8"/>
          <p:cNvSpPr>
            <a:spLocks noChangeArrowheads="1"/>
          </p:cNvSpPr>
          <p:nvPr/>
        </p:nvSpPr>
        <p:spPr bwMode="auto">
          <a:xfrm>
            <a:off x="3888660" y="5453308"/>
            <a:ext cx="225425" cy="223838"/>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5" name="灯片编号占位符 4"/>
          <p:cNvSpPr>
            <a:spLocks noGrp="1"/>
          </p:cNvSpPr>
          <p:nvPr>
            <p:ph type="sldNum" sz="quarter" idx="12"/>
          </p:nvPr>
        </p:nvSpPr>
        <p:spPr/>
        <p:txBody>
          <a:bodyPr/>
          <a:lstStyle/>
          <a:p>
            <a:pPr>
              <a:defRPr/>
            </a:pPr>
            <a:fld id="{50A7D6EC-BC01-493E-9D1E-6C7A7B16C25B}" type="slidenum">
              <a:rPr lang="zh-CN" altLang="en-US" smtClean="0"/>
              <a:pPr>
                <a:defRPr/>
              </a:pPr>
              <a:t>49</a:t>
            </a:fld>
            <a:endParaRPr lang="zh-CN" altLang="en-US" sz="1800">
              <a:solidFill>
                <a:schemeClr val="tx1"/>
              </a:solidFill>
              <a:latin typeface="Arial" pitchFamily="34" charset="0"/>
              <a:ea typeface="+mn-ea"/>
            </a:endParaRPr>
          </a:p>
        </p:txBody>
      </p:sp>
      <p:sp>
        <p:nvSpPr>
          <p:cNvPr id="15" name="矩形 15"/>
          <p:cNvSpPr>
            <a:spLocks noChangeArrowheads="1"/>
          </p:cNvSpPr>
          <p:nvPr/>
        </p:nvSpPr>
        <p:spPr bwMode="auto">
          <a:xfrm>
            <a:off x="4269193" y="2466969"/>
            <a:ext cx="414091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2400" b="1">
                <a:solidFill>
                  <a:schemeClr val="bg1">
                    <a:lumMod val="75000"/>
                  </a:schemeClr>
                </a:solidFill>
                <a:latin typeface="微软雅黑" pitchFamily="34" charset="-122"/>
                <a:ea typeface="微软雅黑" pitchFamily="34" charset="-122"/>
                <a:sym typeface="微软雅黑" pitchFamily="34" charset="-122"/>
              </a:rPr>
              <a:t>一、整体情况</a:t>
            </a:r>
          </a:p>
          <a:p>
            <a:pPr>
              <a:lnSpc>
                <a:spcPct val="150000"/>
              </a:lnSpc>
            </a:pPr>
            <a:r>
              <a:rPr lang="zh-CN" altLang="en-US" sz="2400" b="1">
                <a:solidFill>
                  <a:schemeClr val="bg1">
                    <a:lumMod val="75000"/>
                  </a:schemeClr>
                </a:solidFill>
                <a:latin typeface="微软雅黑" pitchFamily="34" charset="-122"/>
                <a:ea typeface="微软雅黑" pitchFamily="34" charset="-122"/>
                <a:sym typeface="微软雅黑" pitchFamily="34" charset="-122"/>
              </a:rPr>
              <a:t>二、云南省整体情况</a:t>
            </a:r>
            <a:endParaRPr lang="en-US" altLang="zh-CN" sz="2400" b="1">
              <a:solidFill>
                <a:schemeClr val="bg1">
                  <a:lumMod val="75000"/>
                </a:schemeClr>
              </a:solidFill>
              <a:latin typeface="微软雅黑" pitchFamily="34" charset="-122"/>
              <a:ea typeface="微软雅黑" pitchFamily="34" charset="-122"/>
              <a:sym typeface="微软雅黑" pitchFamily="34" charset="-122"/>
            </a:endParaRPr>
          </a:p>
          <a:p>
            <a:pPr>
              <a:lnSpc>
                <a:spcPct val="150000"/>
              </a:lnSpc>
            </a:pPr>
            <a:r>
              <a:rPr lang="zh-CN" altLang="en-US" sz="2400" b="1">
                <a:solidFill>
                  <a:schemeClr val="bg1">
                    <a:lumMod val="75000"/>
                  </a:schemeClr>
                </a:solidFill>
                <a:latin typeface="微软雅黑" pitchFamily="34" charset="-122"/>
                <a:ea typeface="微软雅黑" pitchFamily="34" charset="-122"/>
                <a:sym typeface="微软雅黑" pitchFamily="34" charset="-122"/>
              </a:rPr>
              <a:t>三、信贷政策</a:t>
            </a:r>
            <a:endParaRPr lang="en-US" altLang="zh-CN" sz="2400" b="1">
              <a:solidFill>
                <a:schemeClr val="bg1">
                  <a:lumMod val="75000"/>
                </a:schemeClr>
              </a:solidFill>
              <a:latin typeface="微软雅黑" pitchFamily="34" charset="-122"/>
              <a:ea typeface="微软雅黑" pitchFamily="34" charset="-122"/>
              <a:sym typeface="微软雅黑" pitchFamily="34" charset="-122"/>
            </a:endParaRPr>
          </a:p>
          <a:p>
            <a:pPr>
              <a:lnSpc>
                <a:spcPct val="150000"/>
              </a:lnSpc>
            </a:pPr>
            <a:r>
              <a:rPr lang="zh-CN" altLang="en-US" sz="2400" b="1">
                <a:solidFill>
                  <a:schemeClr val="bg1">
                    <a:lumMod val="75000"/>
                  </a:schemeClr>
                </a:solidFill>
                <a:latin typeface="微软雅黑" pitchFamily="34" charset="-122"/>
                <a:ea typeface="微软雅黑" pitchFamily="34" charset="-122"/>
                <a:sym typeface="微软雅黑" pitchFamily="34" charset="-122"/>
              </a:rPr>
              <a:t>四、业务流程</a:t>
            </a:r>
            <a:endParaRPr lang="en-US" altLang="zh-CN" sz="2400" b="1">
              <a:solidFill>
                <a:schemeClr val="bg1">
                  <a:lumMod val="75000"/>
                </a:schemeClr>
              </a:solidFill>
              <a:latin typeface="微软雅黑" pitchFamily="34" charset="-122"/>
              <a:ea typeface="微软雅黑" pitchFamily="34" charset="-122"/>
              <a:sym typeface="微软雅黑" pitchFamily="34" charset="-122"/>
            </a:endParaRPr>
          </a:p>
          <a:p>
            <a:pPr>
              <a:lnSpc>
                <a:spcPct val="150000"/>
              </a:lnSpc>
            </a:pPr>
            <a:r>
              <a:rPr lang="zh-CN" altLang="en-US" sz="2400" b="1">
                <a:solidFill>
                  <a:schemeClr val="bg1">
                    <a:lumMod val="75000"/>
                  </a:schemeClr>
                </a:solidFill>
                <a:latin typeface="微软雅黑" pitchFamily="34" charset="-122"/>
                <a:ea typeface="微软雅黑" pitchFamily="34" charset="-122"/>
                <a:sym typeface="微软雅黑" pitchFamily="34" charset="-122"/>
              </a:rPr>
              <a:t>五、系统操作</a:t>
            </a:r>
            <a:endParaRPr lang="en-US" altLang="zh-CN" sz="2400" b="1">
              <a:solidFill>
                <a:schemeClr val="bg1">
                  <a:lumMod val="75000"/>
                </a:schemeClr>
              </a:solidFill>
              <a:latin typeface="微软雅黑" pitchFamily="34" charset="-122"/>
              <a:ea typeface="微软雅黑" pitchFamily="34" charset="-122"/>
              <a:sym typeface="微软雅黑" pitchFamily="34" charset="-122"/>
            </a:endParaRPr>
          </a:p>
          <a:p>
            <a:pPr>
              <a:lnSpc>
                <a:spcPct val="150000"/>
              </a:lnSpc>
            </a:pPr>
            <a:r>
              <a:rPr lang="zh-CN" altLang="en-US" sz="2400" b="1">
                <a:solidFill>
                  <a:schemeClr val="accent6">
                    <a:lumMod val="75000"/>
                  </a:schemeClr>
                </a:solidFill>
                <a:latin typeface="微软雅黑" pitchFamily="34" charset="-122"/>
                <a:ea typeface="微软雅黑" pitchFamily="34" charset="-122"/>
                <a:sym typeface="微软雅黑" pitchFamily="34" charset="-122"/>
              </a:rPr>
              <a:t>六、联系我们</a:t>
            </a:r>
            <a:endParaRPr lang="en-US" altLang="zh-CN" sz="2400" b="1" dirty="0">
              <a:solidFill>
                <a:schemeClr val="accent6">
                  <a:lumMod val="75000"/>
                </a:schemeClr>
              </a:solidFill>
              <a:latin typeface="微软雅黑" pitchFamily="34" charset="-122"/>
              <a:ea typeface="微软雅黑" pitchFamily="34" charset="-122"/>
              <a:sym typeface="微软雅黑" pitchFamily="34" charset="-122"/>
            </a:endParaRPr>
          </a:p>
        </p:txBody>
      </p:sp>
    </p:spTree>
    <p:extLst>
      <p:ext uri="{BB962C8B-B14F-4D97-AF65-F5344CB8AC3E}">
        <p14:creationId xmlns:p14="http://schemas.microsoft.com/office/powerpoint/2010/main" val="3251856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6" name="文本框 30"/>
          <p:cNvSpPr>
            <a:spLocks noChangeArrowheads="1"/>
          </p:cNvSpPr>
          <p:nvPr/>
        </p:nvSpPr>
        <p:spPr bwMode="auto">
          <a:xfrm>
            <a:off x="1610436" y="1792873"/>
            <a:ext cx="831148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lgn="just">
              <a:buFont typeface="Wingdings" pitchFamily="2" charset="2"/>
              <a:buChar char="l"/>
            </a:pPr>
            <a:r>
              <a:rPr lang="en-US" altLang="zh-CN" sz="1800" b="1" dirty="0">
                <a:latin typeface="微软雅黑" pitchFamily="34" charset="-122"/>
                <a:ea typeface="微软雅黑" pitchFamily="34" charset="-122"/>
              </a:rPr>
              <a:t>2018</a:t>
            </a:r>
            <a:r>
              <a:rPr lang="zh-CN" altLang="en-US" sz="1800" b="1" dirty="0">
                <a:latin typeface="微软雅黑" pitchFamily="34" charset="-122"/>
                <a:ea typeface="微软雅黑" pitchFamily="34" charset="-122"/>
              </a:rPr>
              <a:t>年，我行助学贷款覆盖面的广度和深度进一步扩大，截至目前已覆盖</a:t>
            </a:r>
            <a:r>
              <a:rPr lang="en-US" altLang="zh-CN" sz="1800" b="1" dirty="0">
                <a:latin typeface="微软雅黑" pitchFamily="34" charset="-122"/>
                <a:ea typeface="微软雅黑" pitchFamily="34" charset="-122"/>
              </a:rPr>
              <a:t>26</a:t>
            </a:r>
            <a:r>
              <a:rPr lang="zh-CN" altLang="en-US" sz="1800" b="1" dirty="0">
                <a:latin typeface="微软雅黑" pitchFamily="34" charset="-122"/>
                <a:ea typeface="微软雅黑" pitchFamily="34" charset="-122"/>
              </a:rPr>
              <a:t>个省份，</a:t>
            </a:r>
            <a:r>
              <a:rPr lang="en-US" altLang="zh-CN" sz="1800" b="1" dirty="0">
                <a:latin typeface="微软雅黑" pitchFamily="34" charset="-122"/>
                <a:ea typeface="微软雅黑" pitchFamily="34" charset="-122"/>
              </a:rPr>
              <a:t>2309</a:t>
            </a:r>
            <a:r>
              <a:rPr lang="zh-CN" altLang="en-US" sz="1800" b="1" dirty="0">
                <a:latin typeface="微软雅黑" pitchFamily="34" charset="-122"/>
                <a:ea typeface="微软雅黑" pitchFamily="34" charset="-122"/>
              </a:rPr>
              <a:t>个区县。</a:t>
            </a:r>
          </a:p>
          <a:p>
            <a:pPr marL="285750" indent="-285750" algn="just">
              <a:buFont typeface="Wingdings" pitchFamily="2" charset="2"/>
              <a:buChar char="l"/>
            </a:pPr>
            <a:r>
              <a:rPr lang="en-US" altLang="zh-CN" sz="1800" b="1" dirty="0" smtClean="0">
                <a:latin typeface="微软雅黑" pitchFamily="34" charset="-122"/>
                <a:ea typeface="微软雅黑" pitchFamily="34" charset="-122"/>
              </a:rPr>
              <a:t>2018</a:t>
            </a:r>
            <a:r>
              <a:rPr lang="zh-CN" altLang="en-US" sz="1800" b="1" dirty="0" smtClean="0">
                <a:latin typeface="微软雅黑" pitchFamily="34" charset="-122"/>
                <a:ea typeface="微软雅黑" pitchFamily="34" charset="-122"/>
              </a:rPr>
              <a:t>年，签</a:t>
            </a:r>
            <a:r>
              <a:rPr lang="zh-CN" altLang="en-US" sz="1800" b="1" dirty="0">
                <a:latin typeface="微软雅黑" pitchFamily="34" charset="-122"/>
                <a:ea typeface="微软雅黑" pitchFamily="34" charset="-122"/>
              </a:rPr>
              <a:t>订助学贷</a:t>
            </a:r>
            <a:r>
              <a:rPr lang="zh-CN" altLang="en-US" sz="1800" b="1" dirty="0" smtClean="0">
                <a:latin typeface="微软雅黑" pitchFamily="34" charset="-122"/>
                <a:ea typeface="微软雅黑" pitchFamily="34" charset="-122"/>
              </a:rPr>
              <a:t>款</a:t>
            </a:r>
            <a:r>
              <a:rPr lang="en-US" altLang="zh-CN" sz="1800" b="1" dirty="0" smtClean="0">
                <a:latin typeface="微软雅黑" pitchFamily="34" charset="-122"/>
                <a:ea typeface="微软雅黑" pitchFamily="34" charset="-122"/>
              </a:rPr>
              <a:t>287</a:t>
            </a:r>
            <a:r>
              <a:rPr lang="zh-CN" altLang="en-US" sz="1800" b="1" dirty="0" smtClean="0">
                <a:latin typeface="微软雅黑" pitchFamily="34" charset="-122"/>
                <a:ea typeface="微软雅黑" pitchFamily="34" charset="-122"/>
              </a:rPr>
              <a:t>亿元，较</a:t>
            </a:r>
            <a:r>
              <a:rPr lang="en-US" altLang="zh-CN" sz="1800" b="1" dirty="0" smtClean="0">
                <a:latin typeface="微软雅黑" pitchFamily="34" charset="-122"/>
                <a:ea typeface="微软雅黑" pitchFamily="34" charset="-122"/>
              </a:rPr>
              <a:t>17</a:t>
            </a:r>
            <a:r>
              <a:rPr lang="zh-CN" altLang="en-US" sz="1800" b="1" dirty="0" smtClean="0">
                <a:latin typeface="微软雅黑" pitchFamily="34" charset="-122"/>
                <a:ea typeface="微软雅黑" pitchFamily="34" charset="-122"/>
              </a:rPr>
              <a:t>年增长</a:t>
            </a:r>
            <a:r>
              <a:rPr lang="en-US" altLang="zh-CN" sz="1800" b="1" dirty="0" smtClean="0">
                <a:latin typeface="微软雅黑" pitchFamily="34" charset="-122"/>
                <a:ea typeface="微软雅黑" pitchFamily="34" charset="-122"/>
              </a:rPr>
              <a:t>35</a:t>
            </a:r>
            <a:r>
              <a:rPr lang="zh-CN" altLang="en-US" sz="1800" b="1" dirty="0" smtClean="0">
                <a:latin typeface="微软雅黑" pitchFamily="34" charset="-122"/>
                <a:ea typeface="微软雅黑" pitchFamily="34" charset="-122"/>
              </a:rPr>
              <a:t>亿元，支持</a:t>
            </a:r>
            <a:r>
              <a:rPr lang="zh-CN" altLang="en-US" sz="1800" b="1" dirty="0">
                <a:latin typeface="微软雅黑" pitchFamily="34" charset="-122"/>
                <a:ea typeface="微软雅黑" pitchFamily="34" charset="-122"/>
              </a:rPr>
              <a:t>学</a:t>
            </a:r>
            <a:r>
              <a:rPr lang="zh-CN" altLang="en-US" sz="1800" b="1" dirty="0" smtClean="0">
                <a:latin typeface="微软雅黑" pitchFamily="34" charset="-122"/>
                <a:ea typeface="微软雅黑" pitchFamily="34" charset="-122"/>
              </a:rPr>
              <a:t>生</a:t>
            </a:r>
            <a:r>
              <a:rPr lang="en-US" altLang="zh-CN" sz="1800" b="1" dirty="0" smtClean="0">
                <a:latin typeface="微软雅黑" pitchFamily="34" charset="-122"/>
                <a:ea typeface="微软雅黑" pitchFamily="34" charset="-122"/>
              </a:rPr>
              <a:t>402</a:t>
            </a:r>
            <a:r>
              <a:rPr lang="zh-CN" altLang="en-US" sz="1800" b="1" dirty="0" smtClean="0">
                <a:latin typeface="微软雅黑" pitchFamily="34" charset="-122"/>
                <a:ea typeface="微软雅黑" pitchFamily="34" charset="-122"/>
              </a:rPr>
              <a:t>万</a:t>
            </a:r>
            <a:r>
              <a:rPr lang="zh-CN" altLang="en-US" sz="1800" b="1" dirty="0">
                <a:latin typeface="微软雅黑" pitchFamily="34" charset="-122"/>
                <a:ea typeface="微软雅黑" pitchFamily="34" charset="-122"/>
              </a:rPr>
              <a:t>人</a:t>
            </a:r>
            <a:r>
              <a:rPr lang="zh-CN" altLang="en-US" sz="1800" b="1" dirty="0" smtClean="0">
                <a:latin typeface="微软雅黑" pitchFamily="34" charset="-122"/>
                <a:ea typeface="微软雅黑" pitchFamily="34" charset="-122"/>
              </a:rPr>
              <a:t>，较</a:t>
            </a:r>
            <a:r>
              <a:rPr lang="en-US" altLang="zh-CN" sz="1800" b="1" dirty="0" smtClean="0">
                <a:latin typeface="微软雅黑" pitchFamily="34" charset="-122"/>
                <a:ea typeface="微软雅黑" pitchFamily="34" charset="-122"/>
              </a:rPr>
              <a:t>17</a:t>
            </a:r>
            <a:r>
              <a:rPr lang="zh-CN" altLang="en-US" sz="1800" b="1" dirty="0" smtClean="0">
                <a:latin typeface="微软雅黑" pitchFamily="34" charset="-122"/>
                <a:ea typeface="微软雅黑" pitchFamily="34" charset="-122"/>
              </a:rPr>
              <a:t>年增长</a:t>
            </a:r>
            <a:r>
              <a:rPr lang="en-US" altLang="zh-CN" sz="1800" b="1" dirty="0" smtClean="0">
                <a:latin typeface="微软雅黑" pitchFamily="34" charset="-122"/>
                <a:ea typeface="微软雅黑" pitchFamily="34" charset="-122"/>
              </a:rPr>
              <a:t>37</a:t>
            </a:r>
            <a:r>
              <a:rPr lang="zh-CN" altLang="en-US" sz="1800" b="1" dirty="0" smtClean="0">
                <a:latin typeface="微软雅黑" pitchFamily="34" charset="-122"/>
                <a:ea typeface="微软雅黑" pitchFamily="34" charset="-122"/>
              </a:rPr>
              <a:t>万人。</a:t>
            </a:r>
            <a:endParaRPr lang="en-US" altLang="zh-CN" sz="1800" b="1" dirty="0" smtClean="0">
              <a:latin typeface="微软雅黑" pitchFamily="34" charset="-122"/>
              <a:ea typeface="微软雅黑" pitchFamily="34" charset="-122"/>
            </a:endParaRPr>
          </a:p>
          <a:p>
            <a:pPr marL="285750" indent="-285750" algn="just">
              <a:buFont typeface="Wingdings" pitchFamily="2" charset="2"/>
              <a:buChar char="l"/>
            </a:pPr>
            <a:r>
              <a:rPr lang="zh-CN" altLang="en-US" sz="1800" b="1" dirty="0" smtClean="0">
                <a:latin typeface="微软雅黑" pitchFamily="34" charset="-122"/>
                <a:ea typeface="微软雅黑" pitchFamily="34" charset="-122"/>
              </a:rPr>
              <a:t>截</a:t>
            </a:r>
            <a:r>
              <a:rPr lang="zh-CN" altLang="en-US" sz="1800" b="1" dirty="0">
                <a:latin typeface="微软雅黑" pitchFamily="34" charset="-122"/>
                <a:ea typeface="微软雅黑" pitchFamily="34" charset="-122"/>
              </a:rPr>
              <a:t>止</a:t>
            </a:r>
            <a:r>
              <a:rPr lang="zh-CN" altLang="en-US" sz="1800" b="1" dirty="0" smtClean="0">
                <a:latin typeface="微软雅黑" pitchFamily="34" charset="-122"/>
                <a:ea typeface="微软雅黑" pitchFamily="34" charset="-122"/>
              </a:rPr>
              <a:t>到</a:t>
            </a:r>
            <a:r>
              <a:rPr lang="en-US" altLang="zh-CN" sz="1800" b="1" dirty="0" smtClean="0">
                <a:latin typeface="微软雅黑" pitchFamily="34" charset="-122"/>
                <a:ea typeface="微软雅黑" pitchFamily="34" charset="-122"/>
              </a:rPr>
              <a:t>2018</a:t>
            </a:r>
            <a:r>
              <a:rPr lang="zh-CN" altLang="en-US" sz="1800" b="1" dirty="0" smtClean="0">
                <a:latin typeface="微软雅黑" pitchFamily="34" charset="-122"/>
                <a:ea typeface="微软雅黑" pitchFamily="34" charset="-122"/>
              </a:rPr>
              <a:t>年底，累计发放助学贷款</a:t>
            </a:r>
            <a:r>
              <a:rPr lang="en-US" altLang="zh-CN" sz="1800" b="1" dirty="0" smtClean="0">
                <a:latin typeface="微软雅黑" pitchFamily="34" charset="-122"/>
                <a:ea typeface="微软雅黑" pitchFamily="34" charset="-122"/>
              </a:rPr>
              <a:t>1647</a:t>
            </a:r>
            <a:r>
              <a:rPr lang="zh-CN" altLang="en-US" sz="1800" b="1" dirty="0" smtClean="0">
                <a:latin typeface="微软雅黑" pitchFamily="34" charset="-122"/>
                <a:ea typeface="微软雅黑" pitchFamily="34" charset="-122"/>
              </a:rPr>
              <a:t>亿元，支持学生</a:t>
            </a:r>
            <a:r>
              <a:rPr lang="en-US" altLang="zh-CN" sz="1800" b="1" dirty="0" smtClean="0">
                <a:latin typeface="微软雅黑" pitchFamily="34" charset="-122"/>
                <a:ea typeface="微软雅黑" pitchFamily="34" charset="-122"/>
              </a:rPr>
              <a:t>2622</a:t>
            </a:r>
            <a:r>
              <a:rPr lang="zh-CN" altLang="en-US" sz="1800" b="1" dirty="0" smtClean="0">
                <a:latin typeface="微软雅黑" pitchFamily="34" charset="-122"/>
                <a:ea typeface="微软雅黑" pitchFamily="34" charset="-122"/>
              </a:rPr>
              <a:t>万人次</a:t>
            </a:r>
            <a:r>
              <a:rPr lang="zh-CN" altLang="en-US" sz="1800" b="1" dirty="0">
                <a:latin typeface="微软雅黑" pitchFamily="34" charset="-122"/>
                <a:ea typeface="微软雅黑" pitchFamily="34" charset="-122"/>
              </a:rPr>
              <a:t>。其中，有</a:t>
            </a:r>
            <a:r>
              <a:rPr lang="en-US" altLang="zh-CN" sz="1800" b="1" dirty="0">
                <a:latin typeface="微软雅黑" pitchFamily="34" charset="-122"/>
                <a:ea typeface="微软雅黑" pitchFamily="34" charset="-122"/>
              </a:rPr>
              <a:t>146</a:t>
            </a:r>
            <a:r>
              <a:rPr lang="zh-CN" altLang="en-US" sz="1800" b="1" dirty="0">
                <a:latin typeface="微软雅黑" pitchFamily="34" charset="-122"/>
                <a:ea typeface="微软雅黑" pitchFamily="34" charset="-122"/>
              </a:rPr>
              <a:t>万名大学新生获得了我行助学贷款支持，至此，平均每</a:t>
            </a:r>
            <a:r>
              <a:rPr lang="en-US" altLang="zh-CN" sz="1800" b="1" dirty="0">
                <a:latin typeface="微软雅黑" pitchFamily="34" charset="-122"/>
                <a:ea typeface="微软雅黑" pitchFamily="34" charset="-122"/>
              </a:rPr>
              <a:t>5</a:t>
            </a:r>
            <a:r>
              <a:rPr lang="zh-CN" altLang="en-US" sz="1800" b="1" dirty="0">
                <a:latin typeface="微软雅黑" pitchFamily="34" charset="-122"/>
                <a:ea typeface="微软雅黑" pitchFamily="34" charset="-122"/>
              </a:rPr>
              <a:t>名高考录取生中，就有</a:t>
            </a:r>
            <a:r>
              <a:rPr lang="en-US" altLang="zh-CN" sz="1800" b="1" dirty="0">
                <a:latin typeface="微软雅黑" pitchFamily="34" charset="-122"/>
                <a:ea typeface="微软雅黑" pitchFamily="34" charset="-122"/>
              </a:rPr>
              <a:t>1</a:t>
            </a:r>
            <a:r>
              <a:rPr lang="zh-CN" altLang="en-US" sz="1800" b="1" dirty="0">
                <a:latin typeface="微软雅黑" pitchFamily="34" charset="-122"/>
                <a:ea typeface="微软雅黑" pitchFamily="34" charset="-122"/>
              </a:rPr>
              <a:t>名学生获得我行贷款支</a:t>
            </a:r>
            <a:r>
              <a:rPr lang="zh-CN" altLang="en-US" sz="1800" b="1" dirty="0" smtClean="0">
                <a:latin typeface="微软雅黑" pitchFamily="34" charset="-122"/>
                <a:ea typeface="微软雅黑" pitchFamily="34" charset="-122"/>
              </a:rPr>
              <a:t>持。</a:t>
            </a:r>
            <a:endParaRPr lang="en-US" altLang="zh-CN" sz="1800" b="1" dirty="0" smtClean="0">
              <a:latin typeface="微软雅黑" pitchFamily="34" charset="-122"/>
              <a:ea typeface="微软雅黑" pitchFamily="34" charset="-122"/>
            </a:endParaRPr>
          </a:p>
          <a:p>
            <a:pPr marL="285750" indent="-285750" algn="just">
              <a:buFont typeface="Wingdings" pitchFamily="2" charset="2"/>
              <a:buChar char="l"/>
            </a:pPr>
            <a:endParaRPr lang="en-US" altLang="zh-CN" sz="1800" b="1" dirty="0" smtClean="0">
              <a:latin typeface="微软雅黑" pitchFamily="34" charset="-122"/>
              <a:ea typeface="微软雅黑" pitchFamily="34" charset="-122"/>
            </a:endParaRPr>
          </a:p>
        </p:txBody>
      </p:sp>
      <p:sp>
        <p:nvSpPr>
          <p:cNvPr id="2" name="灯片编号占位符 1"/>
          <p:cNvSpPr>
            <a:spLocks noGrp="1"/>
          </p:cNvSpPr>
          <p:nvPr>
            <p:ph type="sldNum" sz="quarter" idx="12"/>
          </p:nvPr>
        </p:nvSpPr>
        <p:spPr/>
        <p:txBody>
          <a:bodyPr/>
          <a:lstStyle/>
          <a:p>
            <a:pPr>
              <a:defRPr/>
            </a:pPr>
            <a:fld id="{50A7D6EC-BC01-493E-9D1E-6C7A7B16C25B}" type="slidenum">
              <a:rPr lang="zh-CN" altLang="en-US" smtClean="0"/>
              <a:pPr>
                <a:defRPr/>
              </a:pPr>
              <a:t>5</a:t>
            </a:fld>
            <a:endParaRPr lang="zh-CN" altLang="en-US" sz="1800">
              <a:solidFill>
                <a:schemeClr val="tx1"/>
              </a:solidFill>
              <a:latin typeface="Arial" pitchFamily="34" charset="0"/>
              <a:ea typeface="+mn-ea"/>
            </a:endParaRPr>
          </a:p>
        </p:txBody>
      </p:sp>
      <p:sp>
        <p:nvSpPr>
          <p:cNvPr id="45" name="TextBox 44"/>
          <p:cNvSpPr txBox="1"/>
          <p:nvPr/>
        </p:nvSpPr>
        <p:spPr>
          <a:xfrm>
            <a:off x="4212363" y="4965246"/>
            <a:ext cx="1529697" cy="307777"/>
          </a:xfrm>
          <a:prstGeom prst="rect">
            <a:avLst/>
          </a:prstGeom>
          <a:noFill/>
        </p:spPr>
        <p:txBody>
          <a:bodyPr wrap="square" rtlCol="0">
            <a:spAutoFit/>
          </a:bodyPr>
          <a:lstStyle/>
          <a:p>
            <a:pPr algn="ctr"/>
            <a:r>
              <a:rPr lang="zh-CN" altLang="en-US" b="1" dirty="0" smtClean="0">
                <a:solidFill>
                  <a:schemeClr val="bg1"/>
                </a:solidFill>
                <a:latin typeface="微软雅黑" pitchFamily="34" charset="-122"/>
                <a:ea typeface="微软雅黑" pitchFamily="34" charset="-122"/>
              </a:rPr>
              <a:t>支持研究生占比</a:t>
            </a:r>
            <a:endParaRPr lang="en-US" altLang="zh-CN" b="1" dirty="0" smtClean="0">
              <a:solidFill>
                <a:schemeClr val="bg1"/>
              </a:solidFill>
              <a:latin typeface="微软雅黑" pitchFamily="34" charset="-122"/>
              <a:ea typeface="微软雅黑" pitchFamily="34" charset="-122"/>
            </a:endParaRPr>
          </a:p>
        </p:txBody>
      </p:sp>
      <p:sp>
        <p:nvSpPr>
          <p:cNvPr id="29" name="矩形 7"/>
          <p:cNvSpPr>
            <a:spLocks noChangeArrowheads="1"/>
          </p:cNvSpPr>
          <p:nvPr/>
        </p:nvSpPr>
        <p:spPr bwMode="auto">
          <a:xfrm>
            <a:off x="1082044" y="169265"/>
            <a:ext cx="38331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dirty="0" smtClean="0">
                <a:solidFill>
                  <a:schemeClr val="tx2"/>
                </a:solidFill>
                <a:latin typeface="微软雅黑" pitchFamily="34" charset="-122"/>
                <a:ea typeface="微软雅黑" pitchFamily="34" charset="-122"/>
                <a:sym typeface="微软雅黑" pitchFamily="34" charset="-122"/>
              </a:rPr>
              <a:t>整体情况</a:t>
            </a:r>
            <a:r>
              <a:rPr lang="en-US" altLang="zh-CN" sz="2800" b="1" dirty="0" smtClean="0">
                <a:solidFill>
                  <a:schemeClr val="tx2"/>
                </a:solidFill>
                <a:latin typeface="微软雅黑" pitchFamily="34" charset="-122"/>
                <a:ea typeface="微软雅黑" pitchFamily="34" charset="-122"/>
                <a:sym typeface="微软雅黑" pitchFamily="34" charset="-122"/>
              </a:rPr>
              <a:t>——</a:t>
            </a:r>
            <a:r>
              <a:rPr lang="zh-CN" altLang="en-US" sz="2800" b="1" dirty="0" smtClean="0">
                <a:solidFill>
                  <a:schemeClr val="tx2"/>
                </a:solidFill>
                <a:latin typeface="微软雅黑" pitchFamily="34" charset="-122"/>
                <a:ea typeface="微软雅黑" pitchFamily="34" charset="-122"/>
                <a:sym typeface="微软雅黑" pitchFamily="34" charset="-122"/>
              </a:rPr>
              <a:t>受理发放</a:t>
            </a:r>
            <a:endParaRPr lang="zh-CN" altLang="en-US" sz="2800" b="1" dirty="0">
              <a:solidFill>
                <a:schemeClr val="tx2"/>
              </a:solidFill>
              <a:latin typeface="微软雅黑" pitchFamily="34" charset="-122"/>
              <a:ea typeface="微软雅黑" pitchFamily="34" charset="-122"/>
              <a:sym typeface="微软雅黑" pitchFamily="34" charset="-122"/>
            </a:endParaRPr>
          </a:p>
        </p:txBody>
      </p:sp>
      <p:grpSp>
        <p:nvGrpSpPr>
          <p:cNvPr id="30" name="组合 29"/>
          <p:cNvGrpSpPr/>
          <p:nvPr/>
        </p:nvGrpSpPr>
        <p:grpSpPr>
          <a:xfrm>
            <a:off x="-11500" y="105685"/>
            <a:ext cx="962202" cy="586800"/>
            <a:chOff x="2356210" y="1354713"/>
            <a:chExt cx="867375" cy="586800"/>
          </a:xfrm>
          <a:solidFill>
            <a:srgbClr val="ED4E6E"/>
          </a:solidFill>
          <a:effectLst>
            <a:outerShdw blurRad="50800" dist="38100" dir="2700000" algn="tl" rotWithShape="0">
              <a:prstClr val="black">
                <a:alpha val="40000"/>
              </a:prstClr>
            </a:outerShdw>
          </a:effectLst>
        </p:grpSpPr>
        <p:sp>
          <p:nvSpPr>
            <p:cNvPr id="31" name="矩形 30"/>
            <p:cNvSpPr/>
            <p:nvPr/>
          </p:nvSpPr>
          <p:spPr>
            <a:xfrm>
              <a:off x="2356210" y="1356615"/>
              <a:ext cx="550605" cy="5848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zh-CN" altLang="en-US" sz="1800" dirty="0"/>
            </a:p>
          </p:txBody>
        </p:sp>
        <p:sp>
          <p:nvSpPr>
            <p:cNvPr id="32" name="椭圆 31"/>
            <p:cNvSpPr/>
            <p:nvPr/>
          </p:nvSpPr>
          <p:spPr>
            <a:xfrm>
              <a:off x="2636785" y="1354713"/>
              <a:ext cx="586800" cy="586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zh-CN" altLang="en-US" sz="1800" dirty="0"/>
            </a:p>
          </p:txBody>
        </p:sp>
      </p:grpSp>
      <p:sp>
        <p:nvSpPr>
          <p:cNvPr id="33" name="矩形 7"/>
          <p:cNvSpPr>
            <a:spLocks noChangeArrowheads="1"/>
          </p:cNvSpPr>
          <p:nvPr/>
        </p:nvSpPr>
        <p:spPr bwMode="auto">
          <a:xfrm>
            <a:off x="293900" y="138426"/>
            <a:ext cx="5437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dirty="0">
                <a:solidFill>
                  <a:schemeClr val="bg1"/>
                </a:solidFill>
                <a:latin typeface="微软雅黑" pitchFamily="34" charset="-122"/>
                <a:ea typeface="微软雅黑" pitchFamily="34" charset="-122"/>
                <a:sym typeface="微软雅黑" pitchFamily="34" charset="-122"/>
              </a:rPr>
              <a:t>一</a:t>
            </a:r>
          </a:p>
        </p:txBody>
      </p:sp>
      <p:grpSp>
        <p:nvGrpSpPr>
          <p:cNvPr id="74" name="组合 73"/>
          <p:cNvGrpSpPr/>
          <p:nvPr/>
        </p:nvGrpSpPr>
        <p:grpSpPr>
          <a:xfrm>
            <a:off x="-3" y="930070"/>
            <a:ext cx="3725841" cy="666718"/>
            <a:chOff x="-116138" y="1356615"/>
            <a:chExt cx="3250546" cy="586800"/>
          </a:xfrm>
          <a:solidFill>
            <a:srgbClr val="65A2C5"/>
          </a:solidFill>
          <a:effectLst>
            <a:outerShdw blurRad="50800" dist="38100" dir="2700000" algn="tl" rotWithShape="0">
              <a:prstClr val="black">
                <a:alpha val="40000"/>
              </a:prstClr>
            </a:outerShdw>
          </a:effectLst>
        </p:grpSpPr>
        <p:sp>
          <p:nvSpPr>
            <p:cNvPr id="76" name="矩形 75"/>
            <p:cNvSpPr/>
            <p:nvPr/>
          </p:nvSpPr>
          <p:spPr>
            <a:xfrm>
              <a:off x="-116138" y="1356615"/>
              <a:ext cx="3022954" cy="584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zh-CN" altLang="en-US" sz="1800" dirty="0"/>
            </a:p>
          </p:txBody>
        </p:sp>
        <p:sp>
          <p:nvSpPr>
            <p:cNvPr id="77" name="椭圆 76"/>
            <p:cNvSpPr/>
            <p:nvPr/>
          </p:nvSpPr>
          <p:spPr>
            <a:xfrm>
              <a:off x="2679224" y="1356615"/>
              <a:ext cx="455184" cy="586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zh-CN" altLang="en-US" sz="1800" dirty="0"/>
            </a:p>
          </p:txBody>
        </p:sp>
      </p:grpSp>
      <p:sp>
        <p:nvSpPr>
          <p:cNvPr id="78" name="矩形 7"/>
          <p:cNvSpPr>
            <a:spLocks noChangeArrowheads="1"/>
          </p:cNvSpPr>
          <p:nvPr/>
        </p:nvSpPr>
        <p:spPr bwMode="auto">
          <a:xfrm>
            <a:off x="1838537" y="1063374"/>
            <a:ext cx="1365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solidFill>
                  <a:schemeClr val="bg1"/>
                </a:solidFill>
                <a:latin typeface="微软雅黑" pitchFamily="34" charset="-122"/>
                <a:ea typeface="微软雅黑" pitchFamily="34" charset="-122"/>
                <a:sym typeface="微软雅黑" pitchFamily="34" charset="-122"/>
              </a:rPr>
              <a:t>全</a:t>
            </a:r>
            <a:r>
              <a:rPr lang="zh-CN" altLang="en-US" sz="2000" b="1" dirty="0" smtClean="0">
                <a:solidFill>
                  <a:schemeClr val="bg1"/>
                </a:solidFill>
                <a:latin typeface="微软雅黑" pitchFamily="34" charset="-122"/>
                <a:ea typeface="微软雅黑" pitchFamily="34" charset="-122"/>
                <a:sym typeface="微软雅黑" pitchFamily="34" charset="-122"/>
              </a:rPr>
              <a:t>行</a:t>
            </a:r>
            <a:endParaRPr lang="zh-CN" altLang="en-US" sz="2000" b="1" dirty="0">
              <a:solidFill>
                <a:schemeClr val="bg1"/>
              </a:solidFill>
              <a:latin typeface="微软雅黑" pitchFamily="34" charset="-122"/>
              <a:ea typeface="微软雅黑" pitchFamily="34" charset="-122"/>
              <a:sym typeface="微软雅黑" pitchFamily="34" charset="-122"/>
            </a:endParaRPr>
          </a:p>
        </p:txBody>
      </p:sp>
      <p:graphicFrame>
        <p:nvGraphicFramePr>
          <p:cNvPr id="54" name="图表 53"/>
          <p:cNvGraphicFramePr>
            <a:graphicFrameLocks/>
          </p:cNvGraphicFramePr>
          <p:nvPr>
            <p:extLst>
              <p:ext uri="{D42A27DB-BD31-4B8C-83A1-F6EECF244321}">
                <p14:modId xmlns:p14="http://schemas.microsoft.com/office/powerpoint/2010/main" val="2011222421"/>
              </p:ext>
            </p:extLst>
          </p:nvPr>
        </p:nvGraphicFramePr>
        <p:xfrm>
          <a:off x="1653329" y="3767396"/>
          <a:ext cx="7981989" cy="27034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83353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直接连接符 4"/>
          <p:cNvSpPr>
            <a:spLocks noChangeShapeType="1"/>
          </p:cNvSpPr>
          <p:nvPr/>
        </p:nvSpPr>
        <p:spPr bwMode="auto">
          <a:xfrm>
            <a:off x="363538" y="833438"/>
            <a:ext cx="11485562" cy="1587"/>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51" name="直接连接符 22"/>
          <p:cNvSpPr>
            <a:spLocks noChangeShapeType="1"/>
          </p:cNvSpPr>
          <p:nvPr/>
        </p:nvSpPr>
        <p:spPr bwMode="auto">
          <a:xfrm>
            <a:off x="1050925" y="1019175"/>
            <a:ext cx="11113" cy="5521325"/>
          </a:xfrm>
          <a:prstGeom prst="line">
            <a:avLst/>
          </a:prstGeom>
          <a:noFill/>
          <a:ln w="38100" cap="rnd">
            <a:solidFill>
              <a:srgbClr val="0AAEEA"/>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52" name="椭圆 23"/>
          <p:cNvSpPr>
            <a:spLocks noChangeArrowheads="1"/>
          </p:cNvSpPr>
          <p:nvPr/>
        </p:nvSpPr>
        <p:spPr bwMode="auto">
          <a:xfrm>
            <a:off x="927100" y="1262063"/>
            <a:ext cx="225425" cy="225425"/>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27654" name="矩形 7"/>
          <p:cNvSpPr>
            <a:spLocks noChangeArrowheads="1"/>
          </p:cNvSpPr>
          <p:nvPr/>
        </p:nvSpPr>
        <p:spPr bwMode="auto">
          <a:xfrm>
            <a:off x="452438" y="288925"/>
            <a:ext cx="54697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smtClean="0">
                <a:solidFill>
                  <a:srgbClr val="C00000"/>
                </a:solidFill>
                <a:latin typeface="微软雅黑" pitchFamily="34" charset="-122"/>
                <a:ea typeface="微软雅黑" pitchFamily="34" charset="-122"/>
                <a:sym typeface="微软雅黑" pitchFamily="34" charset="-122"/>
              </a:rPr>
              <a:t>六、</a:t>
            </a:r>
            <a:r>
              <a:rPr lang="zh-CN" altLang="en-US" sz="2800" b="1" dirty="0" smtClean="0">
                <a:solidFill>
                  <a:srgbClr val="C00000"/>
                </a:solidFill>
                <a:latin typeface="微软雅黑" pitchFamily="34" charset="-122"/>
                <a:ea typeface="微软雅黑" pitchFamily="34" charset="-122"/>
                <a:sym typeface="微软雅黑" pitchFamily="34" charset="-122"/>
              </a:rPr>
              <a:t>联系我们</a:t>
            </a:r>
            <a:endParaRPr lang="zh-CN" altLang="en-US" sz="2800" b="1" dirty="0">
              <a:solidFill>
                <a:srgbClr val="C00000"/>
              </a:solidFill>
              <a:latin typeface="微软雅黑" pitchFamily="34" charset="-122"/>
              <a:ea typeface="微软雅黑" pitchFamily="34" charset="-122"/>
              <a:sym typeface="微软雅黑" pitchFamily="34" charset="-122"/>
            </a:endParaRPr>
          </a:p>
        </p:txBody>
      </p:sp>
      <p:sp>
        <p:nvSpPr>
          <p:cNvPr id="27661" name="文本框 2"/>
          <p:cNvSpPr>
            <a:spLocks noChangeArrowheads="1"/>
          </p:cNvSpPr>
          <p:nvPr/>
        </p:nvSpPr>
        <p:spPr bwMode="auto">
          <a:xfrm>
            <a:off x="1426452" y="1161256"/>
            <a:ext cx="101002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200" b="1" dirty="0" smtClean="0">
                <a:solidFill>
                  <a:srgbClr val="0AAEEA"/>
                </a:solidFill>
                <a:latin typeface="微软雅黑" pitchFamily="34" charset="-122"/>
                <a:ea typeface="微软雅黑" pitchFamily="34" charset="-122"/>
              </a:rPr>
              <a:t>全国呼叫中心       </a:t>
            </a:r>
            <a:r>
              <a:rPr lang="en-US" altLang="zh-CN" sz="2200" b="1" dirty="0" smtClean="0">
                <a:solidFill>
                  <a:srgbClr val="0AAEEA"/>
                </a:solidFill>
                <a:latin typeface="微软雅黑" pitchFamily="34" charset="-122"/>
                <a:ea typeface="微软雅黑" pitchFamily="34" charset="-122"/>
              </a:rPr>
              <a:t>95593</a:t>
            </a:r>
            <a:endParaRPr lang="zh-CN" altLang="en-US" sz="2200" b="1" dirty="0">
              <a:solidFill>
                <a:srgbClr val="0AAEEA"/>
              </a:solidFill>
              <a:latin typeface="微软雅黑" pitchFamily="34" charset="-122"/>
              <a:ea typeface="微软雅黑" pitchFamily="34" charset="-122"/>
            </a:endParaRPr>
          </a:p>
        </p:txBody>
      </p:sp>
      <p:sp>
        <p:nvSpPr>
          <p:cNvPr id="7" name="灯片编号占位符 6"/>
          <p:cNvSpPr>
            <a:spLocks noGrp="1"/>
          </p:cNvSpPr>
          <p:nvPr>
            <p:ph type="sldNum" sz="quarter" idx="12"/>
          </p:nvPr>
        </p:nvSpPr>
        <p:spPr/>
        <p:txBody>
          <a:bodyPr/>
          <a:lstStyle/>
          <a:p>
            <a:pPr>
              <a:defRPr/>
            </a:pPr>
            <a:fld id="{50A7D6EC-BC01-493E-9D1E-6C7A7B16C25B}" type="slidenum">
              <a:rPr lang="zh-CN" altLang="en-US" smtClean="0"/>
              <a:pPr>
                <a:defRPr/>
              </a:pPr>
              <a:t>50</a:t>
            </a:fld>
            <a:endParaRPr lang="zh-CN" altLang="en-US" sz="1800">
              <a:solidFill>
                <a:schemeClr val="tx1"/>
              </a:solidFill>
              <a:latin typeface="Arial" pitchFamily="34" charset="0"/>
              <a:ea typeface="+mn-ea"/>
            </a:endParaRPr>
          </a:p>
        </p:txBody>
      </p:sp>
      <p:sp>
        <p:nvSpPr>
          <p:cNvPr id="14" name="文本框 2"/>
          <p:cNvSpPr>
            <a:spLocks noChangeArrowheads="1"/>
          </p:cNvSpPr>
          <p:nvPr/>
        </p:nvSpPr>
        <p:spPr bwMode="auto">
          <a:xfrm>
            <a:off x="1426452" y="1805190"/>
            <a:ext cx="101002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200" b="1" dirty="0" smtClean="0">
                <a:solidFill>
                  <a:srgbClr val="0AAEEA"/>
                </a:solidFill>
                <a:latin typeface="微软雅黑" pitchFamily="34" charset="-122"/>
                <a:ea typeface="微软雅黑" pitchFamily="34" charset="-122"/>
              </a:rPr>
              <a:t>支付宝客服热线    </a:t>
            </a:r>
            <a:r>
              <a:rPr lang="en-US" altLang="zh-CN" sz="2200" b="1" dirty="0" smtClean="0">
                <a:solidFill>
                  <a:srgbClr val="0AAEEA"/>
                </a:solidFill>
                <a:latin typeface="微软雅黑" pitchFamily="34" charset="-122"/>
                <a:ea typeface="微软雅黑" pitchFamily="34" charset="-122"/>
              </a:rPr>
              <a:t>95188</a:t>
            </a:r>
            <a:endParaRPr lang="zh-CN" altLang="en-US" sz="2200" b="1" dirty="0">
              <a:solidFill>
                <a:srgbClr val="0AAEEA"/>
              </a:solidFill>
              <a:latin typeface="微软雅黑" pitchFamily="34" charset="-122"/>
              <a:ea typeface="微软雅黑" pitchFamily="34" charset="-122"/>
            </a:endParaRPr>
          </a:p>
        </p:txBody>
      </p:sp>
      <p:sp>
        <p:nvSpPr>
          <p:cNvPr id="15" name="椭圆 23"/>
          <p:cNvSpPr>
            <a:spLocks noChangeArrowheads="1"/>
          </p:cNvSpPr>
          <p:nvPr/>
        </p:nvSpPr>
        <p:spPr bwMode="auto">
          <a:xfrm>
            <a:off x="927098" y="1923583"/>
            <a:ext cx="225425" cy="225425"/>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16" name="椭圆 23"/>
          <p:cNvSpPr>
            <a:spLocks noChangeArrowheads="1"/>
          </p:cNvSpPr>
          <p:nvPr/>
        </p:nvSpPr>
        <p:spPr bwMode="auto">
          <a:xfrm>
            <a:off x="927099" y="2563754"/>
            <a:ext cx="225425" cy="225425"/>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17" name="椭圆 23"/>
          <p:cNvSpPr>
            <a:spLocks noChangeArrowheads="1"/>
          </p:cNvSpPr>
          <p:nvPr/>
        </p:nvSpPr>
        <p:spPr bwMode="auto">
          <a:xfrm>
            <a:off x="949325" y="3209707"/>
            <a:ext cx="225425" cy="225425"/>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18" name="文本框 2"/>
          <p:cNvSpPr>
            <a:spLocks noChangeArrowheads="1"/>
          </p:cNvSpPr>
          <p:nvPr/>
        </p:nvSpPr>
        <p:spPr bwMode="auto">
          <a:xfrm>
            <a:off x="1426452" y="2461022"/>
            <a:ext cx="101002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200" b="1" smtClean="0">
                <a:solidFill>
                  <a:srgbClr val="0AAEEA"/>
                </a:solidFill>
                <a:latin typeface="微软雅黑" pitchFamily="34" charset="-122"/>
                <a:ea typeface="微软雅黑" pitchFamily="34" charset="-122"/>
              </a:rPr>
              <a:t>云南分行</a:t>
            </a:r>
            <a:r>
              <a:rPr lang="zh-CN" altLang="en-US" sz="2200" b="1" dirty="0" smtClean="0">
                <a:solidFill>
                  <a:srgbClr val="0AAEEA"/>
                </a:solidFill>
                <a:latin typeface="微软雅黑" pitchFamily="34" charset="-122"/>
                <a:ea typeface="微软雅黑" pitchFamily="34" charset="-122"/>
              </a:rPr>
              <a:t>咨询</a:t>
            </a:r>
            <a:r>
              <a:rPr lang="zh-CN" altLang="en-US" sz="2200" b="1" smtClean="0">
                <a:solidFill>
                  <a:srgbClr val="0AAEEA"/>
                </a:solidFill>
                <a:latin typeface="微软雅黑" pitchFamily="34" charset="-122"/>
                <a:ea typeface="微软雅黑" pitchFamily="34" charset="-122"/>
              </a:rPr>
              <a:t>热线 </a:t>
            </a:r>
            <a:r>
              <a:rPr lang="en-US" altLang="zh-CN" sz="2200" b="1" smtClean="0">
                <a:solidFill>
                  <a:srgbClr val="0AAEEA"/>
                </a:solidFill>
                <a:latin typeface="微软雅黑" pitchFamily="34" charset="-122"/>
                <a:ea typeface="微软雅黑" pitchFamily="34" charset="-122"/>
              </a:rPr>
              <a:t>0871-63636533</a:t>
            </a:r>
            <a:r>
              <a:rPr lang="zh-CN" altLang="en-US" sz="2200" b="1" smtClean="0">
                <a:solidFill>
                  <a:srgbClr val="0AAEEA"/>
                </a:solidFill>
                <a:latin typeface="微软雅黑" pitchFamily="34" charset="-122"/>
                <a:ea typeface="微软雅黑" pitchFamily="34" charset="-122"/>
              </a:rPr>
              <a:t>、</a:t>
            </a:r>
            <a:r>
              <a:rPr lang="en-US" altLang="zh-CN" sz="2200" b="1" smtClean="0">
                <a:solidFill>
                  <a:srgbClr val="0AAEEA"/>
                </a:solidFill>
                <a:latin typeface="微软雅黑" pitchFamily="34" charset="-122"/>
                <a:ea typeface="微软雅黑" pitchFamily="34" charset="-122"/>
              </a:rPr>
              <a:t>0871-63636621</a:t>
            </a:r>
            <a:endParaRPr lang="zh-CN" altLang="en-US" sz="2200" b="1">
              <a:solidFill>
                <a:srgbClr val="0AAEEA"/>
              </a:solidFill>
              <a:latin typeface="微软雅黑" pitchFamily="34" charset="-122"/>
              <a:ea typeface="微软雅黑" pitchFamily="34" charset="-122"/>
            </a:endParaRPr>
          </a:p>
        </p:txBody>
      </p:sp>
      <p:sp>
        <p:nvSpPr>
          <p:cNvPr id="19" name="文本框 2"/>
          <p:cNvSpPr>
            <a:spLocks noChangeArrowheads="1"/>
          </p:cNvSpPr>
          <p:nvPr/>
        </p:nvSpPr>
        <p:spPr bwMode="auto">
          <a:xfrm>
            <a:off x="1426452" y="3106975"/>
            <a:ext cx="101002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200" b="1" dirty="0">
                <a:solidFill>
                  <a:srgbClr val="0AAEEA"/>
                </a:solidFill>
                <a:latin typeface="微软雅黑" pitchFamily="34" charset="-122"/>
                <a:ea typeface="微软雅黑" pitchFamily="34" charset="-122"/>
              </a:rPr>
              <a:t>国家开发银行助学贷款信息网： </a:t>
            </a:r>
            <a:r>
              <a:rPr lang="en-US" altLang="zh-CN" sz="2200" b="1" dirty="0">
                <a:solidFill>
                  <a:srgbClr val="0AAEEA"/>
                </a:solidFill>
                <a:latin typeface="微软雅黑" pitchFamily="34" charset="-122"/>
                <a:ea typeface="微软雅黑" pitchFamily="34" charset="-122"/>
              </a:rPr>
              <a:t>www.csls.cdb.com.cn</a:t>
            </a:r>
          </a:p>
        </p:txBody>
      </p:sp>
    </p:spTree>
    <p:extLst>
      <p:ext uri="{BB962C8B-B14F-4D97-AF65-F5344CB8AC3E}">
        <p14:creationId xmlns:p14="http://schemas.microsoft.com/office/powerpoint/2010/main" val="24903191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6"/>
          <p:cNvSpPr>
            <a:spLocks noGrp="1"/>
          </p:cNvSpPr>
          <p:nvPr>
            <p:ph type="sldNum" sz="quarter" idx="12"/>
          </p:nvPr>
        </p:nvSpPr>
        <p:spPr/>
        <p:txBody>
          <a:bodyPr/>
          <a:lstStyle/>
          <a:p>
            <a:pPr>
              <a:defRPr/>
            </a:pPr>
            <a:fld id="{50A7D6EC-BC01-493E-9D1E-6C7A7B16C25B}" type="slidenum">
              <a:rPr lang="zh-CN" altLang="en-US" smtClean="0"/>
              <a:pPr>
                <a:defRPr/>
              </a:pPr>
              <a:t>51</a:t>
            </a:fld>
            <a:endParaRPr lang="zh-CN" altLang="en-US" sz="1800">
              <a:solidFill>
                <a:schemeClr val="tx1"/>
              </a:solidFill>
              <a:latin typeface="Arial" pitchFamily="34" charset="0"/>
              <a:ea typeface="+mn-ea"/>
            </a:endParaRPr>
          </a:p>
        </p:txBody>
      </p:sp>
      <p:sp>
        <p:nvSpPr>
          <p:cNvPr id="34" name="文本框 51"/>
          <p:cNvSpPr txBox="1"/>
          <p:nvPr/>
        </p:nvSpPr>
        <p:spPr>
          <a:xfrm>
            <a:off x="4178042" y="2185302"/>
            <a:ext cx="3262433" cy="830997"/>
          </a:xfrm>
          <a:prstGeom prst="rect">
            <a:avLst/>
          </a:prstGeom>
          <a:noFill/>
        </p:spPr>
        <p:txBody>
          <a:bodyPr wrap="none" rtlCol="0">
            <a:spAutoFit/>
          </a:bodyPr>
          <a:lstStyle/>
          <a:p>
            <a:pPr algn="ctr"/>
            <a:r>
              <a:rPr lang="zh-CN" altLang="en-US" sz="4800" b="1" dirty="0">
                <a:solidFill>
                  <a:srgbClr val="0AAEEA"/>
                </a:solidFill>
                <a:latin typeface="微软雅黑" pitchFamily="34" charset="-122"/>
                <a:ea typeface="微软雅黑" pitchFamily="34" charset="-122"/>
              </a:rPr>
              <a:t>感谢</a:t>
            </a:r>
            <a:r>
              <a:rPr lang="zh-CN" altLang="en-US" sz="4800" b="1" dirty="0" smtClean="0">
                <a:solidFill>
                  <a:srgbClr val="0AAEEA"/>
                </a:solidFill>
                <a:latin typeface="微软雅黑" pitchFamily="34" charset="-122"/>
                <a:ea typeface="微软雅黑" pitchFamily="34" charset="-122"/>
              </a:rPr>
              <a:t>聆听！</a:t>
            </a:r>
            <a:endParaRPr lang="zh-CN" altLang="en-US" sz="4800" b="1" dirty="0">
              <a:solidFill>
                <a:srgbClr val="0AAEEA"/>
              </a:solidFill>
              <a:latin typeface="微软雅黑" pitchFamily="34" charset="-122"/>
              <a:ea typeface="微软雅黑" pitchFamily="34" charset="-122"/>
            </a:endParaRPr>
          </a:p>
        </p:txBody>
      </p:sp>
    </p:spTree>
    <p:extLst>
      <p:ext uri="{BB962C8B-B14F-4D97-AF65-F5344CB8AC3E}">
        <p14:creationId xmlns:p14="http://schemas.microsoft.com/office/powerpoint/2010/main" val="3132319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直接连接符 3"/>
          <p:cNvSpPr>
            <a:spLocks noChangeShapeType="1"/>
          </p:cNvSpPr>
          <p:nvPr/>
        </p:nvSpPr>
        <p:spPr bwMode="auto">
          <a:xfrm flipH="1">
            <a:off x="4001373" y="616401"/>
            <a:ext cx="22225" cy="5771047"/>
          </a:xfrm>
          <a:prstGeom prst="line">
            <a:avLst/>
          </a:prstGeom>
          <a:noFill/>
          <a:ln w="38100" cap="rnd">
            <a:solidFill>
              <a:srgbClr val="0AAEEA"/>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6627" name="椭圆 6"/>
          <p:cNvSpPr>
            <a:spLocks noChangeArrowheads="1"/>
          </p:cNvSpPr>
          <p:nvPr/>
        </p:nvSpPr>
        <p:spPr bwMode="auto">
          <a:xfrm>
            <a:off x="3906000" y="2754730"/>
            <a:ext cx="225425" cy="223837"/>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26628" name="椭圆 7"/>
          <p:cNvSpPr>
            <a:spLocks noChangeArrowheads="1"/>
          </p:cNvSpPr>
          <p:nvPr/>
        </p:nvSpPr>
        <p:spPr bwMode="auto">
          <a:xfrm>
            <a:off x="3906000" y="3288423"/>
            <a:ext cx="225425" cy="223837"/>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26629" name="椭圆 8"/>
          <p:cNvSpPr>
            <a:spLocks noChangeArrowheads="1"/>
          </p:cNvSpPr>
          <p:nvPr/>
        </p:nvSpPr>
        <p:spPr bwMode="auto">
          <a:xfrm>
            <a:off x="3906000" y="3815399"/>
            <a:ext cx="225425" cy="223837"/>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26630" name="矩形 11"/>
          <p:cNvSpPr>
            <a:spLocks noChangeArrowheads="1"/>
          </p:cNvSpPr>
          <p:nvPr/>
        </p:nvSpPr>
        <p:spPr bwMode="auto">
          <a:xfrm>
            <a:off x="4257632" y="1467526"/>
            <a:ext cx="15573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zh-CN" altLang="en-US" sz="4000" b="1" dirty="0">
                <a:solidFill>
                  <a:srgbClr val="3F3F3F"/>
                </a:solidFill>
                <a:latin typeface="Calibri" pitchFamily="34" charset="0"/>
                <a:ea typeface="微软雅黑" pitchFamily="34" charset="-122"/>
                <a:sym typeface="Calibri" pitchFamily="34" charset="0"/>
              </a:rPr>
              <a:t>目   录</a:t>
            </a:r>
            <a:endParaRPr lang="zh-CN" altLang="en-US" sz="1800" dirty="0"/>
          </a:p>
        </p:txBody>
      </p:sp>
      <p:sp>
        <p:nvSpPr>
          <p:cNvPr id="26631" name="直接连接符 13"/>
          <p:cNvSpPr>
            <a:spLocks noChangeShapeType="1"/>
          </p:cNvSpPr>
          <p:nvPr/>
        </p:nvSpPr>
        <p:spPr bwMode="auto">
          <a:xfrm>
            <a:off x="4288712" y="2287796"/>
            <a:ext cx="1495178" cy="0"/>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26635" name="椭圆 8"/>
          <p:cNvSpPr>
            <a:spLocks noChangeArrowheads="1"/>
          </p:cNvSpPr>
          <p:nvPr/>
        </p:nvSpPr>
        <p:spPr bwMode="auto">
          <a:xfrm>
            <a:off x="3909841" y="4388654"/>
            <a:ext cx="225425" cy="223838"/>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21" name="椭圆 8"/>
          <p:cNvSpPr>
            <a:spLocks noChangeArrowheads="1"/>
          </p:cNvSpPr>
          <p:nvPr/>
        </p:nvSpPr>
        <p:spPr bwMode="auto">
          <a:xfrm>
            <a:off x="3913118" y="4929433"/>
            <a:ext cx="225425" cy="223838"/>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13" name="椭圆 8"/>
          <p:cNvSpPr>
            <a:spLocks noChangeArrowheads="1"/>
          </p:cNvSpPr>
          <p:nvPr/>
        </p:nvSpPr>
        <p:spPr bwMode="auto">
          <a:xfrm>
            <a:off x="3888660" y="5453308"/>
            <a:ext cx="225425" cy="223838"/>
          </a:xfrm>
          <a:prstGeom prst="ellipse">
            <a:avLst/>
          </a:prstGeom>
          <a:solidFill>
            <a:srgbClr val="0AAEEA"/>
          </a:solidFill>
          <a:ln w="47625">
            <a:solidFill>
              <a:srgbClr val="F3F3F3"/>
            </a:solidFill>
            <a:miter lim="800000"/>
            <a:headEnd/>
            <a:tailEnd/>
          </a:ln>
        </p:spPr>
        <p:txBody>
          <a:bodyPr anchor="ctr"/>
          <a:lstStyle/>
          <a:p>
            <a:pPr algn="ctr"/>
            <a:endParaRPr lang="zh-CN" altLang="zh-CN" sz="1800">
              <a:solidFill>
                <a:srgbClr val="FFFFFF"/>
              </a:solidFill>
              <a:latin typeface="宋体" charset="-122"/>
              <a:sym typeface="宋体" charset="-122"/>
            </a:endParaRPr>
          </a:p>
        </p:txBody>
      </p:sp>
      <p:sp>
        <p:nvSpPr>
          <p:cNvPr id="5" name="灯片编号占位符 4"/>
          <p:cNvSpPr>
            <a:spLocks noGrp="1"/>
          </p:cNvSpPr>
          <p:nvPr>
            <p:ph type="sldNum" sz="quarter" idx="12"/>
          </p:nvPr>
        </p:nvSpPr>
        <p:spPr/>
        <p:txBody>
          <a:bodyPr/>
          <a:lstStyle/>
          <a:p>
            <a:pPr>
              <a:defRPr/>
            </a:pPr>
            <a:fld id="{50A7D6EC-BC01-493E-9D1E-6C7A7B16C25B}" type="slidenum">
              <a:rPr lang="zh-CN" altLang="en-US" smtClean="0"/>
              <a:pPr>
                <a:defRPr/>
              </a:pPr>
              <a:t>6</a:t>
            </a:fld>
            <a:endParaRPr lang="zh-CN" altLang="en-US" sz="1800">
              <a:solidFill>
                <a:schemeClr val="tx1"/>
              </a:solidFill>
              <a:latin typeface="Arial" pitchFamily="34" charset="0"/>
              <a:ea typeface="+mn-ea"/>
            </a:endParaRPr>
          </a:p>
        </p:txBody>
      </p:sp>
      <p:sp>
        <p:nvSpPr>
          <p:cNvPr id="15" name="矩形 15"/>
          <p:cNvSpPr>
            <a:spLocks noChangeArrowheads="1"/>
          </p:cNvSpPr>
          <p:nvPr/>
        </p:nvSpPr>
        <p:spPr bwMode="auto">
          <a:xfrm>
            <a:off x="4269193" y="2466969"/>
            <a:ext cx="414091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2400" b="1">
                <a:solidFill>
                  <a:schemeClr val="bg1">
                    <a:lumMod val="75000"/>
                  </a:schemeClr>
                </a:solidFill>
                <a:latin typeface="微软雅黑" pitchFamily="34" charset="-122"/>
                <a:ea typeface="微软雅黑" pitchFamily="34" charset="-122"/>
                <a:sym typeface="微软雅黑" pitchFamily="34" charset="-122"/>
              </a:rPr>
              <a:t>一、整体情况</a:t>
            </a:r>
          </a:p>
          <a:p>
            <a:pPr>
              <a:lnSpc>
                <a:spcPct val="150000"/>
              </a:lnSpc>
            </a:pPr>
            <a:r>
              <a:rPr lang="zh-CN" altLang="en-US" sz="2400" b="1">
                <a:solidFill>
                  <a:schemeClr val="accent6">
                    <a:lumMod val="75000"/>
                  </a:schemeClr>
                </a:solidFill>
                <a:latin typeface="微软雅黑" pitchFamily="34" charset="-122"/>
                <a:ea typeface="微软雅黑" pitchFamily="34" charset="-122"/>
                <a:sym typeface="微软雅黑" pitchFamily="34" charset="-122"/>
              </a:rPr>
              <a:t>二、云南省整体情况</a:t>
            </a:r>
            <a:endParaRPr lang="en-US" altLang="zh-CN" sz="2400" b="1">
              <a:solidFill>
                <a:schemeClr val="accent6">
                  <a:lumMod val="75000"/>
                </a:schemeClr>
              </a:solidFill>
              <a:latin typeface="微软雅黑" pitchFamily="34" charset="-122"/>
              <a:ea typeface="微软雅黑" pitchFamily="34" charset="-122"/>
              <a:sym typeface="微软雅黑" pitchFamily="34" charset="-122"/>
            </a:endParaRPr>
          </a:p>
          <a:p>
            <a:pPr>
              <a:lnSpc>
                <a:spcPct val="150000"/>
              </a:lnSpc>
            </a:pPr>
            <a:r>
              <a:rPr lang="zh-CN" altLang="en-US" sz="2400" b="1">
                <a:solidFill>
                  <a:schemeClr val="bg1">
                    <a:lumMod val="75000"/>
                  </a:schemeClr>
                </a:solidFill>
                <a:latin typeface="微软雅黑" pitchFamily="34" charset="-122"/>
                <a:ea typeface="微软雅黑" pitchFamily="34" charset="-122"/>
                <a:sym typeface="微软雅黑" pitchFamily="34" charset="-122"/>
              </a:rPr>
              <a:t>三、信贷政策</a:t>
            </a:r>
            <a:endParaRPr lang="en-US" altLang="zh-CN" sz="2400" b="1">
              <a:solidFill>
                <a:schemeClr val="bg1">
                  <a:lumMod val="75000"/>
                </a:schemeClr>
              </a:solidFill>
              <a:latin typeface="微软雅黑" pitchFamily="34" charset="-122"/>
              <a:ea typeface="微软雅黑" pitchFamily="34" charset="-122"/>
              <a:sym typeface="微软雅黑" pitchFamily="34" charset="-122"/>
            </a:endParaRPr>
          </a:p>
          <a:p>
            <a:pPr>
              <a:lnSpc>
                <a:spcPct val="150000"/>
              </a:lnSpc>
            </a:pPr>
            <a:r>
              <a:rPr lang="zh-CN" altLang="en-US" sz="2400" b="1">
                <a:solidFill>
                  <a:schemeClr val="bg1">
                    <a:lumMod val="75000"/>
                  </a:schemeClr>
                </a:solidFill>
                <a:latin typeface="微软雅黑" pitchFamily="34" charset="-122"/>
                <a:ea typeface="微软雅黑" pitchFamily="34" charset="-122"/>
                <a:sym typeface="微软雅黑" pitchFamily="34" charset="-122"/>
              </a:rPr>
              <a:t>四、业务流程</a:t>
            </a:r>
            <a:endParaRPr lang="en-US" altLang="zh-CN" sz="2400" b="1">
              <a:solidFill>
                <a:schemeClr val="bg1">
                  <a:lumMod val="75000"/>
                </a:schemeClr>
              </a:solidFill>
              <a:latin typeface="微软雅黑" pitchFamily="34" charset="-122"/>
              <a:ea typeface="微软雅黑" pitchFamily="34" charset="-122"/>
              <a:sym typeface="微软雅黑" pitchFamily="34" charset="-122"/>
            </a:endParaRPr>
          </a:p>
          <a:p>
            <a:pPr>
              <a:lnSpc>
                <a:spcPct val="150000"/>
              </a:lnSpc>
            </a:pPr>
            <a:r>
              <a:rPr lang="zh-CN" altLang="en-US" sz="2400" b="1">
                <a:solidFill>
                  <a:schemeClr val="bg1">
                    <a:lumMod val="75000"/>
                  </a:schemeClr>
                </a:solidFill>
                <a:latin typeface="微软雅黑" pitchFamily="34" charset="-122"/>
                <a:ea typeface="微软雅黑" pitchFamily="34" charset="-122"/>
                <a:sym typeface="微软雅黑" pitchFamily="34" charset="-122"/>
              </a:rPr>
              <a:t>五、系统操作</a:t>
            </a:r>
            <a:endParaRPr lang="en-US" altLang="zh-CN" sz="2400" b="1">
              <a:solidFill>
                <a:schemeClr val="bg1">
                  <a:lumMod val="75000"/>
                </a:schemeClr>
              </a:solidFill>
              <a:latin typeface="微软雅黑" pitchFamily="34" charset="-122"/>
              <a:ea typeface="微软雅黑" pitchFamily="34" charset="-122"/>
              <a:sym typeface="微软雅黑" pitchFamily="34" charset="-122"/>
            </a:endParaRPr>
          </a:p>
          <a:p>
            <a:pPr>
              <a:lnSpc>
                <a:spcPct val="150000"/>
              </a:lnSpc>
            </a:pPr>
            <a:r>
              <a:rPr lang="zh-CN" altLang="en-US" sz="2400" b="1">
                <a:solidFill>
                  <a:schemeClr val="bg1">
                    <a:lumMod val="75000"/>
                  </a:schemeClr>
                </a:solidFill>
                <a:latin typeface="微软雅黑" pitchFamily="34" charset="-122"/>
                <a:ea typeface="微软雅黑" pitchFamily="34" charset="-122"/>
                <a:sym typeface="微软雅黑" pitchFamily="34" charset="-122"/>
              </a:rPr>
              <a:t>六、联系我们</a:t>
            </a:r>
            <a:endParaRPr lang="en-US" altLang="zh-CN" sz="2400" b="1" dirty="0">
              <a:solidFill>
                <a:schemeClr val="bg1">
                  <a:lumMod val="75000"/>
                </a:schemeClr>
              </a:solidFill>
              <a:latin typeface="微软雅黑" pitchFamily="34" charset="-122"/>
              <a:ea typeface="微软雅黑" pitchFamily="34" charset="-122"/>
              <a:sym typeface="微软雅黑" pitchFamily="34" charset="-122"/>
            </a:endParaRPr>
          </a:p>
        </p:txBody>
      </p:sp>
    </p:spTree>
    <p:extLst>
      <p:ext uri="{BB962C8B-B14F-4D97-AF65-F5344CB8AC3E}">
        <p14:creationId xmlns:p14="http://schemas.microsoft.com/office/powerpoint/2010/main" val="2891696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89B81B9C-2280-4ACF-9D94-D9448D9DEDF2}" type="slidenum">
              <a:rPr lang="zh-CN" altLang="en-US" smtClean="0"/>
              <a:pPr>
                <a:defRPr/>
              </a:pPr>
              <a:t>7</a:t>
            </a:fld>
            <a:endParaRPr lang="zh-CN" altLang="en-US" sz="1800">
              <a:solidFill>
                <a:schemeClr val="tx1"/>
              </a:solidFill>
              <a:latin typeface="Arial" pitchFamily="34" charset="0"/>
              <a:ea typeface="+mn-ea"/>
            </a:endParaRPr>
          </a:p>
        </p:txBody>
      </p:sp>
      <p:sp>
        <p:nvSpPr>
          <p:cNvPr id="6" name="Rectangle 3"/>
          <p:cNvSpPr txBox="1">
            <a:spLocks noGrp="1" noChangeArrowheads="1"/>
          </p:cNvSpPr>
          <p:nvPr>
            <p:ph sz="quarter" idx="13"/>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lnSpc>
                <a:spcPct val="120000"/>
              </a:lnSpc>
              <a:spcBef>
                <a:spcPct val="50000"/>
              </a:spcBef>
              <a:buChar char="•"/>
              <a:defRPr sz="2400" b="1">
                <a:solidFill>
                  <a:schemeClr val="tx1"/>
                </a:solidFill>
                <a:latin typeface="Arial" pitchFamily="34" charset="0"/>
              </a:defRPr>
            </a:lvl1pPr>
            <a:lvl2pPr marL="742950" indent="-285750" eaLnBrk="0" hangingPunct="0">
              <a:lnSpc>
                <a:spcPct val="120000"/>
              </a:lnSpc>
              <a:spcBef>
                <a:spcPct val="50000"/>
              </a:spcBef>
              <a:buChar char="–"/>
              <a:defRPr sz="2000" b="1">
                <a:solidFill>
                  <a:schemeClr val="tx1"/>
                </a:solidFill>
                <a:latin typeface="Arial" pitchFamily="34" charset="0"/>
              </a:defRPr>
            </a:lvl2pPr>
            <a:lvl3pPr marL="1143000" indent="-228600" eaLnBrk="0" hangingPunct="0">
              <a:lnSpc>
                <a:spcPct val="120000"/>
              </a:lnSpc>
              <a:spcBef>
                <a:spcPct val="50000"/>
              </a:spcBef>
              <a:buChar char="•"/>
              <a:defRPr sz="1600" b="1">
                <a:solidFill>
                  <a:schemeClr val="tx1"/>
                </a:solidFill>
                <a:latin typeface="Arial" pitchFamily="34" charset="0"/>
                <a:ea typeface="黑体" pitchFamily="49" charset="-122"/>
              </a:defRPr>
            </a:lvl3pPr>
            <a:lvl4pPr marL="1600200" indent="-228600" eaLnBrk="0" hangingPunct="0">
              <a:lnSpc>
                <a:spcPct val="120000"/>
              </a:lnSpc>
              <a:spcBef>
                <a:spcPct val="50000"/>
              </a:spcBef>
              <a:buChar char="–"/>
              <a:defRPr sz="1400" b="1">
                <a:solidFill>
                  <a:schemeClr val="tx1"/>
                </a:solidFill>
                <a:latin typeface="Arial" pitchFamily="34" charset="0"/>
                <a:ea typeface="黑体" pitchFamily="49" charset="-122"/>
              </a:defRPr>
            </a:lvl4pPr>
            <a:lvl5pPr marL="2057400" indent="-228600" eaLnBrk="0" hangingPunct="0">
              <a:lnSpc>
                <a:spcPct val="120000"/>
              </a:lnSpc>
              <a:spcBef>
                <a:spcPct val="50000"/>
              </a:spcBef>
              <a:buChar char="»"/>
              <a:defRPr sz="1200" b="1">
                <a:solidFill>
                  <a:schemeClr val="tx1"/>
                </a:solidFill>
                <a:latin typeface="Arial" pitchFamily="34" charset="0"/>
                <a:ea typeface="黑体" pitchFamily="49" charset="-122"/>
              </a:defRPr>
            </a:lvl5pPr>
            <a:lvl6pPr marL="2514600" indent="-228600" eaLnBrk="0" fontAlgn="base" hangingPunct="0">
              <a:lnSpc>
                <a:spcPct val="120000"/>
              </a:lnSpc>
              <a:spcBef>
                <a:spcPct val="50000"/>
              </a:spcBef>
              <a:spcAft>
                <a:spcPct val="0"/>
              </a:spcAft>
              <a:buChar char="»"/>
              <a:defRPr sz="1200" b="1">
                <a:solidFill>
                  <a:schemeClr val="tx1"/>
                </a:solidFill>
                <a:latin typeface="Arial" pitchFamily="34" charset="0"/>
                <a:ea typeface="黑体" pitchFamily="49" charset="-122"/>
              </a:defRPr>
            </a:lvl6pPr>
            <a:lvl7pPr marL="2971800" indent="-228600" eaLnBrk="0" fontAlgn="base" hangingPunct="0">
              <a:lnSpc>
                <a:spcPct val="120000"/>
              </a:lnSpc>
              <a:spcBef>
                <a:spcPct val="50000"/>
              </a:spcBef>
              <a:spcAft>
                <a:spcPct val="0"/>
              </a:spcAft>
              <a:buChar char="»"/>
              <a:defRPr sz="1200" b="1">
                <a:solidFill>
                  <a:schemeClr val="tx1"/>
                </a:solidFill>
                <a:latin typeface="Arial" pitchFamily="34" charset="0"/>
                <a:ea typeface="黑体" pitchFamily="49" charset="-122"/>
              </a:defRPr>
            </a:lvl7pPr>
            <a:lvl8pPr marL="3429000" indent="-228600" eaLnBrk="0" fontAlgn="base" hangingPunct="0">
              <a:lnSpc>
                <a:spcPct val="120000"/>
              </a:lnSpc>
              <a:spcBef>
                <a:spcPct val="50000"/>
              </a:spcBef>
              <a:spcAft>
                <a:spcPct val="0"/>
              </a:spcAft>
              <a:buChar char="»"/>
              <a:defRPr sz="1200" b="1">
                <a:solidFill>
                  <a:schemeClr val="tx1"/>
                </a:solidFill>
                <a:latin typeface="Arial" pitchFamily="34" charset="0"/>
                <a:ea typeface="黑体" pitchFamily="49" charset="-122"/>
              </a:defRPr>
            </a:lvl8pPr>
            <a:lvl9pPr marL="3886200" indent="-228600" eaLnBrk="0" fontAlgn="base" hangingPunct="0">
              <a:lnSpc>
                <a:spcPct val="120000"/>
              </a:lnSpc>
              <a:spcBef>
                <a:spcPct val="50000"/>
              </a:spcBef>
              <a:spcAft>
                <a:spcPct val="0"/>
              </a:spcAft>
              <a:buChar char="»"/>
              <a:defRPr sz="1200" b="1">
                <a:solidFill>
                  <a:schemeClr val="tx1"/>
                </a:solidFill>
                <a:latin typeface="Arial" pitchFamily="34" charset="0"/>
                <a:ea typeface="黑体" pitchFamily="49" charset="-122"/>
              </a:defRPr>
            </a:lvl9pPr>
          </a:lstStyle>
          <a:p>
            <a:pPr eaLnBrk="1" hangingPunct="1">
              <a:buFontTx/>
              <a:buNone/>
            </a:pPr>
            <a:r>
              <a:rPr lang="zh-CN" altLang="en-US" dirty="0">
                <a:latin typeface="宋体" pitchFamily="2" charset="-122"/>
              </a:rPr>
              <a:t>政策体系</a:t>
            </a:r>
            <a:r>
              <a:rPr lang="zh-CN" altLang="en-US" dirty="0"/>
              <a:t>：</a:t>
            </a:r>
          </a:p>
        </p:txBody>
      </p:sp>
      <p:grpSp>
        <p:nvGrpSpPr>
          <p:cNvPr id="14" name="Organization Chart 7"/>
          <p:cNvGrpSpPr>
            <a:grpSpLocks/>
          </p:cNvGrpSpPr>
          <p:nvPr/>
        </p:nvGrpSpPr>
        <p:grpSpPr bwMode="auto">
          <a:xfrm>
            <a:off x="1999871" y="1710816"/>
            <a:ext cx="7961313" cy="4095750"/>
            <a:chOff x="1360" y="1258"/>
            <a:chExt cx="2376" cy="1152"/>
          </a:xfrm>
        </p:grpSpPr>
        <p:cxnSp>
          <p:nvCxnSpPr>
            <p:cNvPr id="141316" name="_s141316"/>
            <p:cNvCxnSpPr>
              <a:cxnSpLocks noChangeShapeType="1"/>
            </p:cNvCxnSpPr>
            <p:nvPr/>
          </p:nvCxnSpPr>
          <p:spPr bwMode="auto">
            <a:xfrm rot="5400000" flipH="1">
              <a:off x="2311" y="1791"/>
              <a:ext cx="129" cy="503"/>
            </a:xfrm>
            <a:prstGeom prst="bentConnector3">
              <a:avLst>
                <a:gd name="adj1" fmla="val 49657"/>
              </a:avLst>
            </a:prstGeom>
            <a:noFill/>
            <a:ln w="9525">
              <a:solidFill>
                <a:schemeClr val="bg2"/>
              </a:solidFill>
              <a:miter lim="800000"/>
              <a:headEnd/>
              <a:tailEnd/>
            </a:ln>
            <a:extLst>
              <a:ext uri="{909E8E84-426E-40DD-AFC4-6F175D3DCCD1}">
                <a14:hiddenFill xmlns:a14="http://schemas.microsoft.com/office/drawing/2010/main">
                  <a:noFill/>
                </a14:hiddenFill>
              </a:ext>
            </a:extLst>
          </p:spPr>
        </p:cxnSp>
        <p:cxnSp>
          <p:nvCxnSpPr>
            <p:cNvPr id="141317" name="_s141317"/>
            <p:cNvCxnSpPr>
              <a:cxnSpLocks noChangeShapeType="1"/>
            </p:cNvCxnSpPr>
            <p:nvPr/>
          </p:nvCxnSpPr>
          <p:spPr bwMode="auto">
            <a:xfrm rot="16200000">
              <a:off x="1807" y="1790"/>
              <a:ext cx="129" cy="505"/>
            </a:xfrm>
            <a:prstGeom prst="bentConnector3">
              <a:avLst>
                <a:gd name="adj1" fmla="val 49657"/>
              </a:avLst>
            </a:prstGeom>
            <a:noFill/>
            <a:ln w="9525">
              <a:solidFill>
                <a:schemeClr val="bg2"/>
              </a:solidFill>
              <a:miter lim="800000"/>
              <a:headEnd/>
              <a:tailEnd/>
            </a:ln>
            <a:extLst>
              <a:ext uri="{909E8E84-426E-40DD-AFC4-6F175D3DCCD1}">
                <a14:hiddenFill xmlns:a14="http://schemas.microsoft.com/office/drawing/2010/main">
                  <a:noFill/>
                </a14:hiddenFill>
              </a:ext>
            </a:extLst>
          </p:spPr>
        </p:cxnSp>
        <p:cxnSp>
          <p:nvCxnSpPr>
            <p:cNvPr id="141318" name="_s141318"/>
            <p:cNvCxnSpPr>
              <a:cxnSpLocks noChangeShapeType="1"/>
            </p:cNvCxnSpPr>
            <p:nvPr/>
          </p:nvCxnSpPr>
          <p:spPr bwMode="auto">
            <a:xfrm rot="5400000" flipH="1">
              <a:off x="2664" y="1358"/>
              <a:ext cx="128" cy="504"/>
            </a:xfrm>
            <a:prstGeom prst="bentConnector3">
              <a:avLst>
                <a:gd name="adj1" fmla="val 50000"/>
              </a:avLst>
            </a:prstGeom>
            <a:noFill/>
            <a:ln w="9525">
              <a:solidFill>
                <a:schemeClr val="bg2"/>
              </a:solidFill>
              <a:miter lim="800000"/>
              <a:headEnd/>
              <a:tailEnd/>
            </a:ln>
            <a:extLst>
              <a:ext uri="{909E8E84-426E-40DD-AFC4-6F175D3DCCD1}">
                <a14:hiddenFill xmlns:a14="http://schemas.microsoft.com/office/drawing/2010/main">
                  <a:noFill/>
                </a14:hiddenFill>
              </a:ext>
            </a:extLst>
          </p:spPr>
        </p:cxnSp>
        <p:cxnSp>
          <p:nvCxnSpPr>
            <p:cNvPr id="141319" name="_s141319"/>
            <p:cNvCxnSpPr>
              <a:cxnSpLocks noChangeShapeType="1"/>
            </p:cNvCxnSpPr>
            <p:nvPr/>
          </p:nvCxnSpPr>
          <p:spPr bwMode="auto">
            <a:xfrm rot="16200000">
              <a:off x="2160" y="1358"/>
              <a:ext cx="128" cy="504"/>
            </a:xfrm>
            <a:prstGeom prst="bentConnector3">
              <a:avLst>
                <a:gd name="adj1" fmla="val 50000"/>
              </a:avLst>
            </a:prstGeom>
            <a:noFill/>
            <a:ln w="9525">
              <a:solidFill>
                <a:schemeClr val="bg2"/>
              </a:solidFill>
              <a:miter lim="800000"/>
              <a:headEnd/>
              <a:tailEnd/>
            </a:ln>
            <a:extLst>
              <a:ext uri="{909E8E84-426E-40DD-AFC4-6F175D3DCCD1}">
                <a14:hiddenFill xmlns:a14="http://schemas.microsoft.com/office/drawing/2010/main">
                  <a:noFill/>
                </a14:hiddenFill>
              </a:ext>
            </a:extLst>
          </p:spPr>
        </p:cxnSp>
        <p:sp>
          <p:nvSpPr>
            <p:cNvPr id="15" name="_s141320"/>
            <p:cNvSpPr>
              <a:spLocks noChangeArrowheads="1"/>
            </p:cNvSpPr>
            <p:nvPr/>
          </p:nvSpPr>
          <p:spPr bwMode="gray">
            <a:xfrm>
              <a:off x="2047" y="1258"/>
              <a:ext cx="864" cy="288"/>
            </a:xfrm>
            <a:prstGeom prst="roundRect">
              <a:avLst>
                <a:gd name="adj" fmla="val 50000"/>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
                  <a:schemeClr val="accent2"/>
                </a:buClr>
                <a:buSzTx/>
                <a:buFontTx/>
                <a:buNone/>
                <a:tabLst/>
              </a:pPr>
              <a:r>
                <a:rPr kumimoji="0" lang="zh-CN" altLang="en-US" sz="2300" b="1" i="0" u="none" strike="noStrike" cap="none" normalizeH="0" baseline="0" smtClean="0">
                  <a:ln>
                    <a:noFill/>
                  </a:ln>
                  <a:solidFill>
                    <a:srgbClr val="666633"/>
                  </a:solidFill>
                  <a:effectLst/>
                  <a:latin typeface="Arial" pitchFamily="34" charset="0"/>
                  <a:ea typeface="宋体" pitchFamily="2" charset="-122"/>
                </a:rPr>
                <a:t>助学贷款</a:t>
              </a:r>
            </a:p>
          </p:txBody>
        </p:sp>
        <p:sp>
          <p:nvSpPr>
            <p:cNvPr id="16" name="_s141321"/>
            <p:cNvSpPr>
              <a:spLocks noChangeArrowheads="1"/>
            </p:cNvSpPr>
            <p:nvPr/>
          </p:nvSpPr>
          <p:spPr bwMode="gray">
            <a:xfrm>
              <a:off x="1692" y="1690"/>
              <a:ext cx="864" cy="288"/>
            </a:xfrm>
            <a:prstGeom prst="roundRect">
              <a:avLst>
                <a:gd name="adj" fmla="val 50000"/>
              </a:avLst>
            </a:pr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
                  <a:schemeClr val="accent2"/>
                </a:buClr>
                <a:buSzTx/>
                <a:buFontTx/>
                <a:buNone/>
                <a:tabLst/>
              </a:pPr>
              <a:r>
                <a:rPr kumimoji="0" lang="zh-CN" altLang="en-US" sz="2300" b="1" i="0" u="none" strike="noStrike" cap="none" normalizeH="0" baseline="0" dirty="0" smtClean="0">
                  <a:ln>
                    <a:noFill/>
                  </a:ln>
                  <a:solidFill>
                    <a:srgbClr val="666633"/>
                  </a:solidFill>
                  <a:effectLst/>
                  <a:latin typeface="Arial" pitchFamily="34" charset="0"/>
                  <a:ea typeface="宋体" pitchFamily="2" charset="-122"/>
                </a:rPr>
                <a:t>国家助学贷款</a:t>
              </a:r>
            </a:p>
          </p:txBody>
        </p:sp>
        <p:sp>
          <p:nvSpPr>
            <p:cNvPr id="17" name="_s141322"/>
            <p:cNvSpPr>
              <a:spLocks noChangeArrowheads="1"/>
            </p:cNvSpPr>
            <p:nvPr/>
          </p:nvSpPr>
          <p:spPr bwMode="gray">
            <a:xfrm>
              <a:off x="2728" y="1690"/>
              <a:ext cx="864" cy="288"/>
            </a:xfrm>
            <a:prstGeom prst="roundRect">
              <a:avLst>
                <a:gd name="adj" fmla="val 50000"/>
              </a:avLst>
            </a:pr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
                  <a:schemeClr val="accent2"/>
                </a:buClr>
                <a:buSzTx/>
                <a:buFontTx/>
                <a:buNone/>
                <a:tabLst/>
              </a:pPr>
              <a:r>
                <a:rPr kumimoji="0" lang="zh-CN" altLang="en-US" sz="2300" b="1" i="0" u="none" strike="noStrike" cap="none" normalizeH="0" baseline="0" dirty="0" smtClean="0">
                  <a:ln>
                    <a:noFill/>
                  </a:ln>
                  <a:solidFill>
                    <a:srgbClr val="666633"/>
                  </a:solidFill>
                  <a:effectLst/>
                  <a:latin typeface="Arial" pitchFamily="34" charset="0"/>
                  <a:ea typeface="宋体" pitchFamily="2" charset="-122"/>
                </a:rPr>
                <a:t>商业助学贷款</a:t>
              </a:r>
            </a:p>
          </p:txBody>
        </p:sp>
        <p:sp>
          <p:nvSpPr>
            <p:cNvPr id="18" name="_s141323"/>
            <p:cNvSpPr>
              <a:spLocks noChangeArrowheads="1"/>
            </p:cNvSpPr>
            <p:nvPr/>
          </p:nvSpPr>
          <p:spPr bwMode="gray">
            <a:xfrm>
              <a:off x="1360" y="2122"/>
              <a:ext cx="864" cy="288"/>
            </a:xfrm>
            <a:prstGeom prst="roundRect">
              <a:avLst>
                <a:gd name="adj" fmla="val 50000"/>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
                  <a:schemeClr val="accent2"/>
                </a:buClr>
                <a:buSzTx/>
                <a:buFontTx/>
                <a:buNone/>
                <a:tabLst/>
              </a:pPr>
              <a:r>
                <a:rPr kumimoji="0" lang="zh-CN" altLang="en-US" sz="2300" b="1" i="0" u="none" strike="noStrike" cap="none" normalizeH="0" baseline="0" smtClean="0">
                  <a:ln>
                    <a:noFill/>
                  </a:ln>
                  <a:solidFill>
                    <a:srgbClr val="FF0000"/>
                  </a:solidFill>
                  <a:effectLst/>
                  <a:latin typeface="Arial" pitchFamily="34" charset="0"/>
                  <a:ea typeface="宋体" pitchFamily="2" charset="-122"/>
                </a:rPr>
                <a:t>生源地信用助学贷款</a:t>
              </a:r>
            </a:p>
          </p:txBody>
        </p:sp>
        <p:sp>
          <p:nvSpPr>
            <p:cNvPr id="19" name="_s141324"/>
            <p:cNvSpPr>
              <a:spLocks noChangeArrowheads="1"/>
            </p:cNvSpPr>
            <p:nvPr/>
          </p:nvSpPr>
          <p:spPr bwMode="gray">
            <a:xfrm>
              <a:off x="2368" y="2122"/>
              <a:ext cx="864" cy="288"/>
            </a:xfrm>
            <a:prstGeom prst="roundRect">
              <a:avLst>
                <a:gd name="adj" fmla="val 50000"/>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
                  <a:schemeClr val="accent2"/>
                </a:buClr>
                <a:buSzTx/>
                <a:buFontTx/>
                <a:buNone/>
                <a:tabLst/>
              </a:pPr>
              <a:r>
                <a:rPr kumimoji="0" lang="zh-CN" altLang="en-US" sz="2300" b="1" i="0" u="none" strike="noStrike" cap="none" normalizeH="0" baseline="0" smtClean="0">
                  <a:ln>
                    <a:noFill/>
                  </a:ln>
                  <a:solidFill>
                    <a:srgbClr val="666633"/>
                  </a:solidFill>
                  <a:effectLst/>
                  <a:latin typeface="Arial" pitchFamily="34" charset="0"/>
                  <a:ea typeface="宋体" pitchFamily="2" charset="-122"/>
                </a:rPr>
                <a:t>高校助学贷款</a:t>
              </a:r>
            </a:p>
          </p:txBody>
        </p:sp>
      </p:grpSp>
      <p:grpSp>
        <p:nvGrpSpPr>
          <p:cNvPr id="9" name="组合 8"/>
          <p:cNvGrpSpPr/>
          <p:nvPr/>
        </p:nvGrpSpPr>
        <p:grpSpPr>
          <a:xfrm>
            <a:off x="-11500" y="105685"/>
            <a:ext cx="962202" cy="586800"/>
            <a:chOff x="2356210" y="1354713"/>
            <a:chExt cx="867375" cy="586800"/>
          </a:xfrm>
          <a:solidFill>
            <a:srgbClr val="ED4E6E"/>
          </a:solidFill>
          <a:effectLst>
            <a:outerShdw blurRad="50800" dist="38100" dir="2700000" algn="tl" rotWithShape="0">
              <a:prstClr val="black">
                <a:alpha val="40000"/>
              </a:prstClr>
            </a:outerShdw>
          </a:effectLst>
        </p:grpSpPr>
        <p:sp>
          <p:nvSpPr>
            <p:cNvPr id="10" name="矩形 9"/>
            <p:cNvSpPr/>
            <p:nvPr/>
          </p:nvSpPr>
          <p:spPr>
            <a:xfrm>
              <a:off x="2356210" y="1356615"/>
              <a:ext cx="550605" cy="5848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zh-CN" altLang="en-US" sz="1800" dirty="0"/>
            </a:p>
          </p:txBody>
        </p:sp>
        <p:sp>
          <p:nvSpPr>
            <p:cNvPr id="11" name="椭圆 10"/>
            <p:cNvSpPr/>
            <p:nvPr/>
          </p:nvSpPr>
          <p:spPr>
            <a:xfrm>
              <a:off x="2636785" y="1354713"/>
              <a:ext cx="586800" cy="586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zh-CN" altLang="en-US" sz="1800" dirty="0"/>
            </a:p>
          </p:txBody>
        </p:sp>
      </p:grpSp>
      <p:sp>
        <p:nvSpPr>
          <p:cNvPr id="12" name="矩形 7"/>
          <p:cNvSpPr>
            <a:spLocks noChangeArrowheads="1"/>
          </p:cNvSpPr>
          <p:nvPr/>
        </p:nvSpPr>
        <p:spPr bwMode="auto">
          <a:xfrm>
            <a:off x="1082044" y="169265"/>
            <a:ext cx="54194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smtClean="0">
                <a:solidFill>
                  <a:srgbClr val="C00000"/>
                </a:solidFill>
                <a:latin typeface="微软雅黑" pitchFamily="34" charset="-122"/>
                <a:ea typeface="微软雅黑" pitchFamily="34" charset="-122"/>
                <a:sym typeface="微软雅黑" pitchFamily="34" charset="-122"/>
              </a:rPr>
              <a:t>云南省</a:t>
            </a:r>
            <a:r>
              <a:rPr lang="zh-CN" altLang="en-US" sz="2800" b="1" dirty="0">
                <a:solidFill>
                  <a:srgbClr val="C00000"/>
                </a:solidFill>
                <a:latin typeface="微软雅黑" pitchFamily="34" charset="-122"/>
                <a:ea typeface="微软雅黑" pitchFamily="34" charset="-122"/>
                <a:sym typeface="微软雅黑" pitchFamily="34" charset="-122"/>
              </a:rPr>
              <a:t>整体</a:t>
            </a:r>
            <a:r>
              <a:rPr lang="zh-CN" altLang="en-US" sz="2800" b="1" dirty="0" smtClean="0">
                <a:solidFill>
                  <a:srgbClr val="C00000"/>
                </a:solidFill>
                <a:latin typeface="微软雅黑" pitchFamily="34" charset="-122"/>
                <a:ea typeface="微软雅黑" pitchFamily="34" charset="-122"/>
                <a:sym typeface="微软雅黑" pitchFamily="34" charset="-122"/>
              </a:rPr>
              <a:t>情况</a:t>
            </a:r>
            <a:r>
              <a:rPr lang="en-US" altLang="zh-CN" sz="2800" b="1" dirty="0" smtClean="0">
                <a:solidFill>
                  <a:srgbClr val="C00000"/>
                </a:solidFill>
                <a:latin typeface="微软雅黑" pitchFamily="34" charset="-122"/>
                <a:ea typeface="微软雅黑" pitchFamily="34" charset="-122"/>
                <a:sym typeface="微软雅黑" pitchFamily="34" charset="-122"/>
              </a:rPr>
              <a:t>——</a:t>
            </a:r>
            <a:r>
              <a:rPr lang="zh-CN" altLang="en-US" sz="2800" b="1" dirty="0" smtClean="0">
                <a:solidFill>
                  <a:srgbClr val="C00000"/>
                </a:solidFill>
                <a:latin typeface="微软雅黑" pitchFamily="34" charset="-122"/>
                <a:ea typeface="微软雅黑" pitchFamily="34" charset="-122"/>
                <a:sym typeface="微软雅黑" pitchFamily="34" charset="-122"/>
              </a:rPr>
              <a:t>开办情况</a:t>
            </a:r>
            <a:endParaRPr lang="zh-CN" altLang="en-US" sz="2800" b="1" dirty="0">
              <a:solidFill>
                <a:srgbClr val="C00000"/>
              </a:solidFill>
              <a:latin typeface="微软雅黑" pitchFamily="34" charset="-122"/>
              <a:ea typeface="微软雅黑" pitchFamily="34" charset="-122"/>
              <a:sym typeface="微软雅黑" pitchFamily="34" charset="-122"/>
            </a:endParaRPr>
          </a:p>
        </p:txBody>
      </p:sp>
      <p:sp>
        <p:nvSpPr>
          <p:cNvPr id="13" name="矩形 7"/>
          <p:cNvSpPr>
            <a:spLocks noChangeArrowheads="1"/>
          </p:cNvSpPr>
          <p:nvPr/>
        </p:nvSpPr>
        <p:spPr bwMode="auto">
          <a:xfrm>
            <a:off x="293900" y="138426"/>
            <a:ext cx="5437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dirty="0" smtClean="0">
                <a:solidFill>
                  <a:schemeClr val="bg1"/>
                </a:solidFill>
                <a:latin typeface="微软雅黑" pitchFamily="34" charset="-122"/>
                <a:ea typeface="微软雅黑" pitchFamily="34" charset="-122"/>
                <a:sym typeface="微软雅黑" pitchFamily="34" charset="-122"/>
              </a:rPr>
              <a:t>二</a:t>
            </a:r>
            <a:endParaRPr lang="zh-CN" altLang="en-US" sz="2800" b="1" dirty="0">
              <a:solidFill>
                <a:schemeClr val="bg1"/>
              </a:solidFill>
              <a:latin typeface="微软雅黑" pitchFamily="34" charset="-122"/>
              <a:ea typeface="微软雅黑" pitchFamily="34" charset="-122"/>
              <a:sym typeface="微软雅黑" pitchFamily="34" charset="-122"/>
            </a:endParaRPr>
          </a:p>
        </p:txBody>
      </p:sp>
    </p:spTree>
    <p:extLst>
      <p:ext uri="{BB962C8B-B14F-4D97-AF65-F5344CB8AC3E}">
        <p14:creationId xmlns:p14="http://schemas.microsoft.com/office/powerpoint/2010/main" val="1046801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直接连接符 4"/>
          <p:cNvSpPr>
            <a:spLocks noChangeShapeType="1"/>
          </p:cNvSpPr>
          <p:nvPr/>
        </p:nvSpPr>
        <p:spPr bwMode="auto">
          <a:xfrm>
            <a:off x="363538" y="833438"/>
            <a:ext cx="11485562" cy="1587"/>
          </a:xfrm>
          <a:prstGeom prst="line">
            <a:avLst/>
          </a:prstGeom>
          <a:noFill/>
          <a:ln w="9525">
            <a:solidFill>
              <a:srgbClr val="7F7F7F"/>
            </a:solidFill>
            <a:prstDash val="sysDash"/>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 name="矩形 7"/>
          <p:cNvSpPr>
            <a:spLocks noChangeArrowheads="1"/>
          </p:cNvSpPr>
          <p:nvPr/>
        </p:nvSpPr>
        <p:spPr bwMode="auto">
          <a:xfrm>
            <a:off x="1107347" y="288925"/>
            <a:ext cx="57089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smtClean="0">
                <a:solidFill>
                  <a:srgbClr val="C00000"/>
                </a:solidFill>
                <a:latin typeface="微软雅黑" pitchFamily="34" charset="-122"/>
                <a:ea typeface="微软雅黑" pitchFamily="34" charset="-122"/>
                <a:sym typeface="微软雅黑" pitchFamily="34" charset="-122"/>
              </a:rPr>
              <a:t>云南省</a:t>
            </a:r>
            <a:r>
              <a:rPr lang="zh-CN" altLang="en-US" sz="2800" b="1" dirty="0">
                <a:solidFill>
                  <a:srgbClr val="C00000"/>
                </a:solidFill>
                <a:latin typeface="微软雅黑" pitchFamily="34" charset="-122"/>
                <a:ea typeface="微软雅黑" pitchFamily="34" charset="-122"/>
                <a:sym typeface="微软雅黑" pitchFamily="34" charset="-122"/>
              </a:rPr>
              <a:t>整体情况</a:t>
            </a:r>
            <a:r>
              <a:rPr lang="en-US" altLang="zh-CN" sz="2800" b="1" dirty="0" smtClean="0">
                <a:solidFill>
                  <a:srgbClr val="C00000"/>
                </a:solidFill>
                <a:latin typeface="微软雅黑" pitchFamily="34" charset="-122"/>
                <a:ea typeface="微软雅黑" pitchFamily="34" charset="-122"/>
                <a:sym typeface="微软雅黑" pitchFamily="34" charset="-122"/>
              </a:rPr>
              <a:t>——</a:t>
            </a:r>
            <a:r>
              <a:rPr lang="zh-CN" altLang="en-US" sz="2800" b="1" dirty="0">
                <a:solidFill>
                  <a:srgbClr val="C00000"/>
                </a:solidFill>
                <a:latin typeface="微软雅黑" pitchFamily="34" charset="-122"/>
                <a:ea typeface="微软雅黑" pitchFamily="34" charset="-122"/>
                <a:sym typeface="微软雅黑" pitchFamily="34" charset="-122"/>
              </a:rPr>
              <a:t>组织</a:t>
            </a:r>
            <a:r>
              <a:rPr lang="zh-CN" altLang="en-US" sz="2800" b="1" dirty="0" smtClean="0">
                <a:solidFill>
                  <a:srgbClr val="C00000"/>
                </a:solidFill>
                <a:latin typeface="微软雅黑" pitchFamily="34" charset="-122"/>
                <a:ea typeface="微软雅黑" pitchFamily="34" charset="-122"/>
                <a:sym typeface="微软雅黑" pitchFamily="34" charset="-122"/>
              </a:rPr>
              <a:t>模式</a:t>
            </a:r>
            <a:endParaRPr lang="zh-CN" altLang="en-US" sz="2800" b="1" dirty="0">
              <a:solidFill>
                <a:srgbClr val="C00000"/>
              </a:solidFill>
              <a:latin typeface="微软雅黑" pitchFamily="34" charset="-122"/>
              <a:ea typeface="微软雅黑" pitchFamily="34" charset="-122"/>
              <a:sym typeface="微软雅黑" pitchFamily="34" charset="-122"/>
            </a:endParaRPr>
          </a:p>
        </p:txBody>
      </p:sp>
      <p:grpSp>
        <p:nvGrpSpPr>
          <p:cNvPr id="262" name="组合 261"/>
          <p:cNvGrpSpPr/>
          <p:nvPr/>
        </p:nvGrpSpPr>
        <p:grpSpPr>
          <a:xfrm>
            <a:off x="2309327" y="1551024"/>
            <a:ext cx="6477289" cy="3997789"/>
            <a:chOff x="405561" y="3764671"/>
            <a:chExt cx="5113753" cy="3000051"/>
          </a:xfrm>
        </p:grpSpPr>
        <p:sp>
          <p:nvSpPr>
            <p:cNvPr id="29" name="文本框 1"/>
            <p:cNvSpPr txBox="1"/>
            <p:nvPr/>
          </p:nvSpPr>
          <p:spPr>
            <a:xfrm>
              <a:off x="1446244" y="3764672"/>
              <a:ext cx="1275373" cy="469468"/>
            </a:xfrm>
            <a:prstGeom prst="rect">
              <a:avLst/>
            </a:prstGeom>
            <a:solidFill>
              <a:srgbClr val="BB171F"/>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zh-CN" altLang="en-US" sz="1600" kern="100" dirty="0" smtClean="0">
                  <a:solidFill>
                    <a:srgbClr val="FFFFFF"/>
                  </a:solidFill>
                  <a:latin typeface="微软雅黑" panose="020B0503020204020204" pitchFamily="34" charset="-122"/>
                  <a:ea typeface="微软雅黑" panose="020B0503020204020204" pitchFamily="34" charset="-122"/>
                  <a:cs typeface="宋体" panose="02010600030101010101" pitchFamily="2" charset="-122"/>
                </a:rPr>
                <a:t>国家开发银行</a:t>
              </a:r>
              <a:endParaRPr lang="en-US" altLang="zh-CN" sz="1600" kern="100" dirty="0" smtClean="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a:p>
              <a:pPr algn="ctr">
                <a:spcAft>
                  <a:spcPts val="0"/>
                </a:spcAft>
              </a:pPr>
              <a:r>
                <a:rPr lang="zh-CN" altLang="en-US" sz="1600" kern="100" smtClean="0">
                  <a:solidFill>
                    <a:srgbClr val="FFFFFF"/>
                  </a:solidFill>
                  <a:latin typeface="微软雅黑" panose="020B0503020204020204" pitchFamily="34" charset="-122"/>
                  <a:ea typeface="微软雅黑" panose="020B0503020204020204" pitchFamily="34" charset="-122"/>
                  <a:cs typeface="宋体" panose="02010600030101010101" pitchFamily="2" charset="-122"/>
                </a:rPr>
                <a:t>云南省分行</a:t>
              </a:r>
              <a:endParaRPr lang="zh-CN" sz="1600" kern="100"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30" name="矩形 29"/>
            <p:cNvSpPr/>
            <p:nvPr/>
          </p:nvSpPr>
          <p:spPr>
            <a:xfrm>
              <a:off x="1347905" y="4528930"/>
              <a:ext cx="1763481" cy="424156"/>
            </a:xfrm>
            <a:prstGeom prst="rect">
              <a:avLst/>
            </a:prstGeom>
            <a:solidFill>
              <a:srgbClr val="821015"/>
            </a:solidFill>
          </p:spPr>
          <p:style>
            <a:lnRef idx="1">
              <a:schemeClr val="accent5"/>
            </a:lnRef>
            <a:fillRef idx="3">
              <a:schemeClr val="accent5"/>
            </a:fillRef>
            <a:effectRef idx="2">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zh-CN" altLang="en-US" sz="1600" kern="100" dirty="0" smtClean="0">
                  <a:solidFill>
                    <a:srgbClr val="FFFFFF"/>
                  </a:solidFill>
                  <a:latin typeface="微软雅黑" panose="020B0503020204020204" pitchFamily="34" charset="-122"/>
                  <a:ea typeface="微软雅黑" panose="020B0503020204020204" pitchFamily="34" charset="-122"/>
                  <a:cs typeface="宋体" panose="02010600030101010101" pitchFamily="2" charset="-122"/>
                </a:rPr>
                <a:t>助学贷款分管处室</a:t>
              </a:r>
              <a:endParaRPr lang="zh-CN" sz="1600" kern="100"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31" name="矩形 30"/>
            <p:cNvSpPr/>
            <p:nvPr/>
          </p:nvSpPr>
          <p:spPr>
            <a:xfrm>
              <a:off x="3249442" y="4528929"/>
              <a:ext cx="1583517" cy="424156"/>
            </a:xfrm>
            <a:prstGeom prst="rect">
              <a:avLst/>
            </a:prstGeom>
            <a:solidFill>
              <a:srgbClr val="821015"/>
            </a:solidFill>
          </p:spPr>
          <p:style>
            <a:lnRef idx="1">
              <a:schemeClr val="accent5"/>
            </a:lnRef>
            <a:fillRef idx="3">
              <a:schemeClr val="accent5"/>
            </a:fillRef>
            <a:effectRef idx="2">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zh-CN" altLang="en-US" sz="1600" kern="1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省</a:t>
              </a:r>
              <a:r>
                <a:rPr lang="zh-CN" altLang="en-US" sz="1600" kern="100" dirty="0" smtClean="0">
                  <a:solidFill>
                    <a:srgbClr val="FFFFFF"/>
                  </a:solidFill>
                  <a:latin typeface="微软雅黑" panose="020B0503020204020204" pitchFamily="34" charset="-122"/>
                  <a:ea typeface="微软雅黑" panose="020B0503020204020204" pitchFamily="34" charset="-122"/>
                  <a:cs typeface="宋体" panose="02010600030101010101" pitchFamily="2" charset="-122"/>
                </a:rPr>
                <a:t>级资助中心</a:t>
              </a:r>
              <a:endParaRPr lang="zh-CN" sz="1600" kern="100"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32" name="文本框 9"/>
            <p:cNvSpPr txBox="1"/>
            <p:nvPr/>
          </p:nvSpPr>
          <p:spPr>
            <a:xfrm>
              <a:off x="1233811" y="5304171"/>
              <a:ext cx="1104852" cy="422152"/>
            </a:xfrm>
            <a:prstGeom prst="rect">
              <a:avLst/>
            </a:prstGeom>
            <a:solidFill>
              <a:srgbClr val="00314F"/>
            </a:solidFill>
            <a:ln/>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zh-CN" altLang="en-US" sz="1200" kern="100" dirty="0" smtClean="0">
                  <a:solidFill>
                    <a:srgbClr val="FFFFFF"/>
                  </a:solidFill>
                  <a:latin typeface="微软雅黑" panose="020B0503020204020204" pitchFamily="34" charset="-122"/>
                  <a:ea typeface="微软雅黑" panose="020B0503020204020204" pitchFamily="34" charset="-122"/>
                  <a:cs typeface="宋体" panose="02010600030101010101" pitchFamily="2" charset="-122"/>
                </a:rPr>
                <a:t>市级资助中心</a:t>
              </a:r>
              <a:endParaRPr lang="zh-CN" sz="1200" kern="100"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33" name="文本框 9"/>
            <p:cNvSpPr txBox="1"/>
            <p:nvPr/>
          </p:nvSpPr>
          <p:spPr>
            <a:xfrm>
              <a:off x="2558600" y="5304172"/>
              <a:ext cx="1153663" cy="422152"/>
            </a:xfrm>
            <a:prstGeom prst="rect">
              <a:avLst/>
            </a:prstGeom>
            <a:solidFill>
              <a:srgbClr val="00314F"/>
            </a:solidFill>
            <a:ln/>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zh-CN" altLang="en-US" sz="1200" kern="1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市级资助中心</a:t>
              </a:r>
              <a:endParaRPr lang="zh-CN" altLang="zh-CN" sz="1200" kern="100"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34" name="文本框 9"/>
            <p:cNvSpPr txBox="1"/>
            <p:nvPr/>
          </p:nvSpPr>
          <p:spPr>
            <a:xfrm>
              <a:off x="3935216" y="5304172"/>
              <a:ext cx="1123835" cy="422152"/>
            </a:xfrm>
            <a:prstGeom prst="rect">
              <a:avLst/>
            </a:prstGeom>
            <a:solidFill>
              <a:srgbClr val="00314F"/>
            </a:solidFill>
            <a:ln/>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lvl="0" algn="ctr"/>
              <a:r>
                <a:rPr lang="zh-CN" altLang="en-US" sz="1200" kern="1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市级资助中心</a:t>
              </a:r>
              <a:endParaRPr lang="zh-CN" altLang="zh-CN" sz="1200" kern="100"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cxnSp>
          <p:nvCxnSpPr>
            <p:cNvPr id="35" name="肘形连接符 34"/>
            <p:cNvCxnSpPr>
              <a:stCxn id="31" idx="1"/>
              <a:endCxn id="30" idx="3"/>
            </p:cNvCxnSpPr>
            <p:nvPr/>
          </p:nvCxnSpPr>
          <p:spPr>
            <a:xfrm rot="10800000" flipV="1">
              <a:off x="3111386" y="4741006"/>
              <a:ext cx="138056" cy="1"/>
            </a:xfrm>
            <a:prstGeom prst="bentConnector3">
              <a:avLst/>
            </a:prstGeom>
            <a:ln w="19050">
              <a:solidFill>
                <a:srgbClr val="00314F"/>
              </a:solidFill>
            </a:ln>
          </p:spPr>
          <p:style>
            <a:lnRef idx="1">
              <a:schemeClr val="accent1"/>
            </a:lnRef>
            <a:fillRef idx="0">
              <a:schemeClr val="accent1"/>
            </a:fillRef>
            <a:effectRef idx="0">
              <a:schemeClr val="accent1"/>
            </a:effectRef>
            <a:fontRef idx="minor">
              <a:schemeClr val="tx1"/>
            </a:fontRef>
          </p:style>
        </p:cxnSp>
        <p:cxnSp>
          <p:nvCxnSpPr>
            <p:cNvPr id="36" name="肘形连接符 35"/>
            <p:cNvCxnSpPr>
              <a:stCxn id="29" idx="2"/>
              <a:endCxn id="30" idx="0"/>
            </p:cNvCxnSpPr>
            <p:nvPr/>
          </p:nvCxnSpPr>
          <p:spPr>
            <a:xfrm rot="16200000" flipH="1">
              <a:off x="2009393" y="4308677"/>
              <a:ext cx="294791" cy="145715"/>
            </a:xfrm>
            <a:prstGeom prst="bentConnector3">
              <a:avLst/>
            </a:prstGeom>
            <a:ln w="19050">
              <a:solidFill>
                <a:srgbClr val="00314F"/>
              </a:solidFill>
            </a:ln>
          </p:spPr>
          <p:style>
            <a:lnRef idx="1">
              <a:schemeClr val="accent1"/>
            </a:lnRef>
            <a:fillRef idx="0">
              <a:schemeClr val="accent1"/>
            </a:fillRef>
            <a:effectRef idx="0">
              <a:schemeClr val="accent1"/>
            </a:effectRef>
            <a:fontRef idx="minor">
              <a:schemeClr val="tx1"/>
            </a:fontRef>
          </p:style>
        </p:cxnSp>
        <p:cxnSp>
          <p:nvCxnSpPr>
            <p:cNvPr id="37" name="肘形连接符 36"/>
            <p:cNvCxnSpPr>
              <a:stCxn id="84" idx="2"/>
              <a:endCxn id="31" idx="0"/>
            </p:cNvCxnSpPr>
            <p:nvPr/>
          </p:nvCxnSpPr>
          <p:spPr>
            <a:xfrm rot="5400000">
              <a:off x="3973074" y="4302267"/>
              <a:ext cx="294791" cy="158535"/>
            </a:xfrm>
            <a:prstGeom prst="bentConnector3">
              <a:avLst>
                <a:gd name="adj1" fmla="val 50000"/>
              </a:avLst>
            </a:prstGeom>
            <a:ln w="19050">
              <a:solidFill>
                <a:srgbClr val="00314F"/>
              </a:solidFill>
            </a:ln>
          </p:spPr>
          <p:style>
            <a:lnRef idx="1">
              <a:schemeClr val="accent1"/>
            </a:lnRef>
            <a:fillRef idx="0">
              <a:schemeClr val="accent1"/>
            </a:fillRef>
            <a:effectRef idx="0">
              <a:schemeClr val="accent1"/>
            </a:effectRef>
            <a:fontRef idx="minor">
              <a:schemeClr val="tx1"/>
            </a:fontRef>
          </p:style>
        </p:cxnSp>
        <p:cxnSp>
          <p:nvCxnSpPr>
            <p:cNvPr id="38" name="肘形连接符 37"/>
            <p:cNvCxnSpPr>
              <a:stCxn id="31" idx="2"/>
              <a:endCxn id="33" idx="0"/>
            </p:cNvCxnSpPr>
            <p:nvPr/>
          </p:nvCxnSpPr>
          <p:spPr>
            <a:xfrm rot="5400000">
              <a:off x="3412774" y="4675744"/>
              <a:ext cx="351087" cy="905769"/>
            </a:xfrm>
            <a:prstGeom prst="bentConnector3">
              <a:avLst/>
            </a:prstGeom>
            <a:ln w="19050">
              <a:solidFill>
                <a:srgbClr val="00314F"/>
              </a:solidFill>
            </a:ln>
          </p:spPr>
          <p:style>
            <a:lnRef idx="1">
              <a:schemeClr val="accent1"/>
            </a:lnRef>
            <a:fillRef idx="0">
              <a:schemeClr val="accent1"/>
            </a:fillRef>
            <a:effectRef idx="0">
              <a:schemeClr val="accent1"/>
            </a:effectRef>
            <a:fontRef idx="minor">
              <a:schemeClr val="tx1"/>
            </a:fontRef>
          </p:style>
        </p:cxnSp>
        <p:cxnSp>
          <p:nvCxnSpPr>
            <p:cNvPr id="39" name="肘形连接符 38"/>
            <p:cNvCxnSpPr>
              <a:stCxn id="31" idx="2"/>
              <a:endCxn id="32" idx="0"/>
            </p:cNvCxnSpPr>
            <p:nvPr/>
          </p:nvCxnSpPr>
          <p:spPr>
            <a:xfrm rot="5400000">
              <a:off x="2738176" y="4001146"/>
              <a:ext cx="351086" cy="2254964"/>
            </a:xfrm>
            <a:prstGeom prst="bentConnector3">
              <a:avLst/>
            </a:prstGeom>
            <a:ln w="19050">
              <a:solidFill>
                <a:srgbClr val="00314F"/>
              </a:solidFill>
            </a:ln>
          </p:spPr>
          <p:style>
            <a:lnRef idx="1">
              <a:schemeClr val="accent1"/>
            </a:lnRef>
            <a:fillRef idx="0">
              <a:schemeClr val="accent1"/>
            </a:fillRef>
            <a:effectRef idx="0">
              <a:schemeClr val="accent1"/>
            </a:effectRef>
            <a:fontRef idx="minor">
              <a:schemeClr val="tx1"/>
            </a:fontRef>
          </p:style>
        </p:cxnSp>
        <p:cxnSp>
          <p:nvCxnSpPr>
            <p:cNvPr id="40" name="肘形连接符 39"/>
            <p:cNvCxnSpPr>
              <a:stCxn id="31" idx="2"/>
              <a:endCxn id="34" idx="0"/>
            </p:cNvCxnSpPr>
            <p:nvPr/>
          </p:nvCxnSpPr>
          <p:spPr>
            <a:xfrm rot="16200000" flipH="1">
              <a:off x="4093624" y="4900661"/>
              <a:ext cx="351087" cy="455933"/>
            </a:xfrm>
            <a:prstGeom prst="bentConnector3">
              <a:avLst/>
            </a:prstGeom>
            <a:ln w="19050">
              <a:solidFill>
                <a:srgbClr val="00314F"/>
              </a:solidFill>
            </a:ln>
          </p:spPr>
          <p:style>
            <a:lnRef idx="1">
              <a:schemeClr val="accent1"/>
            </a:lnRef>
            <a:fillRef idx="0">
              <a:schemeClr val="accent1"/>
            </a:fillRef>
            <a:effectRef idx="0">
              <a:schemeClr val="accent1"/>
            </a:effectRef>
            <a:fontRef idx="minor">
              <a:schemeClr val="tx1"/>
            </a:fontRef>
          </p:style>
        </p:cxnSp>
        <p:sp>
          <p:nvSpPr>
            <p:cNvPr id="84" name="文本框 1"/>
            <p:cNvSpPr txBox="1"/>
            <p:nvPr/>
          </p:nvSpPr>
          <p:spPr>
            <a:xfrm>
              <a:off x="3549247" y="3764671"/>
              <a:ext cx="1300978" cy="469468"/>
            </a:xfrm>
            <a:prstGeom prst="rect">
              <a:avLst/>
            </a:prstGeom>
            <a:solidFill>
              <a:srgbClr val="BB171F"/>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zh-CN" altLang="en-US" sz="1600" kern="100" smtClean="0">
                  <a:solidFill>
                    <a:srgbClr val="FFFFFF"/>
                  </a:solidFill>
                  <a:latin typeface="微软雅黑" panose="020B0503020204020204" pitchFamily="34" charset="-122"/>
                  <a:ea typeface="微软雅黑" panose="020B0503020204020204" pitchFamily="34" charset="-122"/>
                  <a:cs typeface="宋体" panose="02010600030101010101" pitchFamily="2" charset="-122"/>
                </a:rPr>
                <a:t>云南省教育厅</a:t>
              </a:r>
              <a:endParaRPr lang="zh-CN" sz="1600" kern="100"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cxnSp>
          <p:nvCxnSpPr>
            <p:cNvPr id="85" name="肘形连接符 84"/>
            <p:cNvCxnSpPr>
              <a:stCxn id="29" idx="3"/>
              <a:endCxn id="84" idx="1"/>
            </p:cNvCxnSpPr>
            <p:nvPr/>
          </p:nvCxnSpPr>
          <p:spPr>
            <a:xfrm flipV="1">
              <a:off x="2721617" y="3999405"/>
              <a:ext cx="827630" cy="1"/>
            </a:xfrm>
            <a:prstGeom prst="bentConnector3">
              <a:avLst/>
            </a:prstGeom>
            <a:ln w="19050">
              <a:solidFill>
                <a:srgbClr val="00314F"/>
              </a:solidFill>
            </a:ln>
          </p:spPr>
          <p:style>
            <a:lnRef idx="1">
              <a:schemeClr val="accent1"/>
            </a:lnRef>
            <a:fillRef idx="0">
              <a:schemeClr val="accent1"/>
            </a:fillRef>
            <a:effectRef idx="0">
              <a:schemeClr val="accent1"/>
            </a:effectRef>
            <a:fontRef idx="minor">
              <a:schemeClr val="tx1"/>
            </a:fontRef>
          </p:style>
        </p:cxnSp>
        <p:sp>
          <p:nvSpPr>
            <p:cNvPr id="154" name="文本框 9"/>
            <p:cNvSpPr txBox="1"/>
            <p:nvPr/>
          </p:nvSpPr>
          <p:spPr>
            <a:xfrm>
              <a:off x="790254" y="6084207"/>
              <a:ext cx="631993" cy="322629"/>
            </a:xfrm>
            <a:prstGeom prst="rect">
              <a:avLst/>
            </a:prstGeom>
            <a:solidFill>
              <a:srgbClr val="E6B33D"/>
            </a:solidFill>
            <a:ln/>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zh-CN" altLang="en-US" sz="1200" dirty="0" smtClean="0">
                  <a:solidFill>
                    <a:srgbClr val="FFFFFF"/>
                  </a:solidFill>
                  <a:latin typeface="微软雅黑" panose="020B0503020204020204" pitchFamily="34" charset="-122"/>
                  <a:ea typeface="微软雅黑" panose="020B0503020204020204" pitchFamily="34" charset="-122"/>
                  <a:cs typeface="宋体" panose="02010600030101010101" pitchFamily="2" charset="-122"/>
                </a:rPr>
                <a:t>县区</a:t>
              </a:r>
              <a:endParaRPr lang="zh-CN" sz="1200"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55" name="文本框 9"/>
            <p:cNvSpPr txBox="1"/>
            <p:nvPr/>
          </p:nvSpPr>
          <p:spPr>
            <a:xfrm>
              <a:off x="1597670" y="6084207"/>
              <a:ext cx="631993" cy="322629"/>
            </a:xfrm>
            <a:prstGeom prst="rect">
              <a:avLst/>
            </a:prstGeom>
            <a:solidFill>
              <a:srgbClr val="E6B33D"/>
            </a:solidFill>
            <a:ln/>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zh-CN" altLang="en-US" sz="1200" dirty="0" smtClean="0">
                  <a:solidFill>
                    <a:srgbClr val="FFFFFF"/>
                  </a:solidFill>
                  <a:latin typeface="微软雅黑" panose="020B0503020204020204" pitchFamily="34" charset="-122"/>
                  <a:ea typeface="微软雅黑" panose="020B0503020204020204" pitchFamily="34" charset="-122"/>
                  <a:cs typeface="宋体" panose="02010600030101010101" pitchFamily="2" charset="-122"/>
                </a:rPr>
                <a:t>县区</a:t>
              </a:r>
              <a:endParaRPr lang="zh-CN" sz="1200"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56" name="文本框 9"/>
            <p:cNvSpPr txBox="1"/>
            <p:nvPr/>
          </p:nvSpPr>
          <p:spPr>
            <a:xfrm>
              <a:off x="3232798" y="6084205"/>
              <a:ext cx="631993" cy="322629"/>
            </a:xfrm>
            <a:prstGeom prst="rect">
              <a:avLst/>
            </a:prstGeom>
            <a:solidFill>
              <a:srgbClr val="E6B33D"/>
            </a:solidFill>
            <a:ln/>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zh-CN" altLang="en-US" sz="1200" dirty="0" smtClean="0">
                  <a:solidFill>
                    <a:srgbClr val="FFFFFF"/>
                  </a:solidFill>
                  <a:latin typeface="微软雅黑" panose="020B0503020204020204" pitchFamily="34" charset="-122"/>
                  <a:ea typeface="微软雅黑" panose="020B0503020204020204" pitchFamily="34" charset="-122"/>
                  <a:cs typeface="宋体" panose="02010600030101010101" pitchFamily="2" charset="-122"/>
                </a:rPr>
                <a:t>县区</a:t>
              </a:r>
              <a:endParaRPr lang="zh-CN" sz="1200"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57" name="文本框 9"/>
            <p:cNvSpPr txBox="1"/>
            <p:nvPr/>
          </p:nvSpPr>
          <p:spPr>
            <a:xfrm>
              <a:off x="2444685" y="6084206"/>
              <a:ext cx="631993" cy="322629"/>
            </a:xfrm>
            <a:prstGeom prst="rect">
              <a:avLst/>
            </a:prstGeom>
            <a:solidFill>
              <a:srgbClr val="E6B33D"/>
            </a:solidFill>
            <a:ln/>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zh-CN" altLang="en-US" sz="1200" dirty="0" smtClean="0">
                  <a:solidFill>
                    <a:srgbClr val="FFFFFF"/>
                  </a:solidFill>
                  <a:latin typeface="微软雅黑" panose="020B0503020204020204" pitchFamily="34" charset="-122"/>
                  <a:ea typeface="微软雅黑" panose="020B0503020204020204" pitchFamily="34" charset="-122"/>
                  <a:cs typeface="宋体" panose="02010600030101010101" pitchFamily="2" charset="-122"/>
                </a:rPr>
                <a:t>县区</a:t>
              </a:r>
              <a:endParaRPr lang="zh-CN" sz="1200"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60" name="文本框 9"/>
            <p:cNvSpPr txBox="1"/>
            <p:nvPr/>
          </p:nvSpPr>
          <p:spPr>
            <a:xfrm>
              <a:off x="4067037" y="6083666"/>
              <a:ext cx="631993" cy="322629"/>
            </a:xfrm>
            <a:prstGeom prst="rect">
              <a:avLst/>
            </a:prstGeom>
            <a:solidFill>
              <a:srgbClr val="E6B33D"/>
            </a:solidFill>
            <a:ln/>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zh-CN" altLang="en-US" sz="1200" dirty="0" smtClean="0">
                  <a:solidFill>
                    <a:srgbClr val="FFFFFF"/>
                  </a:solidFill>
                  <a:latin typeface="微软雅黑" panose="020B0503020204020204" pitchFamily="34" charset="-122"/>
                  <a:ea typeface="微软雅黑" panose="020B0503020204020204" pitchFamily="34" charset="-122"/>
                  <a:cs typeface="宋体" panose="02010600030101010101" pitchFamily="2" charset="-122"/>
                </a:rPr>
                <a:t>县区</a:t>
              </a:r>
              <a:endParaRPr lang="zh-CN" sz="1200"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61" name="文本框 9"/>
            <p:cNvSpPr txBox="1"/>
            <p:nvPr/>
          </p:nvSpPr>
          <p:spPr>
            <a:xfrm>
              <a:off x="4887321" y="6084207"/>
              <a:ext cx="631993" cy="322629"/>
            </a:xfrm>
            <a:prstGeom prst="rect">
              <a:avLst/>
            </a:prstGeom>
            <a:solidFill>
              <a:srgbClr val="E6B33D"/>
            </a:solidFill>
            <a:ln/>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zh-CN" altLang="en-US" sz="1200" dirty="0" smtClean="0">
                  <a:solidFill>
                    <a:srgbClr val="FFFFFF"/>
                  </a:solidFill>
                  <a:latin typeface="微软雅黑" panose="020B0503020204020204" pitchFamily="34" charset="-122"/>
                  <a:ea typeface="微软雅黑" panose="020B0503020204020204" pitchFamily="34" charset="-122"/>
                  <a:cs typeface="宋体" panose="02010600030101010101" pitchFamily="2" charset="-122"/>
                </a:rPr>
                <a:t>县区</a:t>
              </a:r>
              <a:endParaRPr lang="zh-CN" sz="1200"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cxnSp>
          <p:nvCxnSpPr>
            <p:cNvPr id="162" name="肘形连接符 161"/>
            <p:cNvCxnSpPr>
              <a:stCxn id="160" idx="0"/>
              <a:endCxn id="34" idx="2"/>
            </p:cNvCxnSpPr>
            <p:nvPr/>
          </p:nvCxnSpPr>
          <p:spPr>
            <a:xfrm rot="5400000" flipH="1" flipV="1">
              <a:off x="4261413" y="5847945"/>
              <a:ext cx="357342" cy="114100"/>
            </a:xfrm>
            <a:prstGeom prst="bentConnector3">
              <a:avLst>
                <a:gd name="adj1" fmla="val 50000"/>
              </a:avLst>
            </a:prstGeom>
            <a:ln w="19050">
              <a:solidFill>
                <a:srgbClr val="00314F"/>
              </a:solidFill>
            </a:ln>
          </p:spPr>
          <p:style>
            <a:lnRef idx="1">
              <a:schemeClr val="accent1"/>
            </a:lnRef>
            <a:fillRef idx="0">
              <a:schemeClr val="accent1"/>
            </a:fillRef>
            <a:effectRef idx="0">
              <a:schemeClr val="accent1"/>
            </a:effectRef>
            <a:fontRef idx="minor">
              <a:schemeClr val="tx1"/>
            </a:fontRef>
          </p:style>
        </p:cxnSp>
        <p:cxnSp>
          <p:nvCxnSpPr>
            <p:cNvPr id="163" name="肘形连接符 162"/>
            <p:cNvCxnSpPr>
              <a:stCxn id="156" idx="0"/>
              <a:endCxn id="33" idx="2"/>
            </p:cNvCxnSpPr>
            <p:nvPr/>
          </p:nvCxnSpPr>
          <p:spPr>
            <a:xfrm rot="16200000" flipV="1">
              <a:off x="3163174" y="5698583"/>
              <a:ext cx="357881" cy="413363"/>
            </a:xfrm>
            <a:prstGeom prst="bentConnector3">
              <a:avLst>
                <a:gd name="adj1" fmla="val 50000"/>
              </a:avLst>
            </a:prstGeom>
            <a:ln w="19050">
              <a:solidFill>
                <a:srgbClr val="00314F"/>
              </a:solidFill>
            </a:ln>
          </p:spPr>
          <p:style>
            <a:lnRef idx="1">
              <a:schemeClr val="accent1"/>
            </a:lnRef>
            <a:fillRef idx="0">
              <a:schemeClr val="accent1"/>
            </a:fillRef>
            <a:effectRef idx="0">
              <a:schemeClr val="accent1"/>
            </a:effectRef>
            <a:fontRef idx="minor">
              <a:schemeClr val="tx1"/>
            </a:fontRef>
          </p:style>
        </p:cxnSp>
        <p:cxnSp>
          <p:nvCxnSpPr>
            <p:cNvPr id="164" name="肘形连接符 163"/>
            <p:cNvCxnSpPr>
              <a:stCxn id="157" idx="0"/>
              <a:endCxn id="33" idx="2"/>
            </p:cNvCxnSpPr>
            <p:nvPr/>
          </p:nvCxnSpPr>
          <p:spPr>
            <a:xfrm rot="5400000" flipH="1" flipV="1">
              <a:off x="2769116" y="5717890"/>
              <a:ext cx="357882" cy="374750"/>
            </a:xfrm>
            <a:prstGeom prst="bentConnector3">
              <a:avLst>
                <a:gd name="adj1" fmla="val 50000"/>
              </a:avLst>
            </a:prstGeom>
            <a:ln w="19050">
              <a:solidFill>
                <a:srgbClr val="00314F"/>
              </a:solidFill>
            </a:ln>
          </p:spPr>
          <p:style>
            <a:lnRef idx="1">
              <a:schemeClr val="accent1"/>
            </a:lnRef>
            <a:fillRef idx="0">
              <a:schemeClr val="accent1"/>
            </a:fillRef>
            <a:effectRef idx="0">
              <a:schemeClr val="accent1"/>
            </a:effectRef>
            <a:fontRef idx="minor">
              <a:schemeClr val="tx1"/>
            </a:fontRef>
          </p:style>
        </p:cxnSp>
        <p:cxnSp>
          <p:nvCxnSpPr>
            <p:cNvPr id="165" name="肘形连接符 164"/>
            <p:cNvCxnSpPr>
              <a:stCxn id="155" idx="0"/>
              <a:endCxn id="32" idx="2"/>
            </p:cNvCxnSpPr>
            <p:nvPr/>
          </p:nvCxnSpPr>
          <p:spPr>
            <a:xfrm rot="16200000" flipV="1">
              <a:off x="1671010" y="5841550"/>
              <a:ext cx="357884" cy="127430"/>
            </a:xfrm>
            <a:prstGeom prst="bentConnector3">
              <a:avLst>
                <a:gd name="adj1" fmla="val 50000"/>
              </a:avLst>
            </a:prstGeom>
            <a:ln w="19050">
              <a:solidFill>
                <a:srgbClr val="00314F"/>
              </a:solidFill>
            </a:ln>
          </p:spPr>
          <p:style>
            <a:lnRef idx="1">
              <a:schemeClr val="accent1"/>
            </a:lnRef>
            <a:fillRef idx="0">
              <a:schemeClr val="accent1"/>
            </a:fillRef>
            <a:effectRef idx="0">
              <a:schemeClr val="accent1"/>
            </a:effectRef>
            <a:fontRef idx="minor">
              <a:schemeClr val="tx1"/>
            </a:fontRef>
          </p:style>
        </p:cxnSp>
        <p:cxnSp>
          <p:nvCxnSpPr>
            <p:cNvPr id="166" name="肘形连接符 165"/>
            <p:cNvCxnSpPr/>
            <p:nvPr/>
          </p:nvCxnSpPr>
          <p:spPr>
            <a:xfrm rot="5400000">
              <a:off x="566612" y="6245785"/>
              <a:ext cx="357884" cy="679986"/>
            </a:xfrm>
            <a:prstGeom prst="bentConnector3">
              <a:avLst>
                <a:gd name="adj1" fmla="val 52862"/>
              </a:avLst>
            </a:prstGeom>
            <a:ln w="19050">
              <a:solidFill>
                <a:srgbClr val="00314F"/>
              </a:solidFill>
            </a:ln>
          </p:spPr>
          <p:style>
            <a:lnRef idx="1">
              <a:schemeClr val="accent1"/>
            </a:lnRef>
            <a:fillRef idx="0">
              <a:schemeClr val="accent1"/>
            </a:fillRef>
            <a:effectRef idx="0">
              <a:schemeClr val="accent1"/>
            </a:effectRef>
            <a:fontRef idx="minor">
              <a:schemeClr val="tx1"/>
            </a:fontRef>
          </p:style>
        </p:cxnSp>
        <p:cxnSp>
          <p:nvCxnSpPr>
            <p:cNvPr id="178" name="肘形连接符 177"/>
            <p:cNvCxnSpPr>
              <a:stCxn id="161" idx="0"/>
              <a:endCxn id="34" idx="2"/>
            </p:cNvCxnSpPr>
            <p:nvPr/>
          </p:nvCxnSpPr>
          <p:spPr>
            <a:xfrm rot="16200000" flipV="1">
              <a:off x="4671285" y="5552174"/>
              <a:ext cx="357883" cy="706184"/>
            </a:xfrm>
            <a:prstGeom prst="bentConnector3">
              <a:avLst>
                <a:gd name="adj1" fmla="val 50000"/>
              </a:avLst>
            </a:prstGeom>
            <a:ln w="19050">
              <a:solidFill>
                <a:srgbClr val="00314F"/>
              </a:solidFill>
            </a:ln>
          </p:spPr>
          <p:style>
            <a:lnRef idx="1">
              <a:schemeClr val="accent1"/>
            </a:lnRef>
            <a:fillRef idx="0">
              <a:schemeClr val="accent1"/>
            </a:fillRef>
            <a:effectRef idx="0">
              <a:schemeClr val="accent1"/>
            </a:effectRef>
            <a:fontRef idx="minor">
              <a:schemeClr val="tx1"/>
            </a:fontRef>
          </p:style>
        </p:cxnSp>
      </p:grpSp>
      <p:sp>
        <p:nvSpPr>
          <p:cNvPr id="3" name="灯片编号占位符 2"/>
          <p:cNvSpPr>
            <a:spLocks noGrp="1"/>
          </p:cNvSpPr>
          <p:nvPr>
            <p:ph type="sldNum" sz="quarter" idx="12"/>
          </p:nvPr>
        </p:nvSpPr>
        <p:spPr/>
        <p:txBody>
          <a:bodyPr/>
          <a:lstStyle/>
          <a:p>
            <a:pPr>
              <a:defRPr/>
            </a:pPr>
            <a:fld id="{50A7D6EC-BC01-493E-9D1E-6C7A7B16C25B}" type="slidenum">
              <a:rPr lang="zh-CN" altLang="en-US" smtClean="0"/>
              <a:pPr>
                <a:defRPr/>
              </a:pPr>
              <a:t>8</a:t>
            </a:fld>
            <a:endParaRPr lang="zh-CN" altLang="en-US" sz="1800">
              <a:solidFill>
                <a:schemeClr val="tx1"/>
              </a:solidFill>
              <a:latin typeface="Arial" pitchFamily="34" charset="0"/>
              <a:ea typeface="+mn-ea"/>
            </a:endParaRPr>
          </a:p>
        </p:txBody>
      </p:sp>
      <p:grpSp>
        <p:nvGrpSpPr>
          <p:cNvPr id="41" name="组合 40"/>
          <p:cNvGrpSpPr/>
          <p:nvPr/>
        </p:nvGrpSpPr>
        <p:grpSpPr>
          <a:xfrm>
            <a:off x="-11500" y="105685"/>
            <a:ext cx="962202" cy="586800"/>
            <a:chOff x="2356210" y="1354713"/>
            <a:chExt cx="867375" cy="586800"/>
          </a:xfrm>
          <a:solidFill>
            <a:srgbClr val="ED4E6E"/>
          </a:solidFill>
          <a:effectLst>
            <a:outerShdw blurRad="50800" dist="38100" dir="2700000" algn="tl" rotWithShape="0">
              <a:prstClr val="black">
                <a:alpha val="40000"/>
              </a:prstClr>
            </a:outerShdw>
          </a:effectLst>
        </p:grpSpPr>
        <p:sp>
          <p:nvSpPr>
            <p:cNvPr id="42" name="矩形 41"/>
            <p:cNvSpPr/>
            <p:nvPr/>
          </p:nvSpPr>
          <p:spPr>
            <a:xfrm>
              <a:off x="2356210" y="1356615"/>
              <a:ext cx="550605" cy="5848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zh-CN" altLang="en-US" sz="1800" dirty="0"/>
            </a:p>
          </p:txBody>
        </p:sp>
        <p:sp>
          <p:nvSpPr>
            <p:cNvPr id="43" name="椭圆 42"/>
            <p:cNvSpPr/>
            <p:nvPr/>
          </p:nvSpPr>
          <p:spPr>
            <a:xfrm>
              <a:off x="2636785" y="1354713"/>
              <a:ext cx="586800" cy="586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zh-CN" altLang="en-US" sz="1800" dirty="0"/>
            </a:p>
          </p:txBody>
        </p:sp>
      </p:grpSp>
      <p:sp>
        <p:nvSpPr>
          <p:cNvPr id="44" name="矩形 7"/>
          <p:cNvSpPr>
            <a:spLocks noChangeArrowheads="1"/>
          </p:cNvSpPr>
          <p:nvPr/>
        </p:nvSpPr>
        <p:spPr bwMode="auto">
          <a:xfrm>
            <a:off x="293900" y="138426"/>
            <a:ext cx="5437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dirty="0" smtClean="0">
                <a:solidFill>
                  <a:schemeClr val="bg1"/>
                </a:solidFill>
                <a:latin typeface="微软雅黑" pitchFamily="34" charset="-122"/>
                <a:ea typeface="微软雅黑" pitchFamily="34" charset="-122"/>
                <a:sym typeface="微软雅黑" pitchFamily="34" charset="-122"/>
              </a:rPr>
              <a:t>二</a:t>
            </a:r>
            <a:endParaRPr lang="zh-CN" altLang="en-US" sz="2800" b="1" dirty="0">
              <a:solidFill>
                <a:schemeClr val="bg1"/>
              </a:solidFill>
              <a:latin typeface="微软雅黑" pitchFamily="34" charset="-122"/>
              <a:ea typeface="微软雅黑" pitchFamily="34" charset="-122"/>
              <a:sym typeface="微软雅黑" pitchFamily="34" charset="-122"/>
            </a:endParaRPr>
          </a:p>
        </p:txBody>
      </p:sp>
      <p:sp>
        <p:nvSpPr>
          <p:cNvPr id="49" name="文本框 9"/>
          <p:cNvSpPr txBox="1"/>
          <p:nvPr/>
        </p:nvSpPr>
        <p:spPr>
          <a:xfrm>
            <a:off x="1909072" y="5553154"/>
            <a:ext cx="1261553" cy="429927"/>
          </a:xfrm>
          <a:prstGeom prst="rect">
            <a:avLst/>
          </a:prstGeom>
          <a:solidFill>
            <a:srgbClr val="92D050"/>
          </a:solidFill>
          <a:ln/>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zh-CN" altLang="en-US" sz="1200" dirty="0" smtClean="0">
                <a:solidFill>
                  <a:srgbClr val="FFFFFF"/>
                </a:solidFill>
                <a:latin typeface="微软雅黑" panose="020B0503020204020204" pitchFamily="34" charset="-122"/>
                <a:ea typeface="微软雅黑" panose="020B0503020204020204" pitchFamily="34" charset="-122"/>
                <a:cs typeface="宋体" panose="02010600030101010101" pitchFamily="2" charset="-122"/>
              </a:rPr>
              <a:t>乡镇办理点</a:t>
            </a:r>
            <a:endParaRPr lang="zh-CN" sz="1200"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cxnSp>
        <p:nvCxnSpPr>
          <p:cNvPr id="50" name="肘形连接符 49"/>
          <p:cNvCxnSpPr/>
          <p:nvPr/>
        </p:nvCxnSpPr>
        <p:spPr>
          <a:xfrm rot="5400000">
            <a:off x="3389045" y="3998862"/>
            <a:ext cx="476907" cy="861298"/>
          </a:xfrm>
          <a:prstGeom prst="bentConnector3">
            <a:avLst>
              <a:gd name="adj1" fmla="val 44276"/>
            </a:avLst>
          </a:prstGeom>
          <a:ln w="19050">
            <a:solidFill>
              <a:srgbClr val="00314F"/>
            </a:solidFill>
          </a:ln>
        </p:spPr>
        <p:style>
          <a:lnRef idx="1">
            <a:schemeClr val="accent1"/>
          </a:lnRef>
          <a:fillRef idx="0">
            <a:schemeClr val="accent1"/>
          </a:fillRef>
          <a:effectRef idx="0">
            <a:schemeClr val="accent1"/>
          </a:effectRef>
          <a:fontRef idx="minor">
            <a:schemeClr val="tx1"/>
          </a:fontRef>
        </p:style>
      </p:cxnSp>
      <p:sp>
        <p:nvSpPr>
          <p:cNvPr id="55" name="文本框 9"/>
          <p:cNvSpPr txBox="1"/>
          <p:nvPr/>
        </p:nvSpPr>
        <p:spPr>
          <a:xfrm>
            <a:off x="3597103" y="5553155"/>
            <a:ext cx="1261553" cy="429927"/>
          </a:xfrm>
          <a:prstGeom prst="rect">
            <a:avLst/>
          </a:prstGeom>
          <a:solidFill>
            <a:srgbClr val="92D050"/>
          </a:solidFill>
          <a:ln/>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zh-CN" altLang="en-US" sz="1200" dirty="0" smtClean="0">
                <a:solidFill>
                  <a:srgbClr val="FFFFFF"/>
                </a:solidFill>
                <a:latin typeface="微软雅黑" panose="020B0503020204020204" pitchFamily="34" charset="-122"/>
                <a:ea typeface="微软雅黑" panose="020B0503020204020204" pitchFamily="34" charset="-122"/>
                <a:cs typeface="宋体" panose="02010600030101010101" pitchFamily="2" charset="-122"/>
              </a:rPr>
              <a:t>乡镇办理点</a:t>
            </a:r>
            <a:endParaRPr lang="zh-CN" sz="1200"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cxnSp>
        <p:nvCxnSpPr>
          <p:cNvPr id="78" name="肘形连接符 77"/>
          <p:cNvCxnSpPr/>
          <p:nvPr/>
        </p:nvCxnSpPr>
        <p:spPr>
          <a:xfrm>
            <a:off x="3162302" y="5319608"/>
            <a:ext cx="1057254" cy="242798"/>
          </a:xfrm>
          <a:prstGeom prst="bentConnector2">
            <a:avLst/>
          </a:prstGeom>
          <a:ln w="19050">
            <a:solidFill>
              <a:srgbClr val="00314F"/>
            </a:solidFill>
          </a:ln>
        </p:spPr>
        <p:style>
          <a:lnRef idx="1">
            <a:schemeClr val="accent1"/>
          </a:lnRef>
          <a:fillRef idx="0">
            <a:schemeClr val="accent1"/>
          </a:fillRef>
          <a:effectRef idx="0">
            <a:schemeClr val="accent1"/>
          </a:effectRef>
          <a:fontRef idx="minor">
            <a:schemeClr val="tx1"/>
          </a:fontRef>
        </p:style>
      </p:cxnSp>
      <p:sp>
        <p:nvSpPr>
          <p:cNvPr id="81" name="文本框 9"/>
          <p:cNvSpPr txBox="1"/>
          <p:nvPr/>
        </p:nvSpPr>
        <p:spPr>
          <a:xfrm>
            <a:off x="8422989" y="5548811"/>
            <a:ext cx="1261553" cy="429927"/>
          </a:xfrm>
          <a:prstGeom prst="rect">
            <a:avLst/>
          </a:prstGeom>
          <a:solidFill>
            <a:srgbClr val="92D050"/>
          </a:solidFill>
          <a:ln/>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zh-CN" altLang="en-US" sz="1200" dirty="0" smtClean="0">
                <a:solidFill>
                  <a:srgbClr val="FFFFFF"/>
                </a:solidFill>
                <a:latin typeface="微软雅黑" panose="020B0503020204020204" pitchFamily="34" charset="-122"/>
                <a:ea typeface="微软雅黑" panose="020B0503020204020204" pitchFamily="34" charset="-122"/>
                <a:cs typeface="宋体" panose="02010600030101010101" pitchFamily="2" charset="-122"/>
              </a:rPr>
              <a:t>乡镇办理点</a:t>
            </a:r>
            <a:endParaRPr lang="zh-CN" sz="1200"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cxnSp>
        <p:nvCxnSpPr>
          <p:cNvPr id="285" name="肘形连接符 284"/>
          <p:cNvCxnSpPr>
            <a:stCxn id="161" idx="2"/>
            <a:endCxn id="81" idx="0"/>
          </p:cNvCxnSpPr>
          <p:nvPr/>
        </p:nvCxnSpPr>
        <p:spPr bwMode="auto">
          <a:xfrm rot="16200000" flipH="1">
            <a:off x="8481611" y="4976655"/>
            <a:ext cx="476907" cy="667404"/>
          </a:xfrm>
          <a:prstGeom prst="bentConnector3">
            <a:avLst/>
          </a:prstGeom>
          <a:solidFill>
            <a:schemeClr val="accent1"/>
          </a:solidFill>
          <a:ln w="9525" cap="flat" cmpd="sng" algn="ctr">
            <a:solidFill>
              <a:schemeClr val="tx1"/>
            </a:solidFill>
            <a:prstDash val="solid"/>
            <a:round/>
            <a:headEnd type="none" w="med" len="med"/>
            <a:tailEnd type="none" w="med" len="med"/>
          </a:ln>
          <a:effectLst/>
        </p:spPr>
      </p:cxnSp>
      <p:sp>
        <p:nvSpPr>
          <p:cNvPr id="96" name="文本框 9"/>
          <p:cNvSpPr txBox="1"/>
          <p:nvPr/>
        </p:nvSpPr>
        <p:spPr>
          <a:xfrm>
            <a:off x="6677567" y="5562406"/>
            <a:ext cx="1261553" cy="429927"/>
          </a:xfrm>
          <a:prstGeom prst="rect">
            <a:avLst/>
          </a:prstGeom>
          <a:solidFill>
            <a:srgbClr val="92D050"/>
          </a:solidFill>
          <a:ln/>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zh-CN" altLang="en-US" sz="1200" dirty="0" smtClean="0">
                <a:solidFill>
                  <a:srgbClr val="FFFFFF"/>
                </a:solidFill>
                <a:latin typeface="微软雅黑" panose="020B0503020204020204" pitchFamily="34" charset="-122"/>
                <a:ea typeface="微软雅黑" panose="020B0503020204020204" pitchFamily="34" charset="-122"/>
                <a:cs typeface="宋体" panose="02010600030101010101" pitchFamily="2" charset="-122"/>
              </a:rPr>
              <a:t>乡镇办理点</a:t>
            </a:r>
            <a:endParaRPr lang="zh-CN" sz="1200"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cxnSp>
        <p:nvCxnSpPr>
          <p:cNvPr id="287" name="肘形连接符 286"/>
          <p:cNvCxnSpPr/>
          <p:nvPr/>
        </p:nvCxnSpPr>
        <p:spPr bwMode="auto">
          <a:xfrm rot="10800000" flipV="1">
            <a:off x="7308343" y="5320986"/>
            <a:ext cx="1078017" cy="255833"/>
          </a:xfrm>
          <a:prstGeom prst="bentConnector2">
            <a:avLst/>
          </a:prstGeom>
          <a:solidFill>
            <a:schemeClr val="accent1"/>
          </a:solidFill>
          <a:ln w="127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444312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89B81B9C-2280-4ACF-9D94-D9448D9DEDF2}" type="slidenum">
              <a:rPr lang="zh-CN" altLang="en-US" smtClean="0"/>
              <a:pPr>
                <a:defRPr/>
              </a:pPr>
              <a:t>9</a:t>
            </a:fld>
            <a:endParaRPr lang="zh-CN" altLang="en-US" sz="1800">
              <a:solidFill>
                <a:schemeClr val="tx1"/>
              </a:solidFill>
              <a:latin typeface="Arial" pitchFamily="34" charset="0"/>
              <a:ea typeface="+mn-ea"/>
            </a:endParaRPr>
          </a:p>
        </p:txBody>
      </p:sp>
      <p:grpSp>
        <p:nvGrpSpPr>
          <p:cNvPr id="8" name="组合 7"/>
          <p:cNvGrpSpPr/>
          <p:nvPr/>
        </p:nvGrpSpPr>
        <p:grpSpPr>
          <a:xfrm>
            <a:off x="-11500" y="105685"/>
            <a:ext cx="962202" cy="586800"/>
            <a:chOff x="2356210" y="1354713"/>
            <a:chExt cx="867375" cy="586800"/>
          </a:xfrm>
          <a:solidFill>
            <a:srgbClr val="ED4E6E"/>
          </a:solidFill>
          <a:effectLst>
            <a:outerShdw blurRad="50800" dist="38100" dir="2700000" algn="tl" rotWithShape="0">
              <a:prstClr val="black">
                <a:alpha val="40000"/>
              </a:prstClr>
            </a:outerShdw>
          </a:effectLst>
        </p:grpSpPr>
        <p:sp>
          <p:nvSpPr>
            <p:cNvPr id="9" name="矩形 8"/>
            <p:cNvSpPr/>
            <p:nvPr/>
          </p:nvSpPr>
          <p:spPr>
            <a:xfrm>
              <a:off x="2356210" y="1356615"/>
              <a:ext cx="550605" cy="5848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zh-CN" altLang="en-US" sz="1800" dirty="0"/>
            </a:p>
          </p:txBody>
        </p:sp>
        <p:sp>
          <p:nvSpPr>
            <p:cNvPr id="10" name="椭圆 9"/>
            <p:cNvSpPr/>
            <p:nvPr/>
          </p:nvSpPr>
          <p:spPr>
            <a:xfrm>
              <a:off x="2636785" y="1354713"/>
              <a:ext cx="586800" cy="586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zh-CN" altLang="en-US" sz="1800" dirty="0"/>
            </a:p>
          </p:txBody>
        </p:sp>
      </p:grpSp>
      <p:sp>
        <p:nvSpPr>
          <p:cNvPr id="11" name="矩形 7"/>
          <p:cNvSpPr>
            <a:spLocks noChangeArrowheads="1"/>
          </p:cNvSpPr>
          <p:nvPr/>
        </p:nvSpPr>
        <p:spPr bwMode="auto">
          <a:xfrm>
            <a:off x="293900" y="138426"/>
            <a:ext cx="5437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dirty="0" smtClean="0">
                <a:solidFill>
                  <a:schemeClr val="bg1"/>
                </a:solidFill>
                <a:latin typeface="微软雅黑" pitchFamily="34" charset="-122"/>
                <a:ea typeface="微软雅黑" pitchFamily="34" charset="-122"/>
                <a:sym typeface="微软雅黑" pitchFamily="34" charset="-122"/>
              </a:rPr>
              <a:t>二</a:t>
            </a:r>
            <a:endParaRPr lang="zh-CN" altLang="en-US" sz="2800" b="1" dirty="0">
              <a:solidFill>
                <a:schemeClr val="bg1"/>
              </a:solidFill>
              <a:latin typeface="微软雅黑" pitchFamily="34" charset="-122"/>
              <a:ea typeface="微软雅黑" pitchFamily="34" charset="-122"/>
              <a:sym typeface="微软雅黑" pitchFamily="34" charset="-122"/>
            </a:endParaRPr>
          </a:p>
        </p:txBody>
      </p:sp>
      <p:sp>
        <p:nvSpPr>
          <p:cNvPr id="13" name="矩形 7"/>
          <p:cNvSpPr>
            <a:spLocks noChangeArrowheads="1"/>
          </p:cNvSpPr>
          <p:nvPr/>
        </p:nvSpPr>
        <p:spPr bwMode="auto">
          <a:xfrm>
            <a:off x="1082044" y="169265"/>
            <a:ext cx="54194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smtClean="0">
                <a:solidFill>
                  <a:srgbClr val="C00000"/>
                </a:solidFill>
                <a:latin typeface="微软雅黑" pitchFamily="34" charset="-122"/>
                <a:ea typeface="微软雅黑" pitchFamily="34" charset="-122"/>
                <a:sym typeface="微软雅黑" pitchFamily="34" charset="-122"/>
              </a:rPr>
              <a:t>云南省</a:t>
            </a:r>
            <a:r>
              <a:rPr lang="zh-CN" altLang="en-US" sz="2800" b="1" dirty="0">
                <a:solidFill>
                  <a:srgbClr val="C00000"/>
                </a:solidFill>
                <a:latin typeface="微软雅黑" pitchFamily="34" charset="-122"/>
                <a:ea typeface="微软雅黑" pitchFamily="34" charset="-122"/>
                <a:sym typeface="微软雅黑" pitchFamily="34" charset="-122"/>
              </a:rPr>
              <a:t>整体</a:t>
            </a:r>
            <a:r>
              <a:rPr lang="zh-CN" altLang="en-US" sz="2800" b="1" dirty="0" smtClean="0">
                <a:solidFill>
                  <a:srgbClr val="C00000"/>
                </a:solidFill>
                <a:latin typeface="微软雅黑" pitchFamily="34" charset="-122"/>
                <a:ea typeface="微软雅黑" pitchFamily="34" charset="-122"/>
                <a:sym typeface="微软雅黑" pitchFamily="34" charset="-122"/>
              </a:rPr>
              <a:t>情况</a:t>
            </a:r>
            <a:r>
              <a:rPr lang="en-US" altLang="zh-CN" sz="2800" b="1" dirty="0" smtClean="0">
                <a:solidFill>
                  <a:srgbClr val="C00000"/>
                </a:solidFill>
                <a:latin typeface="微软雅黑" pitchFamily="34" charset="-122"/>
                <a:ea typeface="微软雅黑" pitchFamily="34" charset="-122"/>
                <a:sym typeface="微软雅黑" pitchFamily="34" charset="-122"/>
              </a:rPr>
              <a:t>——</a:t>
            </a:r>
            <a:r>
              <a:rPr lang="zh-CN" altLang="en-US" sz="2800" b="1" dirty="0" smtClean="0">
                <a:solidFill>
                  <a:srgbClr val="C00000"/>
                </a:solidFill>
                <a:latin typeface="微软雅黑" pitchFamily="34" charset="-122"/>
                <a:ea typeface="微软雅黑" pitchFamily="34" charset="-122"/>
                <a:sym typeface="微软雅黑" pitchFamily="34" charset="-122"/>
              </a:rPr>
              <a:t>受理发放</a:t>
            </a:r>
            <a:endParaRPr lang="zh-CN" altLang="en-US" sz="2800" b="1" dirty="0">
              <a:solidFill>
                <a:srgbClr val="C00000"/>
              </a:solidFill>
              <a:latin typeface="微软雅黑" pitchFamily="34" charset="-122"/>
              <a:ea typeface="微软雅黑" pitchFamily="34" charset="-122"/>
              <a:sym typeface="微软雅黑" pitchFamily="34" charset="-122"/>
            </a:endParaRPr>
          </a:p>
        </p:txBody>
      </p:sp>
      <p:sp>
        <p:nvSpPr>
          <p:cNvPr id="12" name="文本框 30"/>
          <p:cNvSpPr>
            <a:spLocks noChangeArrowheads="1"/>
          </p:cNvSpPr>
          <p:nvPr/>
        </p:nvSpPr>
        <p:spPr bwMode="auto">
          <a:xfrm>
            <a:off x="1610436" y="974007"/>
            <a:ext cx="802488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lgn="just">
              <a:buFont typeface="Wingdings" pitchFamily="2" charset="2"/>
              <a:buChar char="l"/>
            </a:pPr>
            <a:endParaRPr lang="en-US" altLang="zh-CN" sz="1800" b="1" dirty="0" smtClean="0">
              <a:latin typeface="微软雅黑" pitchFamily="34" charset="-122"/>
              <a:ea typeface="微软雅黑" pitchFamily="34" charset="-122"/>
            </a:endParaRPr>
          </a:p>
          <a:p>
            <a:pPr marL="285750" indent="-285750" algn="just">
              <a:buFont typeface="Wingdings" pitchFamily="2" charset="2"/>
              <a:buChar char="l"/>
            </a:pPr>
            <a:r>
              <a:rPr lang="zh-CN" altLang="en-US" sz="1800" b="1" dirty="0">
                <a:latin typeface="微软雅黑" pitchFamily="34" charset="-122"/>
                <a:ea typeface="微软雅黑" pitchFamily="34" charset="-122"/>
              </a:rPr>
              <a:t>目前生源地信用助学贷款业务覆盖</a:t>
            </a:r>
            <a:r>
              <a:rPr lang="zh-CN" altLang="en-US" sz="1800" b="1">
                <a:latin typeface="微软雅黑" pitchFamily="34" charset="-122"/>
                <a:ea typeface="微软雅黑" pitchFamily="34" charset="-122"/>
              </a:rPr>
              <a:t>全省</a:t>
            </a:r>
            <a:r>
              <a:rPr lang="en-US" altLang="zh-CN" sz="1800" b="1" smtClean="0">
                <a:latin typeface="微软雅黑" pitchFamily="34" charset="-122"/>
                <a:ea typeface="微软雅黑" pitchFamily="34" charset="-122"/>
              </a:rPr>
              <a:t>16</a:t>
            </a:r>
            <a:r>
              <a:rPr lang="zh-CN" altLang="en-US" sz="1800" b="1">
                <a:latin typeface="微软雅黑" pitchFamily="34" charset="-122"/>
                <a:ea typeface="微软雅黑" pitchFamily="34" charset="-122"/>
              </a:rPr>
              <a:t>个</a:t>
            </a:r>
            <a:r>
              <a:rPr lang="zh-CN" altLang="en-US" sz="1800" b="1" dirty="0">
                <a:latin typeface="微软雅黑" pitchFamily="34" charset="-122"/>
                <a:ea typeface="微软雅黑" pitchFamily="34" charset="-122"/>
              </a:rPr>
              <a:t>地市</a:t>
            </a:r>
            <a:r>
              <a:rPr lang="zh-CN" altLang="en-US" sz="1800" b="1">
                <a:latin typeface="微软雅黑" pitchFamily="34" charset="-122"/>
                <a:ea typeface="微软雅黑" pitchFamily="34" charset="-122"/>
              </a:rPr>
              <a:t>的</a:t>
            </a:r>
            <a:r>
              <a:rPr lang="en-US" altLang="zh-CN" sz="1800" b="1">
                <a:latin typeface="微软雅黑" pitchFamily="34" charset="-122"/>
                <a:ea typeface="微软雅黑" pitchFamily="34" charset="-122"/>
              </a:rPr>
              <a:t>133</a:t>
            </a:r>
            <a:r>
              <a:rPr lang="zh-CN" altLang="en-US" sz="1800" b="1">
                <a:latin typeface="微软雅黑" pitchFamily="34" charset="-122"/>
                <a:ea typeface="微软雅黑" pitchFamily="34" charset="-122"/>
              </a:rPr>
              <a:t>个</a:t>
            </a:r>
            <a:r>
              <a:rPr lang="zh-CN" altLang="en-US" sz="1800" b="1" dirty="0">
                <a:latin typeface="微软雅黑" pitchFamily="34" charset="-122"/>
                <a:ea typeface="微软雅黑" pitchFamily="34" charset="-122"/>
              </a:rPr>
              <a:t>县区，达到</a:t>
            </a:r>
            <a:r>
              <a:rPr lang="en-US" altLang="zh-CN" sz="1800" b="1" dirty="0">
                <a:latin typeface="微软雅黑" pitchFamily="34" charset="-122"/>
                <a:ea typeface="微软雅黑" pitchFamily="34" charset="-122"/>
              </a:rPr>
              <a:t>100%</a:t>
            </a:r>
            <a:r>
              <a:rPr lang="zh-CN" altLang="en-US" sz="1800" b="1" dirty="0">
                <a:latin typeface="微软雅黑" pitchFamily="34" charset="-122"/>
                <a:ea typeface="微软雅黑" pitchFamily="34" charset="-122"/>
              </a:rPr>
              <a:t>全覆盖</a:t>
            </a:r>
            <a:endParaRPr lang="en-US" altLang="zh-CN" sz="1800" b="1" dirty="0">
              <a:latin typeface="微软雅黑" pitchFamily="34" charset="-122"/>
              <a:ea typeface="微软雅黑" pitchFamily="34" charset="-122"/>
            </a:endParaRPr>
          </a:p>
          <a:p>
            <a:pPr marL="285750" indent="-285750" algn="just">
              <a:buFont typeface="Wingdings" pitchFamily="2" charset="2"/>
              <a:buChar char="l"/>
            </a:pPr>
            <a:r>
              <a:rPr lang="en-US" altLang="zh-CN" sz="1800" b="1">
                <a:latin typeface="微软雅黑" pitchFamily="34" charset="-122"/>
                <a:ea typeface="微软雅黑" pitchFamily="34" charset="-122"/>
              </a:rPr>
              <a:t>2018</a:t>
            </a:r>
            <a:r>
              <a:rPr lang="zh-CN" altLang="en-US" sz="1800" b="1">
                <a:latin typeface="微软雅黑" pitchFamily="34" charset="-122"/>
                <a:ea typeface="微软雅黑" pitchFamily="34" charset="-122"/>
              </a:rPr>
              <a:t>年助学贷款发放金额</a:t>
            </a:r>
            <a:r>
              <a:rPr lang="en-US" altLang="zh-CN" sz="1800" b="1">
                <a:latin typeface="微软雅黑" pitchFamily="34" charset="-122"/>
                <a:ea typeface="微软雅黑" pitchFamily="34" charset="-122"/>
              </a:rPr>
              <a:t>18.73</a:t>
            </a:r>
            <a:r>
              <a:rPr lang="zh-CN" altLang="en-US" sz="1800" b="1">
                <a:latin typeface="微软雅黑" pitchFamily="34" charset="-122"/>
                <a:ea typeface="微软雅黑" pitchFamily="34" charset="-122"/>
              </a:rPr>
              <a:t>亿</a:t>
            </a:r>
            <a:r>
              <a:rPr lang="zh-CN" altLang="en-US" sz="1800" b="1" dirty="0">
                <a:latin typeface="微软雅黑" pitchFamily="34" charset="-122"/>
                <a:ea typeface="微软雅黑" pitchFamily="34" charset="-122"/>
              </a:rPr>
              <a:t>元，</a:t>
            </a:r>
            <a:r>
              <a:rPr lang="zh-CN" altLang="en-US" sz="1800" b="1">
                <a:latin typeface="微软雅黑" pitchFamily="34" charset="-122"/>
                <a:ea typeface="微软雅黑" pitchFamily="34" charset="-122"/>
              </a:rPr>
              <a:t>支持学生</a:t>
            </a:r>
            <a:r>
              <a:rPr lang="en-US" altLang="zh-CN" sz="1800" b="1">
                <a:latin typeface="微软雅黑" pitchFamily="34" charset="-122"/>
                <a:ea typeface="微软雅黑" pitchFamily="34" charset="-122"/>
              </a:rPr>
              <a:t>25.53</a:t>
            </a:r>
            <a:r>
              <a:rPr lang="zh-CN" altLang="en-US" sz="1800" b="1">
                <a:latin typeface="微软雅黑" pitchFamily="34" charset="-122"/>
                <a:ea typeface="微软雅黑" pitchFamily="34" charset="-122"/>
              </a:rPr>
              <a:t>万</a:t>
            </a:r>
            <a:r>
              <a:rPr lang="zh-CN" altLang="en-US" sz="1800" b="1">
                <a:latin typeface="微软雅黑" pitchFamily="34" charset="-122"/>
                <a:ea typeface="微软雅黑" pitchFamily="34" charset="-122"/>
              </a:rPr>
              <a:t>人</a:t>
            </a:r>
            <a:r>
              <a:rPr lang="zh-CN" altLang="en-US" sz="1800" b="1">
                <a:latin typeface="微软雅黑" pitchFamily="34" charset="-122"/>
                <a:ea typeface="微软雅黑" pitchFamily="34" charset="-122"/>
              </a:rPr>
              <a:t>，</a:t>
            </a:r>
            <a:r>
              <a:rPr lang="zh-CN" altLang="zh-CN" sz="1800" b="1">
                <a:latin typeface="微软雅黑" pitchFamily="34" charset="-122"/>
                <a:ea typeface="微软雅黑" pitchFamily="34" charset="-122"/>
              </a:rPr>
              <a:t>发放金额和</a:t>
            </a:r>
            <a:r>
              <a:rPr lang="zh-CN" altLang="zh-CN" sz="1800" b="1">
                <a:latin typeface="微软雅黑" pitchFamily="34" charset="-122"/>
                <a:ea typeface="微软雅黑" pitchFamily="34" charset="-122"/>
              </a:rPr>
              <a:t>支持学生</a:t>
            </a:r>
            <a:r>
              <a:rPr lang="zh-CN" altLang="zh-CN" sz="1800" b="1">
                <a:latin typeface="微软雅黑" pitchFamily="34" charset="-122"/>
                <a:ea typeface="微软雅黑" pitchFamily="34" charset="-122"/>
              </a:rPr>
              <a:t>人数分别较上年增长</a:t>
            </a:r>
            <a:r>
              <a:rPr lang="en-US" altLang="zh-CN" sz="1800" b="1">
                <a:latin typeface="微软雅黑" pitchFamily="34" charset="-122"/>
                <a:ea typeface="微软雅黑" pitchFamily="34" charset="-122"/>
              </a:rPr>
              <a:t>28%</a:t>
            </a:r>
            <a:r>
              <a:rPr lang="zh-CN" altLang="zh-CN" sz="1800" b="1">
                <a:latin typeface="微软雅黑" pitchFamily="34" charset="-122"/>
                <a:ea typeface="微软雅黑" pitchFamily="34" charset="-122"/>
              </a:rPr>
              <a:t>和</a:t>
            </a:r>
            <a:r>
              <a:rPr lang="en-US" altLang="zh-CN" sz="1800" b="1">
                <a:latin typeface="微软雅黑" pitchFamily="34" charset="-122"/>
                <a:ea typeface="微软雅黑" pitchFamily="34" charset="-122"/>
              </a:rPr>
              <a:t>24</a:t>
            </a:r>
            <a:r>
              <a:rPr lang="en-US" altLang="zh-CN" sz="1800" b="1">
                <a:latin typeface="微软雅黑" pitchFamily="34" charset="-122"/>
                <a:ea typeface="微软雅黑" pitchFamily="34" charset="-122"/>
              </a:rPr>
              <a:t>%</a:t>
            </a:r>
            <a:r>
              <a:rPr lang="zh-CN" altLang="en-US" sz="1800" b="1">
                <a:latin typeface="微软雅黑" pitchFamily="34" charset="-122"/>
                <a:ea typeface="微软雅黑" pitchFamily="34" charset="-122"/>
              </a:rPr>
              <a:t>。</a:t>
            </a:r>
            <a:endParaRPr lang="en-US" altLang="zh-CN" sz="1800" b="1" dirty="0">
              <a:latin typeface="微软雅黑" pitchFamily="34" charset="-122"/>
              <a:ea typeface="微软雅黑" pitchFamily="34" charset="-122"/>
            </a:endParaRPr>
          </a:p>
          <a:p>
            <a:pPr marL="285750" indent="-285750" algn="just">
              <a:buFont typeface="Wingdings" pitchFamily="2" charset="2"/>
              <a:buChar char="l"/>
            </a:pPr>
            <a:r>
              <a:rPr lang="zh-CN" altLang="en-US" sz="1800" b="1" dirty="0">
                <a:latin typeface="微软雅黑" pitchFamily="34" charset="-122"/>
                <a:ea typeface="微软雅黑" pitchFamily="34" charset="-122"/>
              </a:rPr>
              <a:t>截</a:t>
            </a:r>
            <a:r>
              <a:rPr lang="zh-CN" altLang="en-US" sz="1800" b="1" dirty="0">
                <a:latin typeface="微软雅黑" pitchFamily="34" charset="-122"/>
                <a:ea typeface="微软雅黑" pitchFamily="34" charset="-122"/>
              </a:rPr>
              <a:t>止</a:t>
            </a:r>
            <a:r>
              <a:rPr lang="zh-CN" altLang="en-US" sz="1800" b="1" dirty="0">
                <a:latin typeface="微软雅黑" pitchFamily="34" charset="-122"/>
                <a:ea typeface="微软雅黑" pitchFamily="34" charset="-122"/>
              </a:rPr>
              <a:t>到</a:t>
            </a:r>
            <a:r>
              <a:rPr lang="en-US" altLang="zh-CN" sz="1800" b="1" dirty="0">
                <a:latin typeface="微软雅黑" pitchFamily="34" charset="-122"/>
                <a:ea typeface="微软雅黑" pitchFamily="34" charset="-122"/>
              </a:rPr>
              <a:t>2018</a:t>
            </a:r>
            <a:r>
              <a:rPr lang="zh-CN" altLang="en-US" sz="1800" b="1" dirty="0">
                <a:latin typeface="微软雅黑" pitchFamily="34" charset="-122"/>
                <a:ea typeface="微软雅黑" pitchFamily="34" charset="-122"/>
              </a:rPr>
              <a:t>年底，累计发放</a:t>
            </a:r>
            <a:r>
              <a:rPr lang="zh-CN" altLang="en-US" sz="1800" b="1">
                <a:latin typeface="微软雅黑" pitchFamily="34" charset="-122"/>
                <a:ea typeface="微软雅黑" pitchFamily="34" charset="-122"/>
              </a:rPr>
              <a:t>助学贷款</a:t>
            </a:r>
            <a:r>
              <a:rPr lang="en-US" altLang="zh-CN" sz="1800" b="1">
                <a:latin typeface="微软雅黑" pitchFamily="34" charset="-122"/>
                <a:ea typeface="微软雅黑" pitchFamily="34" charset="-122"/>
              </a:rPr>
              <a:t>82.76</a:t>
            </a:r>
            <a:r>
              <a:rPr lang="zh-CN" altLang="en-US" sz="1800" b="1">
                <a:latin typeface="微软雅黑" pitchFamily="34" charset="-122"/>
                <a:ea typeface="微软雅黑" pitchFamily="34" charset="-122"/>
              </a:rPr>
              <a:t>亿</a:t>
            </a:r>
            <a:r>
              <a:rPr lang="zh-CN" altLang="en-US" sz="1800" b="1" dirty="0">
                <a:latin typeface="微软雅黑" pitchFamily="34" charset="-122"/>
                <a:ea typeface="微软雅黑" pitchFamily="34" charset="-122"/>
              </a:rPr>
              <a:t>元，</a:t>
            </a:r>
            <a:r>
              <a:rPr lang="zh-CN" altLang="en-US" sz="1800" b="1">
                <a:latin typeface="微软雅黑" pitchFamily="34" charset="-122"/>
                <a:ea typeface="微软雅黑" pitchFamily="34" charset="-122"/>
              </a:rPr>
              <a:t>支持学生</a:t>
            </a:r>
            <a:r>
              <a:rPr lang="en-US" altLang="zh-CN" sz="1800" b="1">
                <a:latin typeface="微软雅黑" pitchFamily="34" charset="-122"/>
                <a:ea typeface="微软雅黑" pitchFamily="34" charset="-122"/>
              </a:rPr>
              <a:t>127</a:t>
            </a:r>
            <a:r>
              <a:rPr lang="zh-CN" altLang="en-US" sz="1800" b="1">
                <a:latin typeface="微软雅黑" pitchFamily="34" charset="-122"/>
                <a:ea typeface="微软雅黑" pitchFamily="34" charset="-122"/>
              </a:rPr>
              <a:t>万</a:t>
            </a:r>
            <a:r>
              <a:rPr lang="zh-CN" altLang="en-US" sz="1800" b="1" dirty="0">
                <a:latin typeface="微软雅黑" pitchFamily="34" charset="-122"/>
                <a:ea typeface="微软雅黑" pitchFamily="34" charset="-122"/>
              </a:rPr>
              <a:t>人次。</a:t>
            </a:r>
            <a:endParaRPr lang="en-US" altLang="zh-CN" sz="1800" b="1" dirty="0">
              <a:latin typeface="微软雅黑" pitchFamily="34" charset="-122"/>
              <a:ea typeface="微软雅黑" pitchFamily="34" charset="-122"/>
            </a:endParaRPr>
          </a:p>
        </p:txBody>
      </p:sp>
      <p:graphicFrame>
        <p:nvGraphicFramePr>
          <p:cNvPr id="15" name="图表 14"/>
          <p:cNvGraphicFramePr>
            <a:graphicFrameLocks/>
          </p:cNvGraphicFramePr>
          <p:nvPr>
            <p:extLst>
              <p:ext uri="{D42A27DB-BD31-4B8C-83A1-F6EECF244321}">
                <p14:modId xmlns:p14="http://schemas.microsoft.com/office/powerpoint/2010/main" val="1967135660"/>
              </p:ext>
            </p:extLst>
          </p:nvPr>
        </p:nvGraphicFramePr>
        <p:xfrm>
          <a:off x="1433016" y="3025751"/>
          <a:ext cx="8557146" cy="32112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011759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气流">
  <a:themeElements>
    <a:clrScheme name="气流">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气流">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气流">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27772</TotalTime>
  <Pages>0</Pages>
  <Words>4151</Words>
  <Characters>0</Characters>
  <Application>Microsoft Office PowerPoint</Application>
  <DocSecurity>0</DocSecurity>
  <PresentationFormat>自定义</PresentationFormat>
  <Lines>0</Lines>
  <Paragraphs>468</Paragraphs>
  <Slides>51</Slides>
  <Notes>2</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51</vt:i4>
      </vt:variant>
    </vt:vector>
  </HeadingPairs>
  <TitlesOfParts>
    <vt:vector size="53" baseType="lpstr">
      <vt:lpstr>气流</vt:lpstr>
      <vt:lpstr>Visio</vt:lpstr>
      <vt:lpstr>PowerPoint 演示文稿</vt:lpstr>
      <vt:lpstr>开篇</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方宽</dc:creator>
  <cp:lastModifiedBy>张露月</cp:lastModifiedBy>
  <cp:revision>748</cp:revision>
  <cp:lastPrinted>2015-05-14T04:32:48Z</cp:lastPrinted>
  <dcterms:created xsi:type="dcterms:W3CDTF">2014-02-18T19:58:00Z</dcterms:created>
  <dcterms:modified xsi:type="dcterms:W3CDTF">2019-05-08T12:36:18Z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2052-9.1.0.4468</vt:lpwstr>
  </property>
</Properties>
</file>